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7" r:id="rId3"/>
  </p:sldMasterIdLst>
  <p:notesMasterIdLst>
    <p:notesMasterId r:id="rId8"/>
  </p:notesMasterIdLst>
  <p:sldIdLst>
    <p:sldId id="256"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Briheim" initials="LB"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173" autoAdjust="0"/>
  </p:normalViewPr>
  <p:slideViewPr>
    <p:cSldViewPr snapToGrid="0">
      <p:cViewPr varScale="1">
        <p:scale>
          <a:sx n="57" d="100"/>
          <a:sy n="57" d="100"/>
        </p:scale>
        <p:origin x="92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A04CC-E4B6-43B3-A1DF-716AA35D4F1A}" type="datetimeFigureOut">
              <a:rPr lang="en-GB" smtClean="0"/>
              <a:t>18/04/2023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0ED00F-F2FF-4283-A928-764FBE879042}" type="slidenum">
              <a:rPr lang="en-GB" smtClean="0"/>
              <a:t>‹#›</a:t>
            </a:fld>
            <a:endParaRPr lang="en-GB" dirty="0"/>
          </a:p>
        </p:txBody>
      </p:sp>
    </p:spTree>
    <p:extLst>
      <p:ext uri="{BB962C8B-B14F-4D97-AF65-F5344CB8AC3E}">
        <p14:creationId xmlns:p14="http://schemas.microsoft.com/office/powerpoint/2010/main" val="234448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49266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08967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172944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78269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3776119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81329"/>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2571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66022"/>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8447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2454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392" y="-8293"/>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196752"/>
            <a:ext cx="5386917"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1836514"/>
            <a:ext cx="5386917"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93368" y="1196752"/>
            <a:ext cx="5389033"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36514"/>
            <a:ext cx="5389033"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solidFill>
                  <a:prstClr val="black">
                    <a:tint val="75000"/>
                  </a:prstClr>
                </a:solidFill>
              </a:rPr>
              <a:pPr/>
              <a:t>18/04/2023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9" name="Slide Number Placeholder 8"/>
          <p:cNvSpPr>
            <a:spLocks noGrp="1"/>
          </p:cNvSpPr>
          <p:nvPr>
            <p:ph type="sldNum" sz="quarter" idx="12"/>
          </p:nvPr>
        </p:nvSpPr>
        <p:spPr>
          <a:xfrm>
            <a:off x="907233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1799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solidFill>
                  <a:prstClr val="black">
                    <a:tint val="75000"/>
                  </a:prstClr>
                </a:solidFill>
              </a:rPr>
              <a:pPr/>
              <a:t>18/04/2023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5" name="Slide Number Placeholder 4"/>
          <p:cNvSpPr>
            <a:spLocks noGrp="1"/>
          </p:cNvSpPr>
          <p:nvPr>
            <p:ph type="sldNum" sz="quarter" idx="12"/>
          </p:nvPr>
        </p:nvSpPr>
        <p:spPr>
          <a:xfrm>
            <a:off x="9168341" y="6362253"/>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
        <p:nvSpPr>
          <p:cNvPr id="6" name="Oval 5"/>
          <p:cNvSpPr/>
          <p:nvPr userDrawn="1"/>
        </p:nvSpPr>
        <p:spPr>
          <a:xfrm>
            <a:off x="1765943" y="1782425"/>
            <a:ext cx="3527619"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Tree>
    <p:extLst>
      <p:ext uri="{BB962C8B-B14F-4D97-AF65-F5344CB8AC3E}">
        <p14:creationId xmlns:p14="http://schemas.microsoft.com/office/powerpoint/2010/main" val="351006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solidFill>
                  <a:prstClr val="black">
                    <a:tint val="75000"/>
                  </a:prstClr>
                </a:solidFill>
              </a:rPr>
              <a:pPr/>
              <a:t>18/04/2023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4" name="Slide Number Placeholder 3"/>
          <p:cNvSpPr>
            <a:spLocks noGrp="1"/>
          </p:cNvSpPr>
          <p:nvPr>
            <p:ph type="sldNum" sz="quarter" idx="12"/>
          </p:nvPr>
        </p:nvSpPr>
        <p:spPr>
          <a:xfrm>
            <a:off x="916834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6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EA62-16B3-4E29-B209-11E059BB54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585B3D-61E9-420F-BF88-A08A41AF1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A6DF8B4-E6C8-4C99-B2AE-25E6FBA1026C}"/>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BC55EF55-08FB-49A3-AAFA-5899991F20E2}"/>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C11794EF-7F22-426E-B563-0EEF8F391A92}"/>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599952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D5B14-EB06-45ED-A95A-73C5638876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72F241-3800-4B3F-A65E-686ECB1BD9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651E9E-F718-4B2C-A3A0-C856E809E1EF}"/>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C5E85C2E-F5DF-4F48-A2AC-E27466532E05}"/>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BE40B8A3-ECFD-4937-AA27-FBB8BF2BBA7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91808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3500112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51D6F-AECB-4A6B-BC64-F5EE708003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C6092E6-111C-471E-A951-C9A1831676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C77E33-C673-474F-B1F7-049501594971}"/>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D42FCBBE-30CF-4632-82DC-8D49F348EE2D}"/>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45324154-CE3E-40CA-8E8C-B8C51A3C14A9}"/>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12907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6049-71BE-4980-83A6-3BBCD7007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01AFE4-297E-4C3E-AD09-B3C98790FD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045DBF-1F12-4C3E-A49B-CABB8735D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A5ED90-B968-4880-BEFE-CDA39EF327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A6A0A385-5CCD-4EDF-8F11-770D941A1AA3}"/>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3722756C-A405-4E6C-96B7-5547C04C34B0}"/>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18372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24C21-5359-4A75-9DD3-881C853FCB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62A740-263D-4DBA-810E-E61914D4E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47666-1093-4DB1-8FF4-1420523E7B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E0A3D8-A24C-4D19-81B1-39909AC353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BCE6E5-D480-4377-A01E-407BDF6654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D12207-CB89-40C8-93E7-7BD69933FE89}"/>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8" name="Footer Placeholder 7">
            <a:extLst>
              <a:ext uri="{FF2B5EF4-FFF2-40B4-BE49-F238E27FC236}">
                <a16:creationId xmlns:a16="http://schemas.microsoft.com/office/drawing/2014/main" id="{08C74F60-761D-42CE-B625-B59AC24624A4}"/>
              </a:ext>
            </a:extLst>
          </p:cNvPr>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a:extLst>
              <a:ext uri="{FF2B5EF4-FFF2-40B4-BE49-F238E27FC236}">
                <a16:creationId xmlns:a16="http://schemas.microsoft.com/office/drawing/2014/main" id="{E9013F31-92A0-4D3C-A7ED-EFB09A88F7B1}"/>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10724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AB50-BB9F-4426-A7C1-305ECFB945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6812B8-74C3-4163-829F-1BC19883370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4" name="Footer Placeholder 3">
            <a:extLst>
              <a:ext uri="{FF2B5EF4-FFF2-40B4-BE49-F238E27FC236}">
                <a16:creationId xmlns:a16="http://schemas.microsoft.com/office/drawing/2014/main" id="{268DE6DF-896A-481E-9FD9-1E8FD5545CCD}"/>
              </a:ext>
            </a:extLst>
          </p:cNvPr>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a:extLst>
              <a:ext uri="{FF2B5EF4-FFF2-40B4-BE49-F238E27FC236}">
                <a16:creationId xmlns:a16="http://schemas.microsoft.com/office/drawing/2014/main" id="{0AB5ED60-F9E5-4BA7-9D85-C63DDD4012D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968147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DC4F52-C464-4DDF-8407-3C395C93E773}"/>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3" name="Footer Placeholder 2">
            <a:extLst>
              <a:ext uri="{FF2B5EF4-FFF2-40B4-BE49-F238E27FC236}">
                <a16:creationId xmlns:a16="http://schemas.microsoft.com/office/drawing/2014/main" id="{40E53911-D94D-46DA-95B2-5F32913953C0}"/>
              </a:ext>
            </a:extLst>
          </p:cNvPr>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a:extLst>
              <a:ext uri="{FF2B5EF4-FFF2-40B4-BE49-F238E27FC236}">
                <a16:creationId xmlns:a16="http://schemas.microsoft.com/office/drawing/2014/main" id="{8DE28A34-47B4-45CA-A7F2-767B78471E6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351386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E7A0-F6C8-4EDD-A663-3C45691050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BF7EE0-6A5F-41A8-A4DB-CFED80EB5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0298EB-C7F2-435D-BFB2-94F284AF3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3497E-C03B-44B0-90FC-1ABF44BB2F5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C13CE4FD-D887-40A0-96C0-98B4776AD21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7CC0B8F3-D4AA-4699-8997-198D3D041D5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79035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16283-8E81-478A-83CF-B22F1AB64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13F9A7-BAC1-4703-9684-99A9FF65E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9C35142-3C1C-488D-90C6-386C9AAC5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F2553-90D2-43B7-9AF8-7FBDA85EB162}"/>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4F1A3492-E177-4228-8820-7929AB2DDE4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DB57E300-8C62-460C-9FCF-07DE3A152983}"/>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98116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AF18-23C8-4929-A206-3D4B5C144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D7C772-3330-4268-B6FB-8CFE3B56A7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A28202-8D9B-4ACA-B4F5-5514CD9E0F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A8E197DB-2DFF-4E55-8EC9-96A9E53AAA48}"/>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0B3B1D95-A8F7-4859-BE9F-0DECAD14EDBE}"/>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1342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19AAF-A0F6-4737-B648-F93D8F9ED2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3AD7DD-8A29-4A2A-818B-7DA53E5DF5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BBB675-91A0-449D-95D7-C919FC245E8D}"/>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06B9659F-03A0-4171-A938-1EC0A4BB8A9B}"/>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C261D75-C530-4D7F-8015-23E31969AED5}"/>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48025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206532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410601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381323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279198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1663862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348741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dirty="0"/>
          </a:p>
        </p:txBody>
      </p:sp>
    </p:spTree>
    <p:extLst>
      <p:ext uri="{BB962C8B-B14F-4D97-AF65-F5344CB8AC3E}">
        <p14:creationId xmlns:p14="http://schemas.microsoft.com/office/powerpoint/2010/main" val="406871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DC43B-F313-4F7C-A7F7-B32E2A86A44C}" type="datetimeFigureOut">
              <a:rPr lang="en-GB" smtClean="0"/>
              <a:t>18/04/2023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C33A5-7A7D-4B60-BB65-12F710E4C73C}" type="slidenum">
              <a:rPr lang="en-GB" smtClean="0"/>
              <a:t>‹#›</a:t>
            </a:fld>
            <a:endParaRPr lang="en-GB" dirty="0"/>
          </a:p>
        </p:txBody>
      </p:sp>
    </p:spTree>
    <p:extLst>
      <p:ext uri="{BB962C8B-B14F-4D97-AF65-F5344CB8AC3E}">
        <p14:creationId xmlns:p14="http://schemas.microsoft.com/office/powerpoint/2010/main" val="235014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dirty="0"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255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FBE7F7-948D-4E1F-AF05-FA32F5A17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1A242E-653A-48BB-A6D1-96C02C3AD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0C6D15-5DA9-4C2A-80FC-47650AC750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22CF55C2-F6A1-4DD7-B4D8-52CC9C632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93B723F7-07DF-4CA2-9C5A-76F72C810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685113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youtube.com/watch?v=OsAd285KaDc" TargetMode="External"/><Relationship Id="rId7" Type="http://schemas.openxmlformats.org/officeDocument/2006/relationships/hyperlink" Target="https://www.hullccnews.co.uk/07/11/2022/hull-wins-digital-transformation-in-social-work-award/"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hyperlink" Target="https://mypockets.co.uk/dream-on" TargetMode="External"/><Relationship Id="rId5" Type="http://schemas.openxmlformats.org/officeDocument/2006/relationships/hyperlink" Target="https://www.youtube.com/watch?v=Ma2tE45e1Qs" TargetMode="External"/><Relationship Id="rId4" Type="http://schemas.openxmlformats.org/officeDocument/2006/relationships/hyperlink" Target="https://www.workingforhullcitycouncil.org.uk/downloads/file/6/practice-standard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9.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215580"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mj-lt"/>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300" dirty="0">
              <a:solidFill>
                <a:prstClr val="white"/>
              </a:solidFill>
              <a:latin typeface="+mj-lt"/>
            </a:endParaRPr>
          </a:p>
        </p:txBody>
      </p:sp>
      <p:sp>
        <p:nvSpPr>
          <p:cNvPr id="9" name="Rounded Rectangle 8"/>
          <p:cNvSpPr/>
          <p:nvPr/>
        </p:nvSpPr>
        <p:spPr>
          <a:xfrm>
            <a:off x="2799184" y="1739302"/>
            <a:ext cx="2851390" cy="690805"/>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prstClr val="black">
                    <a:lumMod val="65000"/>
                    <a:lumOff val="35000"/>
                  </a:prstClr>
                </a:solidFill>
                <a:latin typeface="+mj-lt"/>
                <a:cs typeface="Arial" panose="020B0604020202020204" pitchFamily="34" charset="0"/>
              </a:rPr>
              <a:t>Relationships</a:t>
            </a:r>
            <a:endParaRPr lang="en-GB" sz="2400" b="1" dirty="0">
              <a:solidFill>
                <a:prstClr val="black">
                  <a:lumMod val="65000"/>
                  <a:lumOff val="35000"/>
                </a:prstClr>
              </a:solidFill>
              <a:latin typeface="+mj-lt"/>
              <a:cs typeface="Arial" panose="020B0604020202020204" pitchFamily="34" charset="0"/>
            </a:endParaRPr>
          </a:p>
        </p:txBody>
      </p:sp>
      <p:sp>
        <p:nvSpPr>
          <p:cNvPr id="10" name="Rounded Rectangle 9"/>
          <p:cNvSpPr/>
          <p:nvPr/>
        </p:nvSpPr>
        <p:spPr>
          <a:xfrm>
            <a:off x="6169276" y="3429000"/>
            <a:ext cx="5758104" cy="2656826"/>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prstClr val="black">
                    <a:lumMod val="65000"/>
                    <a:lumOff val="35000"/>
                  </a:prstClr>
                </a:solidFill>
                <a:latin typeface="+mj-lt"/>
                <a:cs typeface="Arial" pitchFamily="34" charset="0"/>
              </a:rPr>
              <a:t>Hull’s Bright Spots survey results highlighted the impact on children of changes in social worker: children wrote about how it made them feel when the change was not managed well. In response, the council, in partnership with their children in care council, have focussed attention on this issue – they have created a podcast</a:t>
            </a:r>
            <a:r>
              <a:rPr lang="en-GB" dirty="0">
                <a:solidFill>
                  <a:prstClr val="black">
                    <a:lumMod val="65000"/>
                    <a:lumOff val="35000"/>
                  </a:prstClr>
                </a:solidFill>
                <a:latin typeface="+mj-lt"/>
                <a:cs typeface="Arial" pitchFamily="34" charset="0"/>
              </a:rPr>
              <a:t> </a:t>
            </a:r>
            <a:r>
              <a:rPr lang="en-GB" dirty="0" smtClean="0">
                <a:solidFill>
                  <a:prstClr val="black">
                    <a:lumMod val="65000"/>
                    <a:lumOff val="35000"/>
                  </a:prstClr>
                </a:solidFill>
                <a:latin typeface="+mj-lt"/>
                <a:cs typeface="Arial" pitchFamily="34" charset="0"/>
              </a:rPr>
              <a:t>for all staff and introduced new ways of working to improve this area of practice. </a:t>
            </a:r>
            <a:endParaRPr lang="en-GB" dirty="0">
              <a:solidFill>
                <a:prstClr val="black">
                  <a:lumMod val="65000"/>
                  <a:lumOff val="35000"/>
                </a:prstClr>
              </a:solidFill>
              <a:latin typeface="+mj-lt"/>
              <a:cs typeface="Arial" pitchFamily="34" charset="0"/>
            </a:endParaRPr>
          </a:p>
        </p:txBody>
      </p:sp>
      <p:sp>
        <p:nvSpPr>
          <p:cNvPr id="12" name="Oval 11"/>
          <p:cNvSpPr/>
          <p:nvPr/>
        </p:nvSpPr>
        <p:spPr>
          <a:xfrm>
            <a:off x="479376" y="1483678"/>
            <a:ext cx="914400" cy="8989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mj-lt"/>
            </a:endParaRPr>
          </a:p>
        </p:txBody>
      </p:sp>
      <p:sp>
        <p:nvSpPr>
          <p:cNvPr id="2" name="TextBox 1"/>
          <p:cNvSpPr txBox="1"/>
          <p:nvPr/>
        </p:nvSpPr>
        <p:spPr>
          <a:xfrm>
            <a:off x="1559496" y="6547410"/>
            <a:ext cx="7488832" cy="553998"/>
          </a:xfrm>
          <a:prstGeom prst="rect">
            <a:avLst/>
          </a:prstGeom>
          <a:noFill/>
        </p:spPr>
        <p:txBody>
          <a:bodyPr wrap="square" rtlCol="0">
            <a:spAutoFit/>
          </a:bodyPr>
          <a:lstStyle/>
          <a:p>
            <a:r>
              <a:rPr lang="en-GB" sz="1200" b="1" dirty="0">
                <a:solidFill>
                  <a:prstClr val="white"/>
                </a:solidFill>
                <a:latin typeface="+mj-lt"/>
                <a:cs typeface="Arial" panose="020B0604020202020204" pitchFamily="34" charset="0"/>
              </a:rPr>
              <a:t>This is a practice example from the Voices Improving Care Team </a:t>
            </a:r>
            <a:r>
              <a:rPr lang="en-GB" sz="1200" b="1" u="sng" dirty="0">
                <a:solidFill>
                  <a:prstClr val="white"/>
                </a:solidFill>
                <a:latin typeface="+mj-lt"/>
                <a:cs typeface="Arial" panose="020B0604020202020204" pitchFamily="34" charset="0"/>
              </a:rPr>
              <a:t>Brightspots@coramvoice.org.uk</a:t>
            </a:r>
          </a:p>
          <a:p>
            <a:endParaRPr lang="en-GB" b="1" dirty="0">
              <a:solidFill>
                <a:prstClr val="white"/>
              </a:solidFill>
              <a:latin typeface="+mj-lt"/>
            </a:endParaRPr>
          </a:p>
        </p:txBody>
      </p:sp>
      <p:sp>
        <p:nvSpPr>
          <p:cNvPr id="14" name="Rounded Rectangle 13"/>
          <p:cNvSpPr/>
          <p:nvPr/>
        </p:nvSpPr>
        <p:spPr>
          <a:xfrm>
            <a:off x="1559496" y="3140968"/>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solidFill>
                  <a:prstClr val="white"/>
                </a:solidFill>
                <a:latin typeface="+mj-lt"/>
                <a:cs typeface="Arial" panose="020B0604020202020204" pitchFamily="34" charset="0"/>
              </a:rPr>
              <a:t>Hull City Council</a:t>
            </a:r>
          </a:p>
          <a:p>
            <a:endParaRPr lang="en-GB" sz="2400" dirty="0" smtClean="0">
              <a:solidFill>
                <a:prstClr val="white"/>
              </a:solidFill>
              <a:latin typeface="+mj-lt"/>
              <a:cs typeface="Arial" panose="020B0604020202020204" pitchFamily="34" charset="0"/>
            </a:endParaRPr>
          </a:p>
          <a:p>
            <a:r>
              <a:rPr lang="en-GB" sz="3000" b="1" dirty="0" smtClean="0">
                <a:solidFill>
                  <a:prstClr val="white"/>
                </a:solidFill>
                <a:latin typeface="+mj-lt"/>
                <a:cs typeface="Arial" panose="020B0604020202020204" pitchFamily="34" charset="0"/>
              </a:rPr>
              <a:t>Managing changes of social </a:t>
            </a:r>
            <a:r>
              <a:rPr lang="en-GB" sz="3000" b="1" dirty="0" smtClean="0">
                <a:solidFill>
                  <a:prstClr val="white"/>
                </a:solidFill>
                <a:latin typeface="+mj-lt"/>
                <a:cs typeface="Arial" panose="020B0604020202020204" pitchFamily="34" charset="0"/>
              </a:rPr>
              <a:t>worker</a:t>
            </a:r>
          </a:p>
          <a:p>
            <a:endParaRPr lang="en-GB" sz="2400" b="1" dirty="0" smtClean="0">
              <a:solidFill>
                <a:prstClr val="white"/>
              </a:solidFill>
              <a:latin typeface="+mj-lt"/>
              <a:cs typeface="Arial" panose="020B0604020202020204" pitchFamily="34" charset="0"/>
            </a:endParaRPr>
          </a:p>
          <a:p>
            <a:r>
              <a:rPr lang="en-US" sz="2400" dirty="0" smtClean="0">
                <a:solidFill>
                  <a:prstClr val="white"/>
                </a:solidFill>
                <a:latin typeface="+mj-lt"/>
                <a:cs typeface="Arial" panose="020B0604020202020204" pitchFamily="34" charset="0"/>
              </a:rPr>
              <a:t>July 2022</a:t>
            </a:r>
            <a:endParaRPr lang="en-GB" sz="2400" dirty="0">
              <a:solidFill>
                <a:prstClr val="white"/>
              </a:solidFill>
              <a:latin typeface="+mj-lt"/>
              <a:cs typeface="Arial" panose="020B0604020202020204" pitchFamily="34" charset="0"/>
            </a:endParaRPr>
          </a:p>
        </p:txBody>
      </p:sp>
      <p:pic>
        <p:nvPicPr>
          <p:cNvPr id="5" name="Picture 4"/>
          <p:cNvPicPr>
            <a:picLocks noChangeAspect="1"/>
          </p:cNvPicPr>
          <p:nvPr/>
        </p:nvPicPr>
        <p:blipFill>
          <a:blip r:embed="rId3"/>
          <a:stretch>
            <a:fillRect/>
          </a:stretch>
        </p:blipFill>
        <p:spPr>
          <a:xfrm>
            <a:off x="10572201" y="106135"/>
            <a:ext cx="1298561" cy="1292464"/>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83901" y="1447112"/>
            <a:ext cx="1275184" cy="1275184"/>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38" y="106135"/>
            <a:ext cx="4034738" cy="1121118"/>
          </a:xfrm>
          <a:prstGeom prst="rect">
            <a:avLst/>
          </a:prstGeom>
        </p:spPr>
      </p:pic>
    </p:spTree>
    <p:extLst>
      <p:ext uri="{BB962C8B-B14F-4D97-AF65-F5344CB8AC3E}">
        <p14:creationId xmlns:p14="http://schemas.microsoft.com/office/powerpoint/2010/main" val="270938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62265" y="83974"/>
            <a:ext cx="5182997" cy="1664439"/>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r>
              <a:rPr lang="en-GB" sz="1600" b="1" dirty="0" smtClean="0">
                <a:solidFill>
                  <a:prstClr val="black"/>
                </a:solidFill>
                <a:latin typeface="+mj-lt"/>
                <a:cs typeface="Arial" panose="020B0604020202020204" pitchFamily="34" charset="0"/>
              </a:rPr>
              <a:t>Why? </a:t>
            </a:r>
          </a:p>
          <a:p>
            <a:r>
              <a:rPr lang="en-GB" sz="1200" dirty="0" smtClean="0">
                <a:solidFill>
                  <a:schemeClr val="tx1"/>
                </a:solidFill>
                <a:latin typeface="+mj-lt"/>
                <a:cs typeface="Arial" pitchFamily="34" charset="0"/>
              </a:rPr>
              <a:t>Hull took part in the Bright Spots programme in 2021-22. Just over a quarter of young people in care aged 11-18 (28%) </a:t>
            </a:r>
            <a:r>
              <a:rPr lang="en-GB" sz="1200" dirty="0">
                <a:solidFill>
                  <a:schemeClr val="tx1"/>
                </a:solidFill>
                <a:latin typeface="+mj-lt"/>
                <a:cs typeface="Arial" panose="020B0604020202020204" pitchFamily="34" charset="0"/>
              </a:rPr>
              <a:t>answered that they had had three or more social workers in the previous year. </a:t>
            </a:r>
            <a:r>
              <a:rPr lang="en-US" sz="1200" dirty="0" smtClean="0">
                <a:solidFill>
                  <a:schemeClr val="tx1"/>
                </a:solidFill>
                <a:latin typeface="+mj-lt"/>
                <a:cs typeface="Arial" panose="020B0604020202020204" pitchFamily="34" charset="0"/>
              </a:rPr>
              <a:t>Some wrote about the impact of this sharing how it was unsettling and confusing. Some felt it was their fault when a social worker left, others felt they had not had an explanation or a proper good-bye – there was frustration at having to tell their story again to new workers. </a:t>
            </a:r>
            <a:endParaRPr lang="en-GB" sz="1200" dirty="0">
              <a:solidFill>
                <a:prstClr val="black"/>
              </a:solidFill>
              <a:latin typeface="+mj-lt"/>
              <a:cs typeface="Arial" pitchFamily="34" charset="0"/>
            </a:endParaRPr>
          </a:p>
        </p:txBody>
      </p:sp>
      <p:sp>
        <p:nvSpPr>
          <p:cNvPr id="11" name="Rounded Rectangle 10"/>
          <p:cNvSpPr/>
          <p:nvPr/>
        </p:nvSpPr>
        <p:spPr>
          <a:xfrm>
            <a:off x="62266" y="1818752"/>
            <a:ext cx="5182997" cy="4905730"/>
          </a:xfrm>
          <a:prstGeom prst="roundRect">
            <a:avLst>
              <a:gd name="adj" fmla="val 6388"/>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200" dirty="0" smtClean="0">
              <a:solidFill>
                <a:schemeClr val="tx1"/>
              </a:solidFill>
              <a:latin typeface="+mj-lt"/>
              <a:ea typeface="Times New Roman" panose="02020603050405020304" pitchFamily="18" charset="0"/>
              <a:cs typeface="Arial" panose="020B0604020202020204" pitchFamily="34" charset="0"/>
            </a:endParaRPr>
          </a:p>
          <a:p>
            <a:endParaRPr lang="en-US" altLang="en-US" sz="1200" dirty="0" smtClean="0">
              <a:solidFill>
                <a:schemeClr val="tx1"/>
              </a:solidFill>
              <a:latin typeface="+mj-lt"/>
              <a:ea typeface="Times New Roman" panose="02020603050405020304" pitchFamily="18" charset="0"/>
              <a:cs typeface="Arial" panose="020B0604020202020204" pitchFamily="34" charset="0"/>
            </a:endParaRPr>
          </a:p>
          <a:p>
            <a:pPr>
              <a:spcBef>
                <a:spcPts val="400"/>
              </a:spcBef>
              <a:spcAft>
                <a:spcPts val="400"/>
              </a:spcAft>
            </a:pPr>
            <a:r>
              <a:rPr lang="en-GB" sz="1600" b="1" dirty="0" smtClean="0">
                <a:solidFill>
                  <a:prstClr val="black"/>
                </a:solidFill>
                <a:latin typeface="+mj-lt"/>
                <a:cs typeface="Arial" panose="020B0604020202020204" pitchFamily="34" charset="0"/>
              </a:rPr>
              <a:t>What?</a:t>
            </a:r>
            <a:endParaRPr lang="en-GB" sz="1600" b="1" dirty="0">
              <a:solidFill>
                <a:prstClr val="black"/>
              </a:solidFill>
              <a:latin typeface="+mj-lt"/>
              <a:cs typeface="Arial" panose="020B0604020202020204" pitchFamily="34" charset="0"/>
            </a:endParaRPr>
          </a:p>
          <a:p>
            <a:r>
              <a:rPr lang="en-US" altLang="en-US" sz="1200" dirty="0" smtClean="0">
                <a:solidFill>
                  <a:schemeClr val="tx1"/>
                </a:solidFill>
                <a:latin typeface="+mj-lt"/>
                <a:ea typeface="Times New Roman" panose="02020603050405020304" pitchFamily="18" charset="0"/>
                <a:cs typeface="Arial" panose="020B0604020202020204" pitchFamily="34" charset="0"/>
              </a:rPr>
              <a:t>Hull </a:t>
            </a:r>
            <a:r>
              <a:rPr lang="en-GB" sz="1200" dirty="0" smtClean="0">
                <a:solidFill>
                  <a:schemeClr val="tx1"/>
                </a:solidFill>
                <a:latin typeface="+mj-lt"/>
                <a:cs typeface="Arial" panose="020B0604020202020204" pitchFamily="34" charset="0"/>
              </a:rPr>
              <a:t>have worked alongside their children in care council to develop a powerful podcast of views and experiences to share how it can feel when you have a change of worker and you don’t know that this is happening. </a:t>
            </a:r>
          </a:p>
          <a:p>
            <a:r>
              <a:rPr lang="en-GB" sz="1200" dirty="0" smtClean="0">
                <a:solidFill>
                  <a:schemeClr val="tx1"/>
                </a:solidFill>
                <a:latin typeface="+mj-lt"/>
                <a:cs typeface="Arial" panose="020B0604020202020204" pitchFamily="34" charset="0"/>
              </a:rPr>
              <a:t>The podcast has been shared extensively across the local authority. It is now part of every new social workers’ induction – so it is reaching new people every month. It was part of their winning entry to the A National Voice awards: </a:t>
            </a:r>
            <a:r>
              <a:rPr lang="en-GB" sz="1200" dirty="0" smtClean="0">
                <a:latin typeface="+mj-lt"/>
                <a:cs typeface="Arial" panose="020B0604020202020204" pitchFamily="34" charset="0"/>
                <a:hlinkClick r:id="rId3"/>
              </a:rPr>
              <a:t>https</a:t>
            </a:r>
            <a:r>
              <a:rPr lang="en-GB" sz="1200" dirty="0">
                <a:latin typeface="+mj-lt"/>
                <a:cs typeface="Arial" panose="020B0604020202020204" pitchFamily="34" charset="0"/>
                <a:hlinkClick r:id="rId3"/>
              </a:rPr>
              <a:t>://</a:t>
            </a:r>
            <a:r>
              <a:rPr lang="en-GB" sz="1200" dirty="0" smtClean="0">
                <a:latin typeface="+mj-lt"/>
                <a:cs typeface="Arial" panose="020B0604020202020204" pitchFamily="34" charset="0"/>
                <a:hlinkClick r:id="rId3"/>
              </a:rPr>
              <a:t>www.youtube.com/watch?v=OsAd285KaDc</a:t>
            </a:r>
            <a:endParaRPr lang="en-GB" sz="1200" dirty="0" smtClean="0">
              <a:solidFill>
                <a:schemeClr val="tx1"/>
              </a:solidFill>
              <a:latin typeface="+mj-lt"/>
              <a:cs typeface="Arial" panose="020B0604020202020204" pitchFamily="34" charset="0"/>
            </a:endParaRPr>
          </a:p>
          <a:p>
            <a:endParaRPr lang="en-GB" sz="1200" dirty="0">
              <a:solidFill>
                <a:schemeClr val="tx1"/>
              </a:solidFill>
              <a:latin typeface="+mj-lt"/>
              <a:cs typeface="Arial" panose="020B0604020202020204" pitchFamily="34" charset="0"/>
            </a:endParaRPr>
          </a:p>
          <a:p>
            <a:r>
              <a:rPr lang="en-GB" sz="1200" dirty="0" smtClean="0">
                <a:solidFill>
                  <a:schemeClr val="tx1"/>
                </a:solidFill>
                <a:latin typeface="+mj-lt"/>
                <a:cs typeface="Arial" panose="020B0604020202020204" pitchFamily="34" charset="0"/>
              </a:rPr>
              <a:t>To further embed the work Hull have incorporated change of worker into their monthly audit processes to check whether practice is changing and improving in this area. They will dip-sample the records of children who experienced a change of social worker to check how the change was managed.</a:t>
            </a:r>
          </a:p>
          <a:p>
            <a:r>
              <a:rPr lang="en-GB" sz="1200" dirty="0" smtClean="0">
                <a:solidFill>
                  <a:schemeClr val="tx1"/>
                </a:solidFill>
                <a:latin typeface="+mj-lt"/>
                <a:cs typeface="Arial" panose="020B0604020202020204" pitchFamily="34" charset="0"/>
              </a:rPr>
              <a:t>New practice standards in Hull (linked to the Bright Spots well-being domains) are clear about the expectations of what should happen when there is a change of social worker (see page 43 to 45) </a:t>
            </a:r>
            <a:r>
              <a:rPr lang="en-GB" sz="1200" dirty="0" smtClean="0">
                <a:solidFill>
                  <a:schemeClr val="tx1"/>
                </a:solidFill>
                <a:latin typeface="+mj-lt"/>
                <a:cs typeface="Arial" panose="020B0604020202020204" pitchFamily="34" charset="0"/>
                <a:hlinkClick r:id="rId4"/>
              </a:rPr>
              <a:t>https</a:t>
            </a:r>
            <a:r>
              <a:rPr lang="en-GB" sz="1200" dirty="0">
                <a:solidFill>
                  <a:schemeClr val="tx1"/>
                </a:solidFill>
                <a:latin typeface="+mj-lt"/>
                <a:cs typeface="Arial" panose="020B0604020202020204" pitchFamily="34" charset="0"/>
                <a:hlinkClick r:id="rId4"/>
              </a:rPr>
              <a:t>://</a:t>
            </a:r>
            <a:r>
              <a:rPr lang="en-GB" sz="1200" dirty="0" smtClean="0">
                <a:solidFill>
                  <a:schemeClr val="tx1"/>
                </a:solidFill>
                <a:latin typeface="+mj-lt"/>
                <a:cs typeface="Arial" panose="020B0604020202020204" pitchFamily="34" charset="0"/>
                <a:hlinkClick r:id="rId4"/>
              </a:rPr>
              <a:t>www.workingforhullcitycouncil.org.uk/downloads/file/6/practice-standards</a:t>
            </a:r>
            <a:r>
              <a:rPr lang="en-GB" sz="1200" dirty="0" smtClean="0">
                <a:solidFill>
                  <a:schemeClr val="tx1"/>
                </a:solidFill>
                <a:latin typeface="+mj-lt"/>
                <a:cs typeface="Arial" panose="020B0604020202020204" pitchFamily="34" charset="0"/>
              </a:rPr>
              <a:t> </a:t>
            </a:r>
          </a:p>
          <a:p>
            <a:endParaRPr lang="en-GB" sz="1200" dirty="0" smtClean="0">
              <a:solidFill>
                <a:schemeClr val="tx1"/>
              </a:solidFill>
              <a:latin typeface="+mj-lt"/>
              <a:cs typeface="Arial" panose="020B0604020202020204" pitchFamily="34" charset="0"/>
            </a:endParaRPr>
          </a:p>
          <a:p>
            <a:r>
              <a:rPr lang="en-GB" sz="1200" dirty="0" smtClean="0">
                <a:solidFill>
                  <a:schemeClr val="tx1"/>
                </a:solidFill>
                <a:latin typeface="+mj-lt"/>
                <a:cs typeface="Arial" panose="020B0604020202020204" pitchFamily="34" charset="0"/>
              </a:rPr>
              <a:t>Posters have been created to tell everyone about the changes in relation to fully informing children about change of worker – the posters are displayed in offices (next to tea &amp; coffee area). The A3 posters focus on ‘you said’ and ‘we will do’ (see next slide)  to </a:t>
            </a:r>
            <a:r>
              <a:rPr lang="en-US" sz="1200" dirty="0" smtClean="0">
                <a:solidFill>
                  <a:schemeClr val="tx1"/>
                </a:solidFill>
                <a:latin typeface="+mj-lt"/>
                <a:cs typeface="Arial" panose="020B0604020202020204" pitchFamily="34" charset="0"/>
              </a:rPr>
              <a:t>m</a:t>
            </a:r>
            <a:r>
              <a:rPr lang="en-US" altLang="en-US" sz="1200" dirty="0" smtClean="0">
                <a:solidFill>
                  <a:schemeClr val="tx1"/>
                </a:solidFill>
                <a:latin typeface="+mj-lt"/>
                <a:ea typeface="Times New Roman" panose="02020603050405020304" pitchFamily="18" charset="0"/>
                <a:cs typeface="Arial" panose="020B0604020202020204" pitchFamily="34" charset="0"/>
              </a:rPr>
              <a:t>ake sure children are always told the reason for a change of worker and reassured that this change is never their fault. </a:t>
            </a:r>
            <a:endParaRPr lang="en-GB" altLang="en-US" sz="1200" dirty="0">
              <a:solidFill>
                <a:schemeClr val="tx1"/>
              </a:solidFill>
              <a:latin typeface="+mj-lt"/>
              <a:ea typeface="Times New Roman" panose="02020603050405020304" pitchFamily="18" charset="0"/>
              <a:cs typeface="Arial" panose="020B0604020202020204" pitchFamily="34" charset="0"/>
            </a:endParaRPr>
          </a:p>
          <a:p>
            <a:endParaRPr lang="en-US" altLang="en-US" sz="1200" dirty="0">
              <a:solidFill>
                <a:schemeClr val="tx1"/>
              </a:solidFill>
              <a:latin typeface="+mj-lt"/>
              <a:ea typeface="Times New Roman" panose="02020603050405020304" pitchFamily="18" charset="0"/>
              <a:cs typeface="Arial" panose="020B0604020202020204" pitchFamily="34" charset="0"/>
            </a:endParaRPr>
          </a:p>
          <a:p>
            <a:endParaRPr lang="en-US" sz="1200" dirty="0">
              <a:solidFill>
                <a:srgbClr val="222222"/>
              </a:solidFill>
              <a:latin typeface="+mj-lt"/>
              <a:cs typeface="Times New Roman" panose="02020603050405020304" pitchFamily="18" charset="0"/>
            </a:endParaRPr>
          </a:p>
        </p:txBody>
      </p:sp>
      <p:sp>
        <p:nvSpPr>
          <p:cNvPr id="12" name="Rounded Rectangle 11"/>
          <p:cNvSpPr/>
          <p:nvPr/>
        </p:nvSpPr>
        <p:spPr>
          <a:xfrm>
            <a:off x="5395965" y="83975"/>
            <a:ext cx="6622915" cy="3000869"/>
          </a:xfrm>
          <a:prstGeom prst="roundRect">
            <a:avLst>
              <a:gd name="adj" fmla="val 10226"/>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600" b="1" dirty="0" smtClean="0">
                <a:solidFill>
                  <a:schemeClr val="tx1"/>
                </a:solidFill>
                <a:latin typeface="+mj-lt"/>
              </a:rPr>
              <a:t>Impact</a:t>
            </a:r>
            <a:endParaRPr lang="en-GB" sz="1600" b="1" dirty="0" smtClean="0">
              <a:solidFill>
                <a:schemeClr val="tx1"/>
              </a:solidFill>
              <a:latin typeface="+mj-lt"/>
            </a:endParaRPr>
          </a:p>
          <a:p>
            <a:r>
              <a:rPr lang="en-GB" sz="1200" dirty="0" smtClean="0">
                <a:solidFill>
                  <a:schemeClr val="tx1"/>
                </a:solidFill>
                <a:latin typeface="+mj-lt"/>
                <a:cs typeface="Arial" panose="020B0604020202020204" pitchFamily="34" charset="0"/>
              </a:rPr>
              <a:t>The podcast is now a standard part of induction for student social workers and new starters. Hull are committed to disseminating the findings – so far 450 practitioners have attended events. They have also created a ‘words and pictures film’ which includes messages from social workers about what they are going to do in response to Bright spots </a:t>
            </a:r>
            <a:r>
              <a:rPr lang="en-GB" sz="1200" dirty="0">
                <a:solidFill>
                  <a:schemeClr val="tx1"/>
                </a:solidFill>
                <a:latin typeface="+mj-lt"/>
                <a:cs typeface="Arial" panose="020B0604020202020204" pitchFamily="34" charset="0"/>
              </a:rPr>
              <a:t>findings: </a:t>
            </a:r>
            <a:r>
              <a:rPr lang="en-GB" sz="1200" dirty="0">
                <a:solidFill>
                  <a:schemeClr val="tx1"/>
                </a:solidFill>
                <a:latin typeface="+mj-lt"/>
                <a:cs typeface="Arial" panose="020B0604020202020204" pitchFamily="34" charset="0"/>
                <a:hlinkClick r:id="rId5"/>
              </a:rPr>
              <a:t>https://</a:t>
            </a:r>
            <a:r>
              <a:rPr lang="en-GB" sz="1200" dirty="0" smtClean="0">
                <a:solidFill>
                  <a:schemeClr val="tx1"/>
                </a:solidFill>
                <a:latin typeface="+mj-lt"/>
                <a:cs typeface="Arial" panose="020B0604020202020204" pitchFamily="34" charset="0"/>
                <a:hlinkClick r:id="rId5"/>
              </a:rPr>
              <a:t>www.youtube.com/watch?v=Ma2tE45e1Qs</a:t>
            </a:r>
            <a:r>
              <a:rPr lang="en-GB" sz="1200" dirty="0" smtClean="0">
                <a:solidFill>
                  <a:schemeClr val="tx1"/>
                </a:solidFill>
                <a:latin typeface="+mj-lt"/>
                <a:cs typeface="Arial" panose="020B0604020202020204" pitchFamily="34" charset="0"/>
              </a:rPr>
              <a:t> </a:t>
            </a:r>
            <a:endParaRPr lang="en-GB" sz="1200" dirty="0">
              <a:solidFill>
                <a:schemeClr val="tx1"/>
              </a:solidFill>
              <a:latin typeface="+mj-lt"/>
              <a:cs typeface="Arial" panose="020B0604020202020204" pitchFamily="34" charset="0"/>
            </a:endParaRPr>
          </a:p>
          <a:p>
            <a:endParaRPr lang="en-US" sz="1200" dirty="0" smtClean="0">
              <a:solidFill>
                <a:schemeClr val="tx1"/>
              </a:solidFill>
              <a:latin typeface="+mj-lt"/>
              <a:cs typeface="Arial" panose="020B0604020202020204" pitchFamily="34" charset="0"/>
            </a:endParaRPr>
          </a:p>
          <a:p>
            <a:r>
              <a:rPr lang="en-US" sz="1200" dirty="0" smtClean="0">
                <a:solidFill>
                  <a:schemeClr val="tx1"/>
                </a:solidFill>
                <a:latin typeface="+mj-lt"/>
                <a:cs typeface="Arial" panose="020B0604020202020204" pitchFamily="34" charset="0"/>
              </a:rPr>
              <a:t>Hull’s </a:t>
            </a:r>
            <a:r>
              <a:rPr lang="en-US" sz="1200" dirty="0">
                <a:solidFill>
                  <a:schemeClr val="tx1"/>
                </a:solidFill>
                <a:latin typeface="+mj-lt"/>
                <a:cs typeface="Arial" panose="020B0604020202020204" pitchFamily="34" charset="0"/>
              </a:rPr>
              <a:t>work in this area (the </a:t>
            </a:r>
            <a:r>
              <a:rPr lang="en-US" sz="1200" dirty="0" smtClean="0">
                <a:solidFill>
                  <a:schemeClr val="tx1"/>
                </a:solidFill>
                <a:latin typeface="+mj-lt"/>
                <a:cs typeface="Arial" panose="020B0604020202020204" pitchFamily="34" charset="0"/>
              </a:rPr>
              <a:t>podcast) </a:t>
            </a:r>
            <a:r>
              <a:rPr lang="en-US" sz="1200" dirty="0">
                <a:solidFill>
                  <a:schemeClr val="tx1"/>
                </a:solidFill>
                <a:latin typeface="+mj-lt"/>
                <a:cs typeface="Arial" panose="020B0604020202020204" pitchFamily="34" charset="0"/>
              </a:rPr>
              <a:t>and their ‘Dream on’ film  (</a:t>
            </a:r>
            <a:r>
              <a:rPr lang="en-US" sz="1200" dirty="0">
                <a:solidFill>
                  <a:schemeClr val="tx1"/>
                </a:solidFill>
                <a:latin typeface="+mj-lt"/>
                <a:cs typeface="Arial" panose="020B0604020202020204" pitchFamily="34" charset="0"/>
                <a:hlinkClick r:id="rId6"/>
              </a:rPr>
              <a:t>https://</a:t>
            </a:r>
            <a:r>
              <a:rPr lang="en-US" sz="1200" dirty="0" smtClean="0">
                <a:solidFill>
                  <a:schemeClr val="tx1"/>
                </a:solidFill>
                <a:latin typeface="+mj-lt"/>
                <a:cs typeface="Arial" panose="020B0604020202020204" pitchFamily="34" charset="0"/>
                <a:hlinkClick r:id="rId6"/>
              </a:rPr>
              <a:t>mypockets.co.uk/dream-on</a:t>
            </a:r>
            <a:r>
              <a:rPr lang="en-US" sz="1200" dirty="0" smtClean="0">
                <a:solidFill>
                  <a:schemeClr val="tx1"/>
                </a:solidFill>
                <a:latin typeface="+mj-lt"/>
                <a:cs typeface="Arial" panose="020B0604020202020204" pitchFamily="34" charset="0"/>
              </a:rPr>
              <a:t> based </a:t>
            </a:r>
            <a:r>
              <a:rPr lang="en-US" sz="1200" dirty="0">
                <a:solidFill>
                  <a:schemeClr val="tx1"/>
                </a:solidFill>
                <a:latin typeface="+mj-lt"/>
                <a:cs typeface="Arial" panose="020B0604020202020204" pitchFamily="34" charset="0"/>
              </a:rPr>
              <a:t>on children’s feelings following the Bright </a:t>
            </a:r>
            <a:r>
              <a:rPr lang="en-US" sz="1200" dirty="0" smtClean="0">
                <a:solidFill>
                  <a:schemeClr val="tx1"/>
                </a:solidFill>
                <a:latin typeface="+mj-lt"/>
                <a:cs typeface="Arial" panose="020B0604020202020204" pitchFamily="34" charset="0"/>
              </a:rPr>
              <a:t> Spots </a:t>
            </a:r>
            <a:r>
              <a:rPr lang="en-US" sz="1200" dirty="0">
                <a:solidFill>
                  <a:schemeClr val="tx1"/>
                </a:solidFill>
                <a:latin typeface="+mj-lt"/>
                <a:cs typeface="Arial" panose="020B0604020202020204" pitchFamily="34" charset="0"/>
              </a:rPr>
              <a:t>survey) has won the 2022 Social Work Award for ‘Digital </a:t>
            </a:r>
            <a:r>
              <a:rPr lang="en-US" sz="1200" dirty="0" smtClean="0">
                <a:solidFill>
                  <a:schemeClr val="tx1"/>
                </a:solidFill>
                <a:latin typeface="+mj-lt"/>
                <a:cs typeface="Arial" panose="020B0604020202020204" pitchFamily="34" charset="0"/>
              </a:rPr>
              <a:t>Transformation’ in recognition of the focus on listening and responding to children in care’s voices and priorities creatively using digital technology. </a:t>
            </a:r>
            <a:r>
              <a:rPr lang="en-US" sz="1200" dirty="0">
                <a:solidFill>
                  <a:schemeClr val="tx1"/>
                </a:solidFill>
                <a:latin typeface="+mj-lt"/>
                <a:cs typeface="Arial" panose="020B0604020202020204" pitchFamily="34" charset="0"/>
                <a:hlinkClick r:id="rId7"/>
              </a:rPr>
              <a:t>https://www.hullccnews.co.uk/07/11/2022/hull-wins-digital-transformation-in-social-work-award/</a:t>
            </a:r>
            <a:r>
              <a:rPr lang="en-US" sz="1200" dirty="0">
                <a:solidFill>
                  <a:schemeClr val="tx1"/>
                </a:solidFill>
                <a:latin typeface="+mj-lt"/>
                <a:cs typeface="Arial" panose="020B0604020202020204" pitchFamily="34" charset="0"/>
              </a:rPr>
              <a:t> </a:t>
            </a:r>
            <a:endParaRPr lang="en-US" sz="1200" dirty="0" smtClean="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The annual Social Work Awards </a:t>
            </a:r>
            <a:r>
              <a:rPr lang="en-GB" sz="1200" dirty="0" smtClean="0">
                <a:solidFill>
                  <a:schemeClr val="tx1"/>
                </a:solidFill>
                <a:latin typeface="+mj-lt"/>
                <a:cs typeface="Arial" panose="020B0604020202020204" pitchFamily="34" charset="0"/>
              </a:rPr>
              <a:t>stated: </a:t>
            </a:r>
            <a:r>
              <a:rPr lang="en-GB" sz="1200" dirty="0">
                <a:solidFill>
                  <a:schemeClr val="tx1"/>
                </a:solidFill>
                <a:latin typeface="+mj-lt"/>
                <a:cs typeface="Arial" panose="020B0604020202020204" pitchFamily="34" charset="0"/>
              </a:rPr>
              <a:t>“The digital transformation delivered by Hull is moving, uplifting, and most importantly, it has the voices of children front and centre</a:t>
            </a:r>
            <a:r>
              <a:rPr lang="en-GB" sz="1200" dirty="0">
                <a:solidFill>
                  <a:schemeClr val="bg1"/>
                </a:solidFill>
                <a:latin typeface="+mj-lt"/>
                <a:cs typeface="Arial" panose="020B0604020202020204" pitchFamily="34" charset="0"/>
              </a:rPr>
              <a:t>.”</a:t>
            </a:r>
            <a:endParaRPr lang="en-US" sz="1200" dirty="0" smtClean="0">
              <a:solidFill>
                <a:schemeClr val="bg1"/>
              </a:solidFill>
              <a:latin typeface="+mj-lt"/>
              <a:cs typeface="Arial" panose="020B0604020202020204" pitchFamily="34" charset="0"/>
            </a:endParaRPr>
          </a:p>
        </p:txBody>
      </p:sp>
      <p:sp>
        <p:nvSpPr>
          <p:cNvPr id="4" name="Rectangle 3"/>
          <p:cNvSpPr/>
          <p:nvPr/>
        </p:nvSpPr>
        <p:spPr>
          <a:xfrm>
            <a:off x="6096000" y="5170211"/>
            <a:ext cx="6096000" cy="388696"/>
          </a:xfrm>
          <a:prstGeom prst="rect">
            <a:avLst/>
          </a:prstGeom>
        </p:spPr>
        <p:txBody>
          <a:bodyPr>
            <a:spAutoFit/>
          </a:bodyPr>
          <a:lstStyle/>
          <a:p>
            <a:pPr>
              <a:lnSpc>
                <a:spcPct val="107000"/>
              </a:lnSpc>
              <a:spcAft>
                <a:spcPts val="800"/>
              </a:spcAft>
            </a:pPr>
            <a:r>
              <a:rPr lang="en-GB" dirty="0" smtClean="0">
                <a:latin typeface="+mj-lt"/>
                <a:ea typeface="Calibri" panose="020F0502020204030204" pitchFamily="34" charset="0"/>
                <a:cs typeface="Times New Roman" panose="02020603050405020304" pitchFamily="18" charset="0"/>
              </a:rPr>
              <a:t>. </a:t>
            </a:r>
            <a:endParaRPr lang="en-GB" dirty="0">
              <a:effectLst/>
              <a:latin typeface="+mj-lt"/>
              <a:ea typeface="Calibri" panose="020F0502020204030204" pitchFamily="34" charset="0"/>
              <a:cs typeface="Times New Roman" panose="02020603050405020304" pitchFamily="18" charset="0"/>
            </a:endParaRPr>
          </a:p>
        </p:txBody>
      </p:sp>
      <p:pic>
        <p:nvPicPr>
          <p:cNvPr id="13"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34196" y="3446585"/>
            <a:ext cx="2256387" cy="321294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546680" y="3615939"/>
            <a:ext cx="3786099" cy="3108543"/>
          </a:xfrm>
          <a:prstGeom prst="rect">
            <a:avLst/>
          </a:prstGeom>
          <a:noFill/>
        </p:spPr>
        <p:txBody>
          <a:bodyPr wrap="square" rtlCol="0">
            <a:spAutoFit/>
          </a:bodyPr>
          <a:lstStyle/>
          <a:p>
            <a:pPr fontAlgn="base"/>
            <a:r>
              <a:rPr lang="en-GB" sz="1600" dirty="0" smtClean="0">
                <a:latin typeface="+mj-lt"/>
                <a:cs typeface="Arial" panose="020B0604020202020204" pitchFamily="34" charset="0"/>
              </a:rPr>
              <a:t>“</a:t>
            </a:r>
            <a:r>
              <a:rPr lang="en-GB" sz="1600" i="1" dirty="0" smtClean="0">
                <a:latin typeface="+mj-lt"/>
                <a:cs typeface="Arial" panose="020B0604020202020204" pitchFamily="34" charset="0"/>
              </a:rPr>
              <a:t>The </a:t>
            </a:r>
            <a:r>
              <a:rPr lang="en-GB" sz="1600" i="1" dirty="0">
                <a:latin typeface="+mj-lt"/>
                <a:cs typeface="Arial" panose="020B0604020202020204" pitchFamily="34" charset="0"/>
              </a:rPr>
              <a:t>imaginative use of technology is helping us to ensure that the messages from our children, about what matters most to them, is having a wide internal and external reach, and is helping to drive </a:t>
            </a:r>
            <a:r>
              <a:rPr lang="en-GB" sz="1600" i="1" dirty="0" smtClean="0">
                <a:latin typeface="+mj-lt"/>
                <a:cs typeface="Arial" panose="020B0604020202020204" pitchFamily="34" charset="0"/>
              </a:rPr>
              <a:t>improvement. The </a:t>
            </a:r>
            <a:r>
              <a:rPr lang="en-GB" sz="1600" i="1" dirty="0">
                <a:latin typeface="+mj-lt"/>
                <a:cs typeface="Arial" panose="020B0604020202020204" pitchFamily="34" charset="0"/>
              </a:rPr>
              <a:t>most significant aspect of both the podcast and the exceptional animated film is that they are the voices of our children speaking directly to us all, and reminding us of what is most important to the</a:t>
            </a:r>
            <a:r>
              <a:rPr lang="en-GB" i="1" dirty="0">
                <a:latin typeface="+mj-lt"/>
              </a:rPr>
              <a:t>m</a:t>
            </a:r>
            <a:r>
              <a:rPr lang="en-GB" i="1" dirty="0" smtClean="0">
                <a:latin typeface="+mj-lt"/>
              </a:rPr>
              <a:t>.”</a:t>
            </a:r>
          </a:p>
          <a:p>
            <a:pPr fontAlgn="base"/>
            <a:r>
              <a:rPr lang="en-GB" b="1" dirty="0">
                <a:latin typeface="+mj-lt"/>
              </a:rPr>
              <a:t>Portfolio Holder for children’s services</a:t>
            </a:r>
          </a:p>
        </p:txBody>
      </p:sp>
    </p:spTree>
    <p:extLst>
      <p:ext uri="{BB962C8B-B14F-4D97-AF65-F5344CB8AC3E}">
        <p14:creationId xmlns:p14="http://schemas.microsoft.com/office/powerpoint/2010/main" val="204422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B9AE"/>
        </a:solidFill>
        <a:effectLst/>
      </p:bgPr>
    </p:bg>
    <p:spTree>
      <p:nvGrpSpPr>
        <p:cNvPr id="1" name=""/>
        <p:cNvGrpSpPr/>
        <p:nvPr/>
      </p:nvGrpSpPr>
      <p:grpSpPr>
        <a:xfrm>
          <a:off x="0" y="0"/>
          <a:ext cx="0" cy="0"/>
          <a:chOff x="0" y="0"/>
          <a:chExt cx="0" cy="0"/>
        </a:xfrm>
      </p:grpSpPr>
      <p:pic>
        <p:nvPicPr>
          <p:cNvPr id="9" name="Picture 2" descr="See the source image">
            <a:extLst>
              <a:ext uri="{FF2B5EF4-FFF2-40B4-BE49-F238E27FC236}">
                <a16:creationId xmlns:a16="http://schemas.microsoft.com/office/drawing/2014/main" id="{F29921CB-957E-4E76-BD2F-646B823B75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01772" y="0"/>
            <a:ext cx="1790228" cy="76383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4E4746D2-7C01-4F5D-BC14-F65D3CEF25FD}"/>
              </a:ext>
            </a:extLst>
          </p:cNvPr>
          <p:cNvSpPr/>
          <p:nvPr/>
        </p:nvSpPr>
        <p:spPr>
          <a:xfrm>
            <a:off x="7714593" y="984511"/>
            <a:ext cx="4369384" cy="5780183"/>
          </a:xfrm>
          <a:prstGeom prst="roundRect">
            <a:avLst/>
          </a:prstGeom>
          <a:solidFill>
            <a:srgbClr val="DCFB8D"/>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1300" dirty="0">
              <a:solidFill>
                <a:srgbClr val="000000"/>
              </a:solidFill>
            </a:endParaRPr>
          </a:p>
          <a:p>
            <a:pPr algn="just"/>
            <a:r>
              <a:rPr lang="en-GB" sz="1300" dirty="0">
                <a:solidFill>
                  <a:srgbClr val="000000"/>
                </a:solidFill>
              </a:rPr>
              <a:t>Every child or young person will get a written explanation and a meeting where their old social worker introduces their new social worker whenever possible. </a:t>
            </a:r>
          </a:p>
          <a:p>
            <a:pPr algn="just"/>
            <a:endParaRPr lang="en-GB" sz="1300" dirty="0">
              <a:solidFill>
                <a:srgbClr val="000000"/>
              </a:solidFill>
            </a:endParaRPr>
          </a:p>
          <a:p>
            <a:pPr algn="just"/>
            <a:r>
              <a:rPr lang="en-GB" sz="1300" dirty="0">
                <a:solidFill>
                  <a:srgbClr val="000000"/>
                </a:solidFill>
              </a:rPr>
              <a:t>We have made a promise that children and young people will always be told the reason when this has happened so they will never feel like it is their fault.</a:t>
            </a:r>
          </a:p>
          <a:p>
            <a:pPr algn="just"/>
            <a:endParaRPr lang="en-GB" sz="1300" dirty="0">
              <a:solidFill>
                <a:srgbClr val="000000"/>
              </a:solidFill>
            </a:endParaRPr>
          </a:p>
          <a:p>
            <a:pPr algn="just"/>
            <a:r>
              <a:rPr lang="en-GB" sz="1300" dirty="0">
                <a:solidFill>
                  <a:srgbClr val="000000"/>
                </a:solidFill>
              </a:rPr>
              <a:t>The social work standards have been revised and updated with these practice expectations. </a:t>
            </a:r>
          </a:p>
          <a:p>
            <a:pPr algn="just"/>
            <a:endParaRPr lang="en-GB" sz="1300" dirty="0">
              <a:solidFill>
                <a:srgbClr val="000000"/>
              </a:solidFill>
            </a:endParaRPr>
          </a:p>
          <a:p>
            <a:pPr algn="just"/>
            <a:r>
              <a:rPr lang="en-GB" sz="1300" dirty="0">
                <a:solidFill>
                  <a:srgbClr val="000000"/>
                </a:solidFill>
              </a:rPr>
              <a:t>YVIC </a:t>
            </a:r>
            <a:r>
              <a:rPr lang="en-GB" sz="1300" dirty="0" smtClean="0">
                <a:solidFill>
                  <a:srgbClr val="000000"/>
                </a:solidFill>
              </a:rPr>
              <a:t>(children in care council) created </a:t>
            </a:r>
            <a:r>
              <a:rPr lang="en-GB" sz="1300" dirty="0">
                <a:solidFill>
                  <a:srgbClr val="000000"/>
                </a:solidFill>
              </a:rPr>
              <a:t>a podcast looking at how they felt about a change of social worker. So far, over 100 social workers have heard the Podcast and many more will hear it over the next couple of months. We will now be playing the podcast as part of the induction training when new social workers start working for Hull </a:t>
            </a:r>
            <a:r>
              <a:rPr lang="en-GB" sz="1300">
                <a:solidFill>
                  <a:srgbClr val="000000"/>
                </a:solidFill>
              </a:rPr>
              <a:t>City </a:t>
            </a:r>
            <a:r>
              <a:rPr lang="en-GB" sz="1300" smtClean="0">
                <a:solidFill>
                  <a:srgbClr val="000000"/>
                </a:solidFill>
              </a:rPr>
              <a:t>Council.</a:t>
            </a:r>
            <a:endParaRPr lang="en-GB" sz="1300" dirty="0">
              <a:solidFill>
                <a:srgbClr val="000000"/>
              </a:solidFill>
            </a:endParaRPr>
          </a:p>
          <a:p>
            <a:pPr algn="just"/>
            <a:endParaRPr lang="en-GB" sz="1300" dirty="0">
              <a:solidFill>
                <a:srgbClr val="000000"/>
              </a:solidFill>
            </a:endParaRPr>
          </a:p>
          <a:p>
            <a:pPr algn="just"/>
            <a:r>
              <a:rPr lang="en-GB" sz="1300" dirty="0">
                <a:solidFill>
                  <a:srgbClr val="000000"/>
                </a:solidFill>
              </a:rPr>
              <a:t>We have a task and finish group that are creating  words and pictures and letter templates for social workers to personalise for children and young people. </a:t>
            </a:r>
          </a:p>
          <a:p>
            <a:pPr algn="just"/>
            <a:endParaRPr lang="en-GB" sz="1300" dirty="0">
              <a:solidFill>
                <a:srgbClr val="000000"/>
              </a:solidFill>
            </a:endParaRPr>
          </a:p>
          <a:p>
            <a:pPr algn="just"/>
            <a:r>
              <a:rPr lang="en-GB" sz="1300" dirty="0">
                <a:solidFill>
                  <a:srgbClr val="000000"/>
                </a:solidFill>
              </a:rPr>
              <a:t>We will be creating a poster of promises on what we promise to do when you have a change of social worker. </a:t>
            </a:r>
          </a:p>
        </p:txBody>
      </p:sp>
      <p:pic>
        <p:nvPicPr>
          <p:cNvPr id="5" name="Picture 4">
            <a:extLst>
              <a:ext uri="{FF2B5EF4-FFF2-40B4-BE49-F238E27FC236}">
                <a16:creationId xmlns:a16="http://schemas.microsoft.com/office/drawing/2014/main" id="{92F2F98C-E9F8-4705-9AB6-B756729461B5}"/>
              </a:ext>
            </a:extLst>
          </p:cNvPr>
          <p:cNvPicPr>
            <a:picLocks noChangeAspect="1"/>
          </p:cNvPicPr>
          <p:nvPr/>
        </p:nvPicPr>
        <p:blipFill>
          <a:blip r:embed="rId3"/>
          <a:stretch>
            <a:fillRect/>
          </a:stretch>
        </p:blipFill>
        <p:spPr>
          <a:xfrm>
            <a:off x="555993" y="1681655"/>
            <a:ext cx="1993565" cy="408467"/>
          </a:xfrm>
          <a:prstGeom prst="rect">
            <a:avLst/>
          </a:prstGeom>
        </p:spPr>
      </p:pic>
      <p:sp>
        <p:nvSpPr>
          <p:cNvPr id="11" name="Speech Bubble: Oval 10">
            <a:extLst>
              <a:ext uri="{FF2B5EF4-FFF2-40B4-BE49-F238E27FC236}">
                <a16:creationId xmlns:a16="http://schemas.microsoft.com/office/drawing/2014/main" id="{16EB9134-76D0-488A-A80D-700064B4EAA6}"/>
              </a:ext>
            </a:extLst>
          </p:cNvPr>
          <p:cNvSpPr/>
          <p:nvPr/>
        </p:nvSpPr>
        <p:spPr>
          <a:xfrm>
            <a:off x="3237973" y="984511"/>
            <a:ext cx="4013380" cy="2444489"/>
          </a:xfrm>
          <a:custGeom>
            <a:avLst/>
            <a:gdLst>
              <a:gd name="connsiteX0" fmla="*/ -243050 w 4013380"/>
              <a:gd name="connsiteY0" fmla="*/ 3365059 h 2444489"/>
              <a:gd name="connsiteX1" fmla="*/ 54255 w 4013380"/>
              <a:gd name="connsiteY1" fmla="*/ 2933259 h 2444489"/>
              <a:gd name="connsiteX2" fmla="*/ 325583 w 4013380"/>
              <a:gd name="connsiteY2" fmla="*/ 2539189 h 2444489"/>
              <a:gd name="connsiteX3" fmla="*/ 622888 w 4013380"/>
              <a:gd name="connsiteY3" fmla="*/ 2107389 h 2444489"/>
              <a:gd name="connsiteX4" fmla="*/ 1126723 w 4013380"/>
              <a:gd name="connsiteY4" fmla="*/ 123785 h 2444489"/>
              <a:gd name="connsiteX5" fmla="*/ 3056107 w 4013380"/>
              <a:gd name="connsiteY5" fmla="*/ 180454 h 2444489"/>
              <a:gd name="connsiteX6" fmla="*/ 3209734 w 4013380"/>
              <a:gd name="connsiteY6" fmla="*/ 2200483 h 2444489"/>
              <a:gd name="connsiteX7" fmla="*/ 1268043 w 4013380"/>
              <a:gd name="connsiteY7" fmla="*/ 2358674 h 2444489"/>
              <a:gd name="connsiteX8" fmla="*/ 794567 w 4013380"/>
              <a:gd name="connsiteY8" fmla="*/ 2674008 h 2444489"/>
              <a:gd name="connsiteX9" fmla="*/ 305980 w 4013380"/>
              <a:gd name="connsiteY9" fmla="*/ 2999406 h 2444489"/>
              <a:gd name="connsiteX10" fmla="*/ -243050 w 4013380"/>
              <a:gd name="connsiteY10" fmla="*/ 3365059 h 244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13380" h="2444489" fill="none" extrusionOk="0">
                <a:moveTo>
                  <a:pt x="-243050" y="3365059"/>
                </a:moveTo>
                <a:cubicBezTo>
                  <a:pt x="-112936" y="3137936"/>
                  <a:pt x="-62575" y="3062921"/>
                  <a:pt x="54255" y="2933259"/>
                </a:cubicBezTo>
                <a:cubicBezTo>
                  <a:pt x="171085" y="2803597"/>
                  <a:pt x="217867" y="2677580"/>
                  <a:pt x="325583" y="2539189"/>
                </a:cubicBezTo>
                <a:cubicBezTo>
                  <a:pt x="433299" y="2400798"/>
                  <a:pt x="491448" y="2289610"/>
                  <a:pt x="622888" y="2107389"/>
                </a:cubicBezTo>
                <a:cubicBezTo>
                  <a:pt x="-326818" y="1489386"/>
                  <a:pt x="-167360" y="366617"/>
                  <a:pt x="1126723" y="123785"/>
                </a:cubicBezTo>
                <a:cubicBezTo>
                  <a:pt x="1750411" y="-30636"/>
                  <a:pt x="2548293" y="7798"/>
                  <a:pt x="3056107" y="180454"/>
                </a:cubicBezTo>
                <a:cubicBezTo>
                  <a:pt x="4289292" y="555978"/>
                  <a:pt x="4279168" y="1542429"/>
                  <a:pt x="3209734" y="2200483"/>
                </a:cubicBezTo>
                <a:cubicBezTo>
                  <a:pt x="2666602" y="2412070"/>
                  <a:pt x="1896266" y="2624491"/>
                  <a:pt x="1268043" y="2358674"/>
                </a:cubicBezTo>
                <a:cubicBezTo>
                  <a:pt x="1084265" y="2480717"/>
                  <a:pt x="1017331" y="2535323"/>
                  <a:pt x="794567" y="2674008"/>
                </a:cubicBezTo>
                <a:cubicBezTo>
                  <a:pt x="571803" y="2812693"/>
                  <a:pt x="420122" y="2891910"/>
                  <a:pt x="305980" y="2999406"/>
                </a:cubicBezTo>
                <a:cubicBezTo>
                  <a:pt x="191838" y="3106902"/>
                  <a:pt x="-82651" y="3292515"/>
                  <a:pt x="-243050" y="3365059"/>
                </a:cubicBezTo>
                <a:close/>
              </a:path>
              <a:path w="4013380" h="2444489" stroke="0" extrusionOk="0">
                <a:moveTo>
                  <a:pt x="-243050" y="3365059"/>
                </a:moveTo>
                <a:cubicBezTo>
                  <a:pt x="-107105" y="3183783"/>
                  <a:pt x="-50909" y="3072968"/>
                  <a:pt x="19618" y="2983566"/>
                </a:cubicBezTo>
                <a:cubicBezTo>
                  <a:pt x="90145" y="2894164"/>
                  <a:pt x="199232" y="2716445"/>
                  <a:pt x="290945" y="2589496"/>
                </a:cubicBezTo>
                <a:cubicBezTo>
                  <a:pt x="382658" y="2462547"/>
                  <a:pt x="537876" y="2203660"/>
                  <a:pt x="622888" y="2107389"/>
                </a:cubicBezTo>
                <a:cubicBezTo>
                  <a:pt x="-265740" y="1432536"/>
                  <a:pt x="-263894" y="708138"/>
                  <a:pt x="1126723" y="123785"/>
                </a:cubicBezTo>
                <a:cubicBezTo>
                  <a:pt x="1838390" y="3956"/>
                  <a:pt x="2496442" y="-24364"/>
                  <a:pt x="3056107" y="180454"/>
                </a:cubicBezTo>
                <a:cubicBezTo>
                  <a:pt x="4297048" y="683242"/>
                  <a:pt x="4225703" y="1802732"/>
                  <a:pt x="3209734" y="2200483"/>
                </a:cubicBezTo>
                <a:cubicBezTo>
                  <a:pt x="2578283" y="2460140"/>
                  <a:pt x="1841590" y="2435730"/>
                  <a:pt x="1268043" y="2358674"/>
                </a:cubicBezTo>
                <a:cubicBezTo>
                  <a:pt x="1131820" y="2452366"/>
                  <a:pt x="899494" y="2569281"/>
                  <a:pt x="779456" y="2684072"/>
                </a:cubicBezTo>
                <a:cubicBezTo>
                  <a:pt x="659418" y="2798863"/>
                  <a:pt x="519399" y="2863047"/>
                  <a:pt x="305980" y="2999406"/>
                </a:cubicBezTo>
                <a:cubicBezTo>
                  <a:pt x="92561" y="3135765"/>
                  <a:pt x="-52329" y="3266182"/>
                  <a:pt x="-243050" y="3365059"/>
                </a:cubicBezTo>
                <a:close/>
              </a:path>
            </a:pathLst>
          </a:custGeom>
          <a:solidFill>
            <a:schemeClr val="bg1"/>
          </a:solidFill>
          <a:ln>
            <a:solidFill>
              <a:schemeClr val="tx1"/>
            </a:solidFill>
            <a:extLst>
              <a:ext uri="{C807C97D-BFC1-408E-A445-0C87EB9F89A2}">
                <ask:lineSketchStyleProps xmlns="" xmlns:ask="http://schemas.microsoft.com/office/drawing/2018/sketchyshapes" sd="6280777">
                  <a:prstGeom prst="wedgeEllipseCallout">
                    <a:avLst>
                      <a:gd name="adj1" fmla="val -56056"/>
                      <a:gd name="adj2" fmla="val 87659"/>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b="1" dirty="0">
                <a:solidFill>
                  <a:prstClr val="black"/>
                </a:solidFill>
              </a:rPr>
              <a:t>“I don’t like it when you get a new one and they ask you the same questions over and over again. Surely they keep a file, they don’t need to start again every change?”</a:t>
            </a:r>
          </a:p>
        </p:txBody>
      </p:sp>
      <p:pic>
        <p:nvPicPr>
          <p:cNvPr id="4098" name="Picture 2">
            <a:extLst>
              <a:ext uri="{FF2B5EF4-FFF2-40B4-BE49-F238E27FC236}">
                <a16:creationId xmlns:a16="http://schemas.microsoft.com/office/drawing/2014/main" id="{4FA55B51-35DD-4B81-8834-66EC39B03E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978" y="195592"/>
            <a:ext cx="9944100" cy="5810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10997A47-2A7E-4DAD-A34E-20D78036DFB0}"/>
              </a:ext>
            </a:extLst>
          </p:cNvPr>
          <p:cNvPicPr>
            <a:picLocks noChangeAspect="1"/>
          </p:cNvPicPr>
          <p:nvPr/>
        </p:nvPicPr>
        <p:blipFill>
          <a:blip r:embed="rId5"/>
          <a:stretch>
            <a:fillRect/>
          </a:stretch>
        </p:blipFill>
        <p:spPr>
          <a:xfrm>
            <a:off x="-317143" y="3149695"/>
            <a:ext cx="3739836" cy="3739836"/>
          </a:xfrm>
          <a:prstGeom prst="rect">
            <a:avLst/>
          </a:prstGeom>
        </p:spPr>
      </p:pic>
      <p:sp>
        <p:nvSpPr>
          <p:cNvPr id="14" name="Speech Bubble: Oval 13">
            <a:extLst>
              <a:ext uri="{FF2B5EF4-FFF2-40B4-BE49-F238E27FC236}">
                <a16:creationId xmlns:a16="http://schemas.microsoft.com/office/drawing/2014/main" id="{AAB33159-EFB7-4CAB-AED9-922FB3C894C9}"/>
              </a:ext>
            </a:extLst>
          </p:cNvPr>
          <p:cNvSpPr/>
          <p:nvPr/>
        </p:nvSpPr>
        <p:spPr>
          <a:xfrm>
            <a:off x="3554070" y="3636894"/>
            <a:ext cx="4160523" cy="3025514"/>
          </a:xfrm>
          <a:custGeom>
            <a:avLst/>
            <a:gdLst>
              <a:gd name="connsiteX0" fmla="*/ -691687 w 4160523"/>
              <a:gd name="connsiteY0" fmla="*/ 1788654 h 3025514"/>
              <a:gd name="connsiteX1" fmla="*/ -358114 w 4160523"/>
              <a:gd name="connsiteY1" fmla="*/ 1615610 h 3025514"/>
              <a:gd name="connsiteX2" fmla="*/ 3256 w 4160523"/>
              <a:gd name="connsiteY2" fmla="*/ 1428146 h 3025514"/>
              <a:gd name="connsiteX3" fmla="*/ 2034705 w 4160523"/>
              <a:gd name="connsiteY3" fmla="*/ 363 h 3025514"/>
              <a:gd name="connsiteX4" fmla="*/ 4140634 w 4160523"/>
              <a:gd name="connsiteY4" fmla="*/ 1304074 h 3025514"/>
              <a:gd name="connsiteX5" fmla="*/ 2340625 w 4160523"/>
              <a:gd name="connsiteY5" fmla="*/ 3013619 h 3025514"/>
              <a:gd name="connsiteX6" fmla="*/ 110908 w 4160523"/>
              <a:gd name="connsiteY6" fmla="*/ 2000109 h 3025514"/>
              <a:gd name="connsiteX7" fmla="*/ -266312 w 4160523"/>
              <a:gd name="connsiteY7" fmla="*/ 1900725 h 3025514"/>
              <a:gd name="connsiteX8" fmla="*/ -691687 w 4160523"/>
              <a:gd name="connsiteY8" fmla="*/ 1788654 h 3025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0523" h="3025514" fill="none" extrusionOk="0">
                <a:moveTo>
                  <a:pt x="-691687" y="1788654"/>
                </a:moveTo>
                <a:cubicBezTo>
                  <a:pt x="-567518" y="1677752"/>
                  <a:pt x="-436888" y="1699558"/>
                  <a:pt x="-358114" y="1615610"/>
                </a:cubicBezTo>
                <a:cubicBezTo>
                  <a:pt x="-279340" y="1531662"/>
                  <a:pt x="-72665" y="1479417"/>
                  <a:pt x="3256" y="1428146"/>
                </a:cubicBezTo>
                <a:cubicBezTo>
                  <a:pt x="18474" y="599314"/>
                  <a:pt x="938400" y="-37941"/>
                  <a:pt x="2034705" y="363"/>
                </a:cubicBezTo>
                <a:cubicBezTo>
                  <a:pt x="2991731" y="-184985"/>
                  <a:pt x="3929464" y="443532"/>
                  <a:pt x="4140634" y="1304074"/>
                </a:cubicBezTo>
                <a:cubicBezTo>
                  <a:pt x="4185568" y="2416915"/>
                  <a:pt x="3323893" y="2657146"/>
                  <a:pt x="2340625" y="3013619"/>
                </a:cubicBezTo>
                <a:cubicBezTo>
                  <a:pt x="1472754" y="2943312"/>
                  <a:pt x="363188" y="2565256"/>
                  <a:pt x="110908" y="2000109"/>
                </a:cubicBezTo>
                <a:cubicBezTo>
                  <a:pt x="-55177" y="1962569"/>
                  <a:pt x="-172524" y="1921663"/>
                  <a:pt x="-266312" y="1900725"/>
                </a:cubicBezTo>
                <a:cubicBezTo>
                  <a:pt x="-360100" y="1879787"/>
                  <a:pt x="-571268" y="1778611"/>
                  <a:pt x="-691687" y="1788654"/>
                </a:cubicBezTo>
                <a:close/>
              </a:path>
              <a:path w="4160523" h="3025514" stroke="0" extrusionOk="0">
                <a:moveTo>
                  <a:pt x="-691687" y="1788654"/>
                </a:moveTo>
                <a:cubicBezTo>
                  <a:pt x="-529802" y="1673384"/>
                  <a:pt x="-469833" y="1720133"/>
                  <a:pt x="-330317" y="1601190"/>
                </a:cubicBezTo>
                <a:cubicBezTo>
                  <a:pt x="-190801" y="1482247"/>
                  <a:pt x="-161121" y="1514491"/>
                  <a:pt x="3256" y="1428146"/>
                </a:cubicBezTo>
                <a:cubicBezTo>
                  <a:pt x="-101917" y="639906"/>
                  <a:pt x="957891" y="274337"/>
                  <a:pt x="2034705" y="363"/>
                </a:cubicBezTo>
                <a:cubicBezTo>
                  <a:pt x="3001015" y="-42473"/>
                  <a:pt x="3951708" y="414901"/>
                  <a:pt x="4140634" y="1304074"/>
                </a:cubicBezTo>
                <a:cubicBezTo>
                  <a:pt x="4139553" y="1985185"/>
                  <a:pt x="3208769" y="2745117"/>
                  <a:pt x="2340625" y="3013619"/>
                </a:cubicBezTo>
                <a:cubicBezTo>
                  <a:pt x="1405655" y="3130233"/>
                  <a:pt x="415187" y="2809813"/>
                  <a:pt x="110908" y="2000109"/>
                </a:cubicBezTo>
                <a:cubicBezTo>
                  <a:pt x="-27825" y="1996835"/>
                  <a:pt x="-184118" y="1895437"/>
                  <a:pt x="-306441" y="1890152"/>
                </a:cubicBezTo>
                <a:cubicBezTo>
                  <a:pt x="-428764" y="1884867"/>
                  <a:pt x="-586748" y="1772137"/>
                  <a:pt x="-691687" y="1788654"/>
                </a:cubicBezTo>
                <a:close/>
              </a:path>
            </a:pathLst>
          </a:custGeom>
          <a:solidFill>
            <a:schemeClr val="bg1"/>
          </a:solidFill>
          <a:ln w="38100">
            <a:solidFill>
              <a:schemeClr val="bg1"/>
            </a:solidFill>
            <a:extLst>
              <a:ext uri="{C807C97D-BFC1-408E-A445-0C87EB9F89A2}">
                <ask:lineSketchStyleProps xmlns="" xmlns:ask="http://schemas.microsoft.com/office/drawing/2018/sketchyshapes" sd="2510900857">
                  <a:prstGeom prst="wedgeEllipseCallout">
                    <a:avLst>
                      <a:gd name="adj1" fmla="val -66625"/>
                      <a:gd name="adj2" fmla="val 9119"/>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defRPr/>
            </a:pPr>
            <a:r>
              <a:rPr lang="en-GB" sz="2200" dirty="0">
                <a:solidFill>
                  <a:prstClr val="black"/>
                </a:solidFill>
                <a:latin typeface="Bahnschrift Condensed" panose="020B0502040204020203" pitchFamily="34" charset="0"/>
              </a:rPr>
              <a:t>“When social workers have to change there should be a really good reason why, we need a proper explanation as we have a lot of things going on and worry about things”</a:t>
            </a:r>
          </a:p>
        </p:txBody>
      </p:sp>
      <p:sp>
        <p:nvSpPr>
          <p:cNvPr id="2" name="Rectangle 1">
            <a:extLst>
              <a:ext uri="{FF2B5EF4-FFF2-40B4-BE49-F238E27FC236}">
                <a16:creationId xmlns:a16="http://schemas.microsoft.com/office/drawing/2014/main" id="{CBA418F5-2417-4A19-B2D5-B1DA39633797}"/>
              </a:ext>
            </a:extLst>
          </p:cNvPr>
          <p:cNvSpPr/>
          <p:nvPr/>
        </p:nvSpPr>
        <p:spPr>
          <a:xfrm>
            <a:off x="8241343" y="923961"/>
            <a:ext cx="2406428" cy="523220"/>
          </a:xfrm>
          <a:prstGeom prst="rect">
            <a:avLst/>
          </a:prstGeom>
          <a:noFill/>
        </p:spPr>
        <p:txBody>
          <a:bodyPr wrap="none" lIns="91440" tIns="45720" rIns="91440" bIns="45720">
            <a:spAutoFit/>
          </a:bodyPr>
          <a:lstStyle/>
          <a:p>
            <a:pPr algn="ctr"/>
            <a:r>
              <a:rPr lang="en-US" sz="2800" dirty="0">
                <a:ln w="0"/>
                <a:solidFill>
                  <a:prstClr val="black"/>
                </a:solidFill>
                <a:effectLst>
                  <a:outerShdw blurRad="38100" dist="19050" dir="2700000" algn="tl" rotWithShape="0">
                    <a:prstClr val="black">
                      <a:alpha val="40000"/>
                    </a:prstClr>
                  </a:outerShdw>
                </a:effectLst>
                <a:latin typeface="Berlin Sans FB Demi" panose="020E0802020502020306" pitchFamily="34" charset="0"/>
              </a:rPr>
              <a:t>We are doing:</a:t>
            </a:r>
          </a:p>
        </p:txBody>
      </p:sp>
    </p:spTree>
    <p:extLst>
      <p:ext uri="{BB962C8B-B14F-4D97-AF65-F5344CB8AC3E}">
        <p14:creationId xmlns:p14="http://schemas.microsoft.com/office/powerpoint/2010/main" val="3166441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58" y="120177"/>
            <a:ext cx="11045042" cy="1325563"/>
          </a:xfrm>
        </p:spPr>
        <p:txBody>
          <a:bodyPr>
            <a:normAutofit fontScale="90000"/>
          </a:bodyPr>
          <a:lstStyle/>
          <a:p>
            <a:r>
              <a:rPr lang="en-GB" dirty="0" smtClean="0"/>
              <a:t>How did the podcast made by children in are about social worker change make social workers feel?</a:t>
            </a:r>
            <a:endParaRPr lang="en-GB" dirty="0"/>
          </a:p>
        </p:txBody>
      </p:sp>
      <p:pic>
        <p:nvPicPr>
          <p:cNvPr id="4" name="Content Placeholder 3"/>
          <p:cNvPicPr>
            <a:picLocks noGrp="1" noChangeAspect="1"/>
          </p:cNvPicPr>
          <p:nvPr>
            <p:ph idx="1"/>
          </p:nvPr>
        </p:nvPicPr>
        <p:blipFill>
          <a:blip r:embed="rId2"/>
          <a:stretch>
            <a:fillRect/>
          </a:stretch>
        </p:blipFill>
        <p:spPr>
          <a:xfrm>
            <a:off x="4318665" y="2146258"/>
            <a:ext cx="7544777" cy="4351338"/>
          </a:xfrm>
          <a:prstGeom prst="rect">
            <a:avLst/>
          </a:prstGeom>
        </p:spPr>
      </p:pic>
      <p:sp>
        <p:nvSpPr>
          <p:cNvPr id="8" name="TextBox 7"/>
          <p:cNvSpPr txBox="1"/>
          <p:nvPr/>
        </p:nvSpPr>
        <p:spPr>
          <a:xfrm>
            <a:off x="308758" y="1445740"/>
            <a:ext cx="3830755" cy="5262979"/>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Hull’s children in care council (YVIC) created a podcast looking closely at what children and young people in care had told </a:t>
            </a:r>
          </a:p>
          <a:p>
            <a:r>
              <a:rPr lang="en-GB" sz="2400" dirty="0" smtClean="0">
                <a:latin typeface="Arial" panose="020B0604020202020204" pitchFamily="34" charset="0"/>
                <a:cs typeface="Arial" panose="020B0604020202020204" pitchFamily="34" charset="0"/>
              </a:rPr>
              <a:t>the local authority about how they felt about a change of social worker. </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Lots of different social care teams have listened to and thought about how they might change the way they work with children and families. </a:t>
            </a:r>
          </a:p>
        </p:txBody>
      </p:sp>
    </p:spTree>
    <p:extLst>
      <p:ext uri="{BB962C8B-B14F-4D97-AF65-F5344CB8AC3E}">
        <p14:creationId xmlns:p14="http://schemas.microsoft.com/office/powerpoint/2010/main" val="1409077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1059</Words>
  <Application>Microsoft Office PowerPoint</Application>
  <PresentationFormat>Widescreen</PresentationFormat>
  <Paragraphs>62</Paragraphs>
  <Slides>4</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vt:i4>
      </vt:variant>
    </vt:vector>
  </HeadingPairs>
  <TitlesOfParts>
    <vt:vector size="13" baseType="lpstr">
      <vt:lpstr>Arial</vt:lpstr>
      <vt:lpstr>Bahnschrift Condensed</vt:lpstr>
      <vt:lpstr>Berlin Sans FB Demi</vt:lpstr>
      <vt:lpstr>Calibri</vt:lpstr>
      <vt:lpstr>Calibri Light</vt:lpstr>
      <vt:lpstr>Times New Roman</vt:lpstr>
      <vt:lpstr>Office Theme</vt:lpstr>
      <vt:lpstr>1_Office Theme</vt:lpstr>
      <vt:lpstr>2_Office Theme</vt:lpstr>
      <vt:lpstr>PowerPoint Presentation</vt:lpstr>
      <vt:lpstr>PowerPoint Presentation</vt:lpstr>
      <vt:lpstr>PowerPoint Presentation</vt:lpstr>
      <vt:lpstr>How did the podcast made by children in are about social worker change make social workers feel?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Baker</dc:creator>
  <cp:lastModifiedBy>Richard Marvin</cp:lastModifiedBy>
  <cp:revision>43</cp:revision>
  <dcterms:created xsi:type="dcterms:W3CDTF">2022-09-15T10:17:49Z</dcterms:created>
  <dcterms:modified xsi:type="dcterms:W3CDTF">2023-04-18T12:39:18Z</dcterms:modified>
</cp:coreProperties>
</file>