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9" r:id="rId3"/>
  </p:sldMasterIdLst>
  <p:notesMasterIdLst>
    <p:notesMasterId r:id="rId7"/>
  </p:notesMasterIdLst>
  <p:sldIdLst>
    <p:sldId id="256" r:id="rId4"/>
    <p:sldId id="257"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Briheim" initials="LB" lastIdx="2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780" autoAdjust="0"/>
  </p:normalViewPr>
  <p:slideViewPr>
    <p:cSldViewPr snapToGrid="0">
      <p:cViewPr varScale="1">
        <p:scale>
          <a:sx n="56" d="100"/>
          <a:sy n="56" d="100"/>
        </p:scale>
        <p:origin x="150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A04CC-E4B6-43B3-A1DF-716AA35D4F1A}" type="datetimeFigureOut">
              <a:rPr lang="en-GB" smtClean="0"/>
              <a:t>18/04/2023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0ED00F-F2FF-4283-A928-764FBE879042}" type="slidenum">
              <a:rPr lang="en-GB" smtClean="0"/>
              <a:t>‹#›</a:t>
            </a:fld>
            <a:endParaRPr lang="en-GB"/>
          </a:p>
        </p:txBody>
      </p:sp>
    </p:spTree>
    <p:extLst>
      <p:ext uri="{BB962C8B-B14F-4D97-AF65-F5344CB8AC3E}">
        <p14:creationId xmlns:p14="http://schemas.microsoft.com/office/powerpoint/2010/main" val="234448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149266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507CFE-2768-4FE9-A772-596AC82D9DD7}"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308967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172944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782691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776119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6876256" y="6381330"/>
            <a:ext cx="21336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25713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4BAEA4-D045-4A31-B148-B9C279F05581}" type="datetime1">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12"/>
          </p:nvPr>
        </p:nvSpPr>
        <p:spPr>
          <a:xfrm>
            <a:off x="6876256" y="6366023"/>
            <a:ext cx="2133600" cy="365125"/>
          </a:xfrm>
        </p:spPr>
        <p:txBody>
          <a:body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84471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1196754"/>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196754"/>
            <a:ext cx="40386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solidFill>
                  <a:prstClr val="black">
                    <a:tint val="75000"/>
                  </a:prstClr>
                </a:solidFill>
              </a:rPr>
              <a:pPr/>
              <a:t>18/04/2023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7" name="Slide Number Placeholder 6"/>
          <p:cNvSpPr>
            <a:spLocks noGrp="1"/>
          </p:cNvSpPr>
          <p:nvPr>
            <p:ph type="sldNum" sz="quarter" idx="12"/>
          </p:nvPr>
        </p:nvSpPr>
        <p:spPr>
          <a:xfrm>
            <a:off x="6876256" y="6381330"/>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24547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8293"/>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196752"/>
            <a:ext cx="4040188"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36514"/>
            <a:ext cx="4040188"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6" y="1196752"/>
            <a:ext cx="4041775" cy="639762"/>
          </a:xfrm>
        </p:spPr>
        <p:txBody>
          <a:bodyPr anchor="b">
            <a:norm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36514"/>
            <a:ext cx="4041775" cy="3951288"/>
          </a:xfrm>
        </p:spPr>
        <p:txBody>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FEAC3E-A275-46E7-8D1F-D4A591F1F90E}" type="datetime1">
              <a:rPr lang="en-GB" smtClean="0">
                <a:solidFill>
                  <a:prstClr val="black">
                    <a:tint val="75000"/>
                  </a:prstClr>
                </a:solidFill>
              </a:rPr>
              <a:pPr/>
              <a:t>18/04/2023</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9" name="Slide Number Placeholder 8"/>
          <p:cNvSpPr>
            <a:spLocks noGrp="1"/>
          </p:cNvSpPr>
          <p:nvPr>
            <p:ph type="sldNum" sz="quarter" idx="12"/>
          </p:nvPr>
        </p:nvSpPr>
        <p:spPr>
          <a:xfrm>
            <a:off x="6804248" y="6364309"/>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17997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72765C-87E5-4EA0-B4F4-9C6D76ADC3AC}" type="datetime1">
              <a:rPr lang="en-GB" smtClean="0">
                <a:solidFill>
                  <a:prstClr val="black">
                    <a:tint val="75000"/>
                  </a:prstClr>
                </a:solidFill>
              </a:rPr>
              <a:pPr/>
              <a:t>18/04/2023</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5" name="Slide Number Placeholder 4"/>
          <p:cNvSpPr>
            <a:spLocks noGrp="1"/>
          </p:cNvSpPr>
          <p:nvPr>
            <p:ph type="sldNum" sz="quarter" idx="12"/>
          </p:nvPr>
        </p:nvSpPr>
        <p:spPr>
          <a:xfrm>
            <a:off x="6876256" y="6362254"/>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
        <p:nvSpPr>
          <p:cNvPr id="6" name="Oval 5"/>
          <p:cNvSpPr/>
          <p:nvPr userDrawn="1"/>
        </p:nvSpPr>
        <p:spPr>
          <a:xfrm>
            <a:off x="1324458" y="1782425"/>
            <a:ext cx="2645714" cy="2773860"/>
          </a:xfrm>
          <a:prstGeom prst="ellipse">
            <a:avLst/>
          </a:prstGeom>
          <a:solidFill>
            <a:srgbClr val="FFDD00"/>
          </a:solidFill>
          <a:ln>
            <a:solidFill>
              <a:srgbClr val="FFD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Tree>
    <p:extLst>
      <p:ext uri="{BB962C8B-B14F-4D97-AF65-F5344CB8AC3E}">
        <p14:creationId xmlns:p14="http://schemas.microsoft.com/office/powerpoint/2010/main" val="3510068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1866F-39C4-4FA0-953C-EFF5256D74A4}" type="datetime1">
              <a:rPr lang="en-GB" smtClean="0">
                <a:solidFill>
                  <a:prstClr val="black">
                    <a:tint val="75000"/>
                  </a:prstClr>
                </a:solidFill>
              </a:rPr>
              <a:pPr/>
              <a:t>18/04/2023</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4" name="Slide Number Placeholder 3"/>
          <p:cNvSpPr>
            <a:spLocks noGrp="1"/>
          </p:cNvSpPr>
          <p:nvPr>
            <p:ph type="sldNum" sz="quarter" idx="12"/>
          </p:nvPr>
        </p:nvSpPr>
        <p:spPr>
          <a:xfrm>
            <a:off x="6876256" y="6364309"/>
            <a:ext cx="21336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3360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671311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017034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500112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81576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7825748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6809774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8098052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9407439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417607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126207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75278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AB389A-40FD-412E-8D7C-38A3B32C9152}" type="datetimeFigureOut">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F2C111E-C86C-4BBB-95F9-AC7E31EF995C}"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26428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6DC43B-F313-4F7C-A7F7-B32E2A86A44C}" type="datetimeFigureOut">
              <a:rPr lang="en-GB" smtClean="0"/>
              <a:t>18/04/2023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2065320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6DC43B-F313-4F7C-A7F7-B32E2A86A44C}" type="datetimeFigureOut">
              <a:rPr lang="en-GB" smtClean="0"/>
              <a:t>18/04/2023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410601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6DC43B-F313-4F7C-A7F7-B32E2A86A44C}" type="datetimeFigureOut">
              <a:rPr lang="en-GB" smtClean="0"/>
              <a:t>18/04/2023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813231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6DC43B-F313-4F7C-A7F7-B32E2A86A44C}" type="datetimeFigureOut">
              <a:rPr lang="en-GB" smtClean="0"/>
              <a:t>18/04/2023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2791989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DC43B-F313-4F7C-A7F7-B32E2A86A44C}" type="datetimeFigureOut">
              <a:rPr lang="en-GB" smtClean="0"/>
              <a:t>18/04/2023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1663862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C43B-F313-4F7C-A7F7-B32E2A86A44C}" type="datetimeFigureOut">
              <a:rPr lang="en-GB" smtClean="0"/>
              <a:t>18/04/2023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3487410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DC43B-F313-4F7C-A7F7-B32E2A86A44C}" type="datetimeFigureOut">
              <a:rPr lang="en-GB" smtClean="0"/>
              <a:t>18/04/2023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E0C33A5-7A7D-4B60-BB65-12F710E4C73C}" type="slidenum">
              <a:rPr lang="en-GB" smtClean="0"/>
              <a:t>‹#›</a:t>
            </a:fld>
            <a:endParaRPr lang="en-GB"/>
          </a:p>
        </p:txBody>
      </p:sp>
    </p:spTree>
    <p:extLst>
      <p:ext uri="{BB962C8B-B14F-4D97-AF65-F5344CB8AC3E}">
        <p14:creationId xmlns:p14="http://schemas.microsoft.com/office/powerpoint/2010/main" val="4068719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DC43B-F313-4F7C-A7F7-B32E2A86A44C}" type="datetimeFigureOut">
              <a:rPr lang="en-GB" smtClean="0"/>
              <a:t>18/04/2023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C33A5-7A7D-4B60-BB65-12F710E4C73C}" type="slidenum">
              <a:rPr lang="en-GB" smtClean="0"/>
              <a:t>‹#›</a:t>
            </a:fld>
            <a:endParaRPr lang="en-GB"/>
          </a:p>
        </p:txBody>
      </p:sp>
    </p:spTree>
    <p:extLst>
      <p:ext uri="{BB962C8B-B14F-4D97-AF65-F5344CB8AC3E}">
        <p14:creationId xmlns:p14="http://schemas.microsoft.com/office/powerpoint/2010/main" val="2350147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solidFill>
                  <a:prstClr val="black">
                    <a:tint val="75000"/>
                  </a:prstClr>
                </a:solidFill>
              </a:rPr>
              <a:pPr/>
              <a:t>18/04/2023</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smtClean="0">
                <a:solidFill>
                  <a:prstClr val="black">
                    <a:tint val="75000"/>
                  </a:prstClr>
                </a:solidFill>
              </a:rPr>
              <a:t>www.coramvoice.org.uk/brightspots</a:t>
            </a:r>
            <a:endParaRPr lang="en-GB" dirty="0">
              <a:solidFill>
                <a:prstClr val="black">
                  <a:tint val="75000"/>
                </a:prstClr>
              </a:solidFill>
            </a:endParaRPr>
          </a:p>
        </p:txBody>
      </p:sp>
      <p:sp>
        <p:nvSpPr>
          <p:cNvPr id="6" name="Slide Number Placeholder 5"/>
          <p:cNvSpPr>
            <a:spLocks noGrp="1"/>
          </p:cNvSpPr>
          <p:nvPr>
            <p:ph type="sldNum" sz="quarter" idx="4"/>
          </p:nvPr>
        </p:nvSpPr>
        <p:spPr>
          <a:xfrm>
            <a:off x="6876256" y="6381330"/>
            <a:ext cx="21336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02551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6DC43B-F313-4F7C-A7F7-B32E2A86A44C}" type="datetimeFigureOut">
              <a:rPr lang="en-GB" smtClean="0"/>
              <a:t>18/04/2023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C33A5-7A7D-4B60-BB65-12F710E4C73C}" type="slidenum">
              <a:rPr lang="en-GB" smtClean="0"/>
              <a:t>‹#›</a:t>
            </a:fld>
            <a:endParaRPr lang="en-GB"/>
          </a:p>
        </p:txBody>
      </p:sp>
    </p:spTree>
    <p:extLst>
      <p:ext uri="{BB962C8B-B14F-4D97-AF65-F5344CB8AC3E}">
        <p14:creationId xmlns:p14="http://schemas.microsoft.com/office/powerpoint/2010/main" val="428215455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hyperlink" Target="https://www.youtube.com/watch?v=Ma2tE45e1Q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9.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337067" y="1560472"/>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mj-lt"/>
            </a:endParaRPr>
          </a:p>
        </p:txBody>
      </p:sp>
      <p:sp>
        <p:nvSpPr>
          <p:cNvPr id="8" name="Rectangle 7"/>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300" dirty="0">
              <a:solidFill>
                <a:prstClr val="white"/>
              </a:solidFill>
              <a:latin typeface="+mj-lt"/>
            </a:endParaRPr>
          </a:p>
        </p:txBody>
      </p:sp>
      <p:sp>
        <p:nvSpPr>
          <p:cNvPr id="9" name="Rounded Rectangle 8"/>
          <p:cNvSpPr/>
          <p:nvPr/>
        </p:nvSpPr>
        <p:spPr>
          <a:xfrm>
            <a:off x="1680401" y="1572069"/>
            <a:ext cx="3024336"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prstClr val="black">
                    <a:lumMod val="65000"/>
                    <a:lumOff val="35000"/>
                  </a:prstClr>
                </a:solidFill>
                <a:latin typeface="+mj-lt"/>
                <a:cs typeface="Arial" panose="020B0604020202020204" pitchFamily="34" charset="0"/>
              </a:rPr>
              <a:t>Rights &amp; Voice</a:t>
            </a:r>
            <a:endParaRPr lang="en-GB" sz="2400" b="1" dirty="0">
              <a:solidFill>
                <a:prstClr val="black">
                  <a:lumMod val="65000"/>
                  <a:lumOff val="35000"/>
                </a:prstClr>
              </a:solidFill>
              <a:latin typeface="+mj-lt"/>
              <a:cs typeface="Arial" panose="020B0604020202020204" pitchFamily="34" charset="0"/>
            </a:endParaRPr>
          </a:p>
        </p:txBody>
      </p:sp>
      <p:sp>
        <p:nvSpPr>
          <p:cNvPr id="10" name="Rounded Rectangle 9"/>
          <p:cNvSpPr/>
          <p:nvPr/>
        </p:nvSpPr>
        <p:spPr>
          <a:xfrm>
            <a:off x="4556381" y="3712361"/>
            <a:ext cx="4410526" cy="148668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GB" dirty="0">
                <a:solidFill>
                  <a:schemeClr val="tx1"/>
                </a:solidFill>
                <a:latin typeface="+mj-lt"/>
                <a:cs typeface="Arial" pitchFamily="34" charset="0"/>
              </a:rPr>
              <a:t>Following Hull’s Bright Spots survey the local authority, in partnership with children in care, picked five areas to focus on – one of these was making sure children felt supported in relation to bullying. </a:t>
            </a:r>
            <a:endParaRPr lang="en-GB" dirty="0">
              <a:solidFill>
                <a:prstClr val="black">
                  <a:lumMod val="65000"/>
                  <a:lumOff val="35000"/>
                </a:prstClr>
              </a:solidFill>
              <a:latin typeface="+mj-lt"/>
              <a:cs typeface="Arial" pitchFamily="34" charset="0"/>
            </a:endParaRPr>
          </a:p>
        </p:txBody>
      </p:sp>
      <p:sp>
        <p:nvSpPr>
          <p:cNvPr id="12" name="Oval 11"/>
          <p:cNvSpPr/>
          <p:nvPr/>
        </p:nvSpPr>
        <p:spPr>
          <a:xfrm>
            <a:off x="600281" y="1500061"/>
            <a:ext cx="914400" cy="89898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latin typeface="+mj-lt"/>
            </a:endParaRPr>
          </a:p>
        </p:txBody>
      </p:sp>
      <p:sp>
        <p:nvSpPr>
          <p:cNvPr id="2" name="TextBox 1"/>
          <p:cNvSpPr txBox="1"/>
          <p:nvPr/>
        </p:nvSpPr>
        <p:spPr>
          <a:xfrm>
            <a:off x="332698" y="6304002"/>
            <a:ext cx="7488832" cy="553998"/>
          </a:xfrm>
          <a:prstGeom prst="rect">
            <a:avLst/>
          </a:prstGeom>
          <a:noFill/>
        </p:spPr>
        <p:txBody>
          <a:bodyPr wrap="square" rtlCol="0">
            <a:spAutoFit/>
          </a:bodyPr>
          <a:lstStyle/>
          <a:p>
            <a:r>
              <a:rPr lang="en-GB" sz="1200" b="1" dirty="0">
                <a:solidFill>
                  <a:prstClr val="white"/>
                </a:solidFill>
                <a:latin typeface="+mj-lt"/>
                <a:cs typeface="Arial" panose="020B0604020202020204" pitchFamily="34" charset="0"/>
              </a:rPr>
              <a:t>This is a practice example from the Voices Improving Care Team </a:t>
            </a:r>
            <a:r>
              <a:rPr lang="en-GB" sz="1200" b="1" u="sng" dirty="0">
                <a:solidFill>
                  <a:prstClr val="white"/>
                </a:solidFill>
                <a:latin typeface="+mj-lt"/>
                <a:cs typeface="Arial" panose="020B0604020202020204" pitchFamily="34" charset="0"/>
              </a:rPr>
              <a:t>Brightspots@coramvoice.org.uk</a:t>
            </a:r>
          </a:p>
          <a:p>
            <a:endParaRPr lang="en-GB" b="1" dirty="0">
              <a:solidFill>
                <a:prstClr val="white"/>
              </a:solidFill>
              <a:latin typeface="+mj-lt"/>
            </a:endParaRPr>
          </a:p>
        </p:txBody>
      </p:sp>
      <p:sp>
        <p:nvSpPr>
          <p:cNvPr id="14" name="Rounded Rectangle 13"/>
          <p:cNvSpPr/>
          <p:nvPr/>
        </p:nvSpPr>
        <p:spPr>
          <a:xfrm>
            <a:off x="571912" y="2943535"/>
            <a:ext cx="3888432"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500" dirty="0" smtClean="0">
                <a:solidFill>
                  <a:prstClr val="white"/>
                </a:solidFill>
                <a:latin typeface="+mj-lt"/>
                <a:cs typeface="Arial" panose="020B0604020202020204" pitchFamily="34" charset="0"/>
              </a:rPr>
              <a:t>Hull City Council</a:t>
            </a:r>
          </a:p>
          <a:p>
            <a:endParaRPr lang="en-GB" sz="2500" dirty="0" smtClean="0">
              <a:solidFill>
                <a:prstClr val="white"/>
              </a:solidFill>
              <a:latin typeface="+mj-lt"/>
              <a:cs typeface="Arial" panose="020B0604020202020204" pitchFamily="34" charset="0"/>
            </a:endParaRPr>
          </a:p>
          <a:p>
            <a:r>
              <a:rPr lang="en-GB" sz="3000" b="1" dirty="0" smtClean="0">
                <a:solidFill>
                  <a:prstClr val="white"/>
                </a:solidFill>
                <a:latin typeface="+mj-lt"/>
                <a:cs typeface="Arial" panose="020B0604020202020204" pitchFamily="34" charset="0"/>
              </a:rPr>
              <a:t>Supporting children in care with </a:t>
            </a:r>
            <a:r>
              <a:rPr lang="en-GB" sz="3000" b="1" dirty="0" smtClean="0">
                <a:solidFill>
                  <a:prstClr val="white"/>
                </a:solidFill>
                <a:latin typeface="+mj-lt"/>
                <a:cs typeface="Arial" panose="020B0604020202020204" pitchFamily="34" charset="0"/>
              </a:rPr>
              <a:t>bullying</a:t>
            </a:r>
          </a:p>
          <a:p>
            <a:endParaRPr lang="en-GB" sz="3000" b="1" dirty="0">
              <a:solidFill>
                <a:prstClr val="white"/>
              </a:solidFill>
              <a:latin typeface="+mj-lt"/>
              <a:cs typeface="Arial" panose="020B0604020202020204" pitchFamily="34" charset="0"/>
            </a:endParaRPr>
          </a:p>
          <a:p>
            <a:r>
              <a:rPr lang="en-US" sz="2400" dirty="0" smtClean="0">
                <a:solidFill>
                  <a:prstClr val="white"/>
                </a:solidFill>
                <a:latin typeface="+mj-lt"/>
                <a:cs typeface="Arial" panose="020B0604020202020204" pitchFamily="34" charset="0"/>
              </a:rPr>
              <a:t>July </a:t>
            </a:r>
            <a:r>
              <a:rPr lang="en-US" sz="2400" dirty="0">
                <a:solidFill>
                  <a:prstClr val="white"/>
                </a:solidFill>
                <a:latin typeface="+mj-lt"/>
                <a:cs typeface="Arial" panose="020B0604020202020204" pitchFamily="34" charset="0"/>
              </a:rPr>
              <a:t>2022</a:t>
            </a:r>
            <a:endParaRPr lang="en-GB" sz="2400" dirty="0">
              <a:solidFill>
                <a:prstClr val="white"/>
              </a:solidFill>
              <a:latin typeface="+mj-lt"/>
              <a:cs typeface="Arial" panose="020B0604020202020204" pitchFamily="34" charset="0"/>
            </a:endParaRPr>
          </a:p>
        </p:txBody>
      </p:sp>
      <p:pic>
        <p:nvPicPr>
          <p:cNvPr id="5" name="Picture 4"/>
          <p:cNvPicPr>
            <a:picLocks noChangeAspect="1"/>
          </p:cNvPicPr>
          <p:nvPr/>
        </p:nvPicPr>
        <p:blipFill>
          <a:blip r:embed="rId3"/>
          <a:stretch>
            <a:fillRect/>
          </a:stretch>
        </p:blipFill>
        <p:spPr>
          <a:xfrm>
            <a:off x="7668346" y="134004"/>
            <a:ext cx="1298561" cy="1292464"/>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544" y="1426468"/>
            <a:ext cx="1046174" cy="1046174"/>
          </a:xfrm>
          <a:prstGeom prst="rect">
            <a:avLst/>
          </a:prstGeom>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1238" y="106135"/>
            <a:ext cx="4034738" cy="1121118"/>
          </a:xfrm>
          <a:prstGeom prst="rect">
            <a:avLst/>
          </a:prstGeom>
        </p:spPr>
      </p:pic>
    </p:spTree>
    <p:extLst>
      <p:ext uri="{BB962C8B-B14F-4D97-AF65-F5344CB8AC3E}">
        <p14:creationId xmlns:p14="http://schemas.microsoft.com/office/powerpoint/2010/main" val="270938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4963884" y="3324904"/>
            <a:ext cx="1886093" cy="2061013"/>
          </a:xfrm>
          <a:prstGeom prst="rect">
            <a:avLst/>
          </a:prstGeom>
        </p:spPr>
      </p:pic>
      <p:sp>
        <p:nvSpPr>
          <p:cNvPr id="10" name="Rounded Rectangle 9"/>
          <p:cNvSpPr/>
          <p:nvPr/>
        </p:nvSpPr>
        <p:spPr>
          <a:xfrm>
            <a:off x="109783" y="143221"/>
            <a:ext cx="4767018" cy="1122871"/>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spcAft>
                <a:spcPts val="300"/>
              </a:spcAft>
            </a:pPr>
            <a:r>
              <a:rPr lang="en-GB" sz="1600" b="1" dirty="0" smtClean="0">
                <a:solidFill>
                  <a:prstClr val="black"/>
                </a:solidFill>
                <a:latin typeface="+mj-lt"/>
                <a:cs typeface="Arial" panose="020B0604020202020204" pitchFamily="34" charset="0"/>
              </a:rPr>
              <a:t>Why</a:t>
            </a:r>
            <a:r>
              <a:rPr lang="en-GB" sz="1600" b="1" dirty="0">
                <a:solidFill>
                  <a:prstClr val="black"/>
                </a:solidFill>
                <a:latin typeface="+mj-lt"/>
                <a:cs typeface="Arial" panose="020B0604020202020204" pitchFamily="34" charset="0"/>
              </a:rPr>
              <a:t>?</a:t>
            </a:r>
          </a:p>
          <a:p>
            <a:pPr lvl="0"/>
            <a:r>
              <a:rPr lang="en-GB" sz="1200" dirty="0" smtClean="0">
                <a:solidFill>
                  <a:prstClr val="black"/>
                </a:solidFill>
                <a:latin typeface="+mj-lt"/>
                <a:cs typeface="Arial" pitchFamily="34" charset="0"/>
              </a:rPr>
              <a:t>Hull </a:t>
            </a:r>
            <a:r>
              <a:rPr lang="en-GB" sz="1200" dirty="0">
                <a:solidFill>
                  <a:prstClr val="black"/>
                </a:solidFill>
                <a:latin typeface="+mj-lt"/>
                <a:cs typeface="Arial" pitchFamily="34" charset="0"/>
              </a:rPr>
              <a:t>took part in the Bright Spots programme in 2021-22. </a:t>
            </a:r>
            <a:r>
              <a:rPr lang="en-GB" sz="1200" dirty="0">
                <a:solidFill>
                  <a:schemeClr val="tx1"/>
                </a:solidFill>
                <a:latin typeface="+mj-lt"/>
                <a:cs typeface="Arial" pitchFamily="34" charset="0"/>
              </a:rPr>
              <a:t>The findings showed that </a:t>
            </a:r>
            <a:r>
              <a:rPr lang="en-GB" sz="1200" kern="0" dirty="0">
                <a:solidFill>
                  <a:schemeClr val="tx1"/>
                </a:solidFill>
                <a:latin typeface="+mj-lt"/>
              </a:rPr>
              <a:t>four in ten (41%) children in care in the 8-11yrs age-group were afraid to go to school (all or some of the time) due to bullying. </a:t>
            </a:r>
          </a:p>
        </p:txBody>
      </p:sp>
      <p:sp>
        <p:nvSpPr>
          <p:cNvPr id="11" name="Rounded Rectangle 10"/>
          <p:cNvSpPr/>
          <p:nvPr/>
        </p:nvSpPr>
        <p:spPr>
          <a:xfrm>
            <a:off x="109781" y="1346479"/>
            <a:ext cx="4767019" cy="5338063"/>
          </a:xfrm>
          <a:prstGeom prst="roundRect">
            <a:avLst>
              <a:gd name="adj" fmla="val 5251"/>
            </a:avLst>
          </a:prstGeom>
          <a:solidFill>
            <a:srgbClr val="F0F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600" b="1" dirty="0" smtClean="0">
                <a:solidFill>
                  <a:prstClr val="black"/>
                </a:solidFill>
                <a:latin typeface="+mj-lt"/>
                <a:cs typeface="Arial" panose="020B0604020202020204" pitchFamily="34" charset="0"/>
              </a:rPr>
              <a:t>What?</a:t>
            </a:r>
            <a:endParaRPr lang="en-GB" sz="1600" b="1" dirty="0">
              <a:solidFill>
                <a:prstClr val="black"/>
              </a:solidFill>
              <a:latin typeface="+mj-lt"/>
              <a:cs typeface="Arial" panose="020B0604020202020204" pitchFamily="34" charset="0"/>
            </a:endParaRPr>
          </a:p>
          <a:p>
            <a:r>
              <a:rPr lang="en-US" altLang="en-US" sz="1200" dirty="0" smtClean="0">
                <a:solidFill>
                  <a:schemeClr val="tx1"/>
                </a:solidFill>
                <a:latin typeface="+mj-lt"/>
                <a:ea typeface="Times New Roman" panose="02020603050405020304" pitchFamily="18" charset="0"/>
                <a:cs typeface="Arial" panose="020B0604020202020204" pitchFamily="34" charset="0"/>
              </a:rPr>
              <a:t>Hull</a:t>
            </a:r>
            <a:r>
              <a:rPr lang="en-US" altLang="en-US" sz="1200" dirty="0">
                <a:solidFill>
                  <a:schemeClr val="tx1"/>
                </a:solidFill>
                <a:latin typeface="+mj-lt"/>
                <a:ea typeface="Times New Roman" panose="02020603050405020304" pitchFamily="18" charset="0"/>
                <a:cs typeface="Arial" panose="020B0604020202020204" pitchFamily="34" charset="0"/>
              </a:rPr>
              <a:t>, in partnership with their children in care council, picked five top areas to respond to immediately after the survey results. </a:t>
            </a:r>
            <a:r>
              <a:rPr lang="en-GB" altLang="en-US" sz="1200" dirty="0">
                <a:solidFill>
                  <a:schemeClr val="tx1"/>
                </a:solidFill>
                <a:latin typeface="+mj-lt"/>
                <a:ea typeface="Times New Roman" panose="02020603050405020304" pitchFamily="18" charset="0"/>
                <a:cs typeface="Arial" panose="020B0604020202020204" pitchFamily="34" charset="0"/>
              </a:rPr>
              <a:t>One of the themes in the initial phase is: </a:t>
            </a:r>
            <a:r>
              <a:rPr lang="en-GB" altLang="en-US" sz="1200" b="1" dirty="0">
                <a:solidFill>
                  <a:schemeClr val="tx1"/>
                </a:solidFill>
                <a:latin typeface="+mj-lt"/>
                <a:ea typeface="Times New Roman" panose="02020603050405020304" pitchFamily="18" charset="0"/>
                <a:cs typeface="Arial" panose="020B0604020202020204" pitchFamily="34" charset="0"/>
              </a:rPr>
              <a:t>supporting children who feel afraid to go to school due to bullying</a:t>
            </a:r>
            <a:r>
              <a:rPr lang="en-GB" altLang="en-US" sz="1200" dirty="0">
                <a:solidFill>
                  <a:schemeClr val="tx1"/>
                </a:solidFill>
                <a:latin typeface="+mj-lt"/>
                <a:ea typeface="Times New Roman" panose="02020603050405020304" pitchFamily="18" charset="0"/>
                <a:cs typeface="Arial" panose="020B0604020202020204" pitchFamily="34" charset="0"/>
              </a:rPr>
              <a:t>. </a:t>
            </a:r>
          </a:p>
          <a:p>
            <a:endParaRPr lang="en-GB" altLang="en-US" sz="1200" dirty="0">
              <a:solidFill>
                <a:schemeClr val="tx1"/>
              </a:solidFill>
              <a:latin typeface="+mj-lt"/>
              <a:ea typeface="Times New Roman" panose="02020603050405020304" pitchFamily="18" charset="0"/>
              <a:cs typeface="Arial" panose="020B0604020202020204" pitchFamily="34" charset="0"/>
            </a:endParaRPr>
          </a:p>
          <a:p>
            <a:r>
              <a:rPr lang="en-GB" altLang="en-US" sz="1200" dirty="0">
                <a:solidFill>
                  <a:schemeClr val="tx1"/>
                </a:solidFill>
                <a:latin typeface="+mj-lt"/>
                <a:ea typeface="Times New Roman" panose="02020603050405020304" pitchFamily="18" charset="0"/>
                <a:cs typeface="Arial" panose="020B0604020202020204" pitchFamily="34" charset="0"/>
              </a:rPr>
              <a:t>To make sure everyone has a chance to listen to and reflect on the Bright Spots findings </a:t>
            </a:r>
            <a:r>
              <a:rPr lang="en-US" altLang="en-US" sz="1200" dirty="0">
                <a:solidFill>
                  <a:schemeClr val="tx1"/>
                </a:solidFill>
                <a:latin typeface="+mj-lt"/>
                <a:ea typeface="Times New Roman" panose="02020603050405020304" pitchFamily="18" charset="0"/>
                <a:cs typeface="Arial" panose="020B0604020202020204" pitchFamily="34" charset="0"/>
              </a:rPr>
              <a:t>Hull </a:t>
            </a:r>
            <a:r>
              <a:rPr lang="en-GB" sz="1200" dirty="0">
                <a:solidFill>
                  <a:schemeClr val="tx1"/>
                </a:solidFill>
                <a:latin typeface="+mj-lt"/>
                <a:cs typeface="Arial" panose="020B0604020202020204" pitchFamily="34" charset="0"/>
              </a:rPr>
              <a:t>developed a 1.5 hour session for workers across the services. </a:t>
            </a:r>
          </a:p>
          <a:p>
            <a:endParaRPr lang="en-GB" sz="1200" dirty="0">
              <a:solidFill>
                <a:schemeClr val="tx1"/>
              </a:solidFill>
              <a:latin typeface="+mj-lt"/>
              <a:cs typeface="Arial" panose="020B0604020202020204" pitchFamily="34" charset="0"/>
            </a:endParaRPr>
          </a:p>
          <a:p>
            <a:r>
              <a:rPr lang="en-GB" sz="1200" dirty="0">
                <a:solidFill>
                  <a:schemeClr val="tx1"/>
                </a:solidFill>
                <a:latin typeface="+mj-lt"/>
                <a:cs typeface="Arial" panose="020B0604020202020204" pitchFamily="34" charset="0"/>
              </a:rPr>
              <a:t>Alongside learning more about how children are feeling, a big focus in the sessions is to create space for workers to reflect on how the findings make them feel. </a:t>
            </a:r>
          </a:p>
          <a:p>
            <a:endParaRPr lang="en-GB" sz="1200" dirty="0">
              <a:solidFill>
                <a:schemeClr val="tx1"/>
              </a:solidFill>
              <a:latin typeface="+mj-lt"/>
              <a:cs typeface="Arial" panose="020B0604020202020204" pitchFamily="34" charset="0"/>
            </a:endParaRPr>
          </a:p>
          <a:p>
            <a:r>
              <a:rPr lang="en-GB" sz="1200" dirty="0">
                <a:solidFill>
                  <a:schemeClr val="tx1"/>
                </a:solidFill>
                <a:latin typeface="+mj-lt"/>
                <a:cs typeface="Arial" panose="020B0604020202020204" pitchFamily="34" charset="0"/>
              </a:rPr>
              <a:t>Each worker is asked to make a pledge of things they can do in response to the findings on how Hull’s children are feeling. Seven sessions have been run and over 450 workers have taken part. </a:t>
            </a:r>
          </a:p>
          <a:p>
            <a:endParaRPr lang="en-GB" sz="1200" dirty="0">
              <a:solidFill>
                <a:schemeClr val="tx1"/>
              </a:solidFill>
              <a:latin typeface="+mj-lt"/>
              <a:cs typeface="Arial" panose="020B0604020202020204" pitchFamily="34" charset="0"/>
            </a:endParaRPr>
          </a:p>
          <a:p>
            <a:r>
              <a:rPr lang="en-GB" sz="1200" dirty="0">
                <a:solidFill>
                  <a:schemeClr val="tx1"/>
                </a:solidFill>
                <a:latin typeface="+mj-lt"/>
                <a:cs typeface="Arial" panose="020B0604020202020204" pitchFamily="34" charset="0"/>
              </a:rPr>
              <a:t>Following the sessions posters have been created and are displayed in offices (e.g. next to tea &amp; coffee area). The A3 posters focus on ‘you said’ and ‘we will do’. </a:t>
            </a:r>
          </a:p>
          <a:p>
            <a:endParaRPr lang="en-GB" altLang="en-US" sz="1200" dirty="0">
              <a:solidFill>
                <a:schemeClr val="tx1"/>
              </a:solidFill>
              <a:latin typeface="+mj-lt"/>
              <a:ea typeface="Times New Roman" panose="02020603050405020304" pitchFamily="18" charset="0"/>
              <a:cs typeface="Arial" panose="020B0604020202020204" pitchFamily="34" charset="0"/>
            </a:endParaRPr>
          </a:p>
          <a:p>
            <a:r>
              <a:rPr lang="en-GB" altLang="en-US" sz="1200" dirty="0">
                <a:solidFill>
                  <a:schemeClr val="tx1"/>
                </a:solidFill>
                <a:latin typeface="+mj-lt"/>
                <a:ea typeface="Times New Roman" panose="02020603050405020304" pitchFamily="18" charset="0"/>
                <a:cs typeface="Arial" panose="020B0604020202020204" pitchFamily="34" charset="0"/>
              </a:rPr>
              <a:t>On the next slide there are examples of Hull actions to support children in care in relation to bullying including making sure designated leads in schools prioritise asking about fear of bullying as well as commitments to stop doing things that can embarrass children in care and single them out as different</a:t>
            </a:r>
            <a:r>
              <a:rPr lang="en-GB" altLang="en-US" sz="1200" dirty="0" smtClean="0">
                <a:solidFill>
                  <a:schemeClr val="tx1"/>
                </a:solidFill>
                <a:latin typeface="+mj-lt"/>
                <a:ea typeface="Times New Roman" panose="02020603050405020304" pitchFamily="18" charset="0"/>
                <a:cs typeface="Arial" panose="020B0604020202020204" pitchFamily="34" charset="0"/>
              </a:rPr>
              <a:t>.</a:t>
            </a:r>
            <a:endParaRPr lang="en-US" sz="1200" dirty="0">
              <a:solidFill>
                <a:srgbClr val="222222"/>
              </a:solidFill>
              <a:latin typeface="+mj-lt"/>
              <a:cs typeface="Times New Roman" panose="02020603050405020304" pitchFamily="18" charset="0"/>
            </a:endParaRPr>
          </a:p>
        </p:txBody>
      </p:sp>
      <p:sp>
        <p:nvSpPr>
          <p:cNvPr id="12" name="Rounded Rectangle 11"/>
          <p:cNvSpPr/>
          <p:nvPr/>
        </p:nvSpPr>
        <p:spPr>
          <a:xfrm>
            <a:off x="4963885" y="107267"/>
            <a:ext cx="4109776" cy="3295859"/>
          </a:xfrm>
          <a:prstGeom prst="roundRect">
            <a:avLst>
              <a:gd name="adj" fmla="val 6802"/>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400"/>
              </a:spcAft>
            </a:pPr>
            <a:r>
              <a:rPr lang="en-GB" sz="1600" b="1" dirty="0" smtClean="0">
                <a:solidFill>
                  <a:schemeClr val="tx1"/>
                </a:solidFill>
                <a:latin typeface="+mj-lt"/>
                <a:cs typeface="Arial" panose="020B0604020202020204" pitchFamily="34" charset="0"/>
              </a:rPr>
              <a:t>Impact</a:t>
            </a:r>
            <a:endParaRPr lang="en-GB" sz="1600" b="1" dirty="0">
              <a:solidFill>
                <a:schemeClr val="tx1"/>
              </a:solidFill>
              <a:latin typeface="+mj-lt"/>
              <a:cs typeface="Arial" panose="020B0604020202020204" pitchFamily="34" charset="0"/>
            </a:endParaRPr>
          </a:p>
          <a:p>
            <a:r>
              <a:rPr lang="en-GB" sz="1200" dirty="0" smtClean="0">
                <a:solidFill>
                  <a:schemeClr val="tx1"/>
                </a:solidFill>
                <a:latin typeface="+mj-lt"/>
                <a:cs typeface="Arial" panose="020B0604020202020204" pitchFamily="34" charset="0"/>
              </a:rPr>
              <a:t>Hull </a:t>
            </a:r>
            <a:r>
              <a:rPr lang="en-GB" sz="1200" dirty="0">
                <a:solidFill>
                  <a:schemeClr val="tx1"/>
                </a:solidFill>
                <a:latin typeface="+mj-lt"/>
                <a:cs typeface="Arial" panose="020B0604020202020204" pitchFamily="34" charset="0"/>
              </a:rPr>
              <a:t>have disseminated the findings across their services in </a:t>
            </a:r>
            <a:r>
              <a:rPr lang="en-GB" sz="1200" dirty="0" smtClean="0">
                <a:solidFill>
                  <a:schemeClr val="tx1"/>
                </a:solidFill>
                <a:latin typeface="+mj-lt"/>
                <a:cs typeface="Arial" panose="020B0604020202020204" pitchFamily="34" charset="0"/>
              </a:rPr>
              <a:t>team meetings </a:t>
            </a:r>
            <a:r>
              <a:rPr lang="en-GB" sz="1200" dirty="0">
                <a:solidFill>
                  <a:schemeClr val="tx1"/>
                </a:solidFill>
                <a:latin typeface="+mj-lt"/>
                <a:cs typeface="Arial" panose="020B0604020202020204" pitchFamily="34" charset="0"/>
              </a:rPr>
              <a:t>and events. They have created a ‘words and pictures film’ which includes messages from social workers about what they are going to do in response to the Bright Spots findings. The film has been shown to the children in care council and a letter sent to all children in care to tell them about next steps after the Bright Spots findings.</a:t>
            </a:r>
          </a:p>
          <a:p>
            <a:endParaRPr lang="en-US" sz="1200" dirty="0">
              <a:solidFill>
                <a:schemeClr val="tx1"/>
              </a:solidFill>
              <a:latin typeface="+mj-lt"/>
              <a:cs typeface="Arial" panose="020B0604020202020204" pitchFamily="34" charset="0"/>
              <a:hlinkClick r:id="rId4"/>
            </a:endParaRPr>
          </a:p>
          <a:p>
            <a:r>
              <a:rPr lang="en-US" sz="1200" dirty="0">
                <a:solidFill>
                  <a:schemeClr val="tx1"/>
                </a:solidFill>
                <a:latin typeface="+mj-lt"/>
                <a:cs typeface="Arial" panose="020B0604020202020204" pitchFamily="34" charset="0"/>
                <a:hlinkClick r:id="rId4"/>
              </a:rPr>
              <a:t>https://www.youtube.com/watch?v=Ma2tE45e1Qs</a:t>
            </a:r>
            <a:r>
              <a:rPr lang="en-US" sz="1200" dirty="0">
                <a:solidFill>
                  <a:schemeClr val="tx1"/>
                </a:solidFill>
                <a:latin typeface="+mj-lt"/>
                <a:cs typeface="Arial" panose="020B0604020202020204" pitchFamily="34" charset="0"/>
              </a:rPr>
              <a:t> </a:t>
            </a:r>
          </a:p>
          <a:p>
            <a:endParaRPr lang="en-GB" sz="1200" dirty="0">
              <a:solidFill>
                <a:schemeClr val="tx1"/>
              </a:solidFill>
              <a:latin typeface="+mj-lt"/>
              <a:cs typeface="Arial" panose="020B0604020202020204" pitchFamily="34" charset="0"/>
            </a:endParaRPr>
          </a:p>
          <a:p>
            <a:r>
              <a:rPr lang="en-GB" sz="1200" dirty="0">
                <a:solidFill>
                  <a:schemeClr val="tx1"/>
                </a:solidFill>
                <a:latin typeface="+mj-lt"/>
                <a:cs typeface="Arial" panose="020B0604020202020204" pitchFamily="34" charset="0"/>
              </a:rPr>
              <a:t>Hull are committed to creating lots of different opportunities for children in care and care leavers to share how they are feeling and time and space for all those who support children to listen &amp; respond. </a:t>
            </a:r>
          </a:p>
        </p:txBody>
      </p:sp>
      <p:pic>
        <p:nvPicPr>
          <p:cNvPr id="2" name="Picture 1"/>
          <p:cNvPicPr>
            <a:picLocks noChangeAspect="1"/>
          </p:cNvPicPr>
          <p:nvPr/>
        </p:nvPicPr>
        <p:blipFill>
          <a:blip r:embed="rId5"/>
          <a:stretch>
            <a:fillRect/>
          </a:stretch>
        </p:blipFill>
        <p:spPr>
          <a:xfrm>
            <a:off x="5515637" y="4842520"/>
            <a:ext cx="3373946" cy="2015480"/>
          </a:xfrm>
          <a:prstGeom prst="rect">
            <a:avLst/>
          </a:prstGeom>
          <a:ln>
            <a:solidFill>
              <a:schemeClr val="accent1"/>
            </a:solidFill>
          </a:ln>
        </p:spPr>
      </p:pic>
    </p:spTree>
    <p:extLst>
      <p:ext uri="{BB962C8B-B14F-4D97-AF65-F5344CB8AC3E}">
        <p14:creationId xmlns:p14="http://schemas.microsoft.com/office/powerpoint/2010/main" val="2044225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CFB8D"/>
        </a:solidFill>
        <a:effectLst/>
      </p:bgPr>
    </p:bg>
    <p:spTree>
      <p:nvGrpSpPr>
        <p:cNvPr id="1" name=""/>
        <p:cNvGrpSpPr/>
        <p:nvPr/>
      </p:nvGrpSpPr>
      <p:grpSpPr>
        <a:xfrm>
          <a:off x="0" y="0"/>
          <a:ext cx="0" cy="0"/>
          <a:chOff x="0" y="0"/>
          <a:chExt cx="0" cy="0"/>
        </a:xfrm>
      </p:grpSpPr>
      <p:pic>
        <p:nvPicPr>
          <p:cNvPr id="9" name="Picture 2" descr="See the source image">
            <a:extLst>
              <a:ext uri="{FF2B5EF4-FFF2-40B4-BE49-F238E27FC236}">
                <a16:creationId xmlns:a16="http://schemas.microsoft.com/office/drawing/2014/main" id="{F29921CB-957E-4E76-BD2F-646B823B750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9176" y="96428"/>
            <a:ext cx="1790228" cy="76383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Rounded Corners 9">
            <a:extLst>
              <a:ext uri="{FF2B5EF4-FFF2-40B4-BE49-F238E27FC236}">
                <a16:creationId xmlns:a16="http://schemas.microsoft.com/office/drawing/2014/main" id="{4E4746D2-7C01-4F5D-BC14-F65D3CEF25FD}"/>
              </a:ext>
            </a:extLst>
          </p:cNvPr>
          <p:cNvSpPr/>
          <p:nvPr/>
        </p:nvSpPr>
        <p:spPr>
          <a:xfrm>
            <a:off x="4970622" y="943139"/>
            <a:ext cx="4002556" cy="5804503"/>
          </a:xfrm>
          <a:prstGeom prst="roundRect">
            <a:avLst>
              <a:gd name="adj" fmla="val 6318"/>
            </a:avLst>
          </a:prstGeom>
          <a:solidFill>
            <a:schemeClr val="accent5">
              <a:lumMod val="40000"/>
              <a:lumOff val="60000"/>
            </a:schemeClr>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endParaRPr lang="en-GB" sz="1200" dirty="0" smtClean="0">
              <a:solidFill>
                <a:srgbClr val="000000"/>
              </a:solidFill>
            </a:endParaRPr>
          </a:p>
          <a:p>
            <a:pPr marL="285750" indent="-285750" algn="just">
              <a:buFont typeface="Arial" panose="020B0604020202020204" pitchFamily="34" charset="0"/>
              <a:buChar char="•"/>
            </a:pPr>
            <a:endParaRPr lang="en-GB" sz="1200" dirty="0">
              <a:solidFill>
                <a:srgbClr val="000000"/>
              </a:solidFill>
            </a:endParaRPr>
          </a:p>
          <a:p>
            <a:pPr marL="285750" indent="-285750" algn="just">
              <a:buFont typeface="Arial" panose="020B0604020202020204" pitchFamily="34" charset="0"/>
              <a:buChar char="•"/>
            </a:pPr>
            <a:r>
              <a:rPr lang="en-GB" sz="1200" dirty="0" smtClean="0">
                <a:solidFill>
                  <a:srgbClr val="000000"/>
                </a:solidFill>
              </a:rPr>
              <a:t>The </a:t>
            </a:r>
            <a:r>
              <a:rPr lang="en-GB" sz="1200" dirty="0">
                <a:solidFill>
                  <a:srgbClr val="000000"/>
                </a:solidFill>
              </a:rPr>
              <a:t>virtual headteacher for Hull City Council attended one of our Bright Spot events. They have made a promise to ensure practitioners always ask the right questions in PEP meetings about what life is like for a child looked after in school.</a:t>
            </a:r>
          </a:p>
          <a:p>
            <a:pPr algn="just"/>
            <a:endParaRPr lang="en-GB" sz="1200" dirty="0">
              <a:solidFill>
                <a:srgbClr val="000000"/>
              </a:solidFill>
            </a:endParaRPr>
          </a:p>
          <a:p>
            <a:pPr marL="285750" indent="-285750" algn="just">
              <a:buFont typeface="Arial" panose="020B0604020202020204" pitchFamily="34" charset="0"/>
              <a:buChar char="•"/>
            </a:pPr>
            <a:r>
              <a:rPr lang="en-GB" sz="1200" dirty="0">
                <a:solidFill>
                  <a:srgbClr val="000000"/>
                </a:solidFill>
              </a:rPr>
              <a:t>We have made it an expectation that our social workers should not go and see children in school without their permission unless there is an absolutely vital reason to do so. </a:t>
            </a:r>
          </a:p>
          <a:p>
            <a:pPr algn="just"/>
            <a:endParaRPr lang="en-GB" sz="1200" dirty="0">
              <a:solidFill>
                <a:srgbClr val="000000"/>
              </a:solidFill>
            </a:endParaRPr>
          </a:p>
          <a:p>
            <a:pPr marL="285750" indent="-285750" algn="just">
              <a:buFont typeface="Arial" panose="020B0604020202020204" pitchFamily="34" charset="0"/>
              <a:buChar char="•"/>
            </a:pPr>
            <a:r>
              <a:rPr lang="en-GB" sz="1200" dirty="0">
                <a:solidFill>
                  <a:srgbClr val="000000"/>
                </a:solidFill>
              </a:rPr>
              <a:t>We know we have further work to do around school taxi pick ups, and making sure professionals don’t do things that make our children and young people looked after stand out as being different and will be working closely with schools around this.</a:t>
            </a:r>
          </a:p>
          <a:p>
            <a:pPr algn="just"/>
            <a:endParaRPr lang="en-GB" sz="1200" dirty="0">
              <a:solidFill>
                <a:srgbClr val="000000"/>
              </a:solidFill>
            </a:endParaRPr>
          </a:p>
          <a:p>
            <a:pPr marL="285750" indent="-285750" algn="just">
              <a:buFont typeface="Arial" panose="020B0604020202020204" pitchFamily="34" charset="0"/>
              <a:buChar char="•"/>
            </a:pPr>
            <a:r>
              <a:rPr lang="en-GB" sz="1200" dirty="0">
                <a:solidFill>
                  <a:prstClr val="black"/>
                </a:solidFill>
              </a:rPr>
              <a:t>Staff who attended the Bright Spot events have made promises to how they will change their practice or work within their teams as a result of what our children and young people have said, including always ensuring they ask the child where they want to be seen, and advocating for them when there are bullying issues.</a:t>
            </a:r>
          </a:p>
          <a:p>
            <a:pPr marL="285750" indent="-285750" algn="just">
              <a:buFont typeface="Arial" panose="020B0604020202020204" pitchFamily="34" charset="0"/>
              <a:buChar char="•"/>
            </a:pPr>
            <a:endParaRPr lang="en-GB" sz="1200" dirty="0">
              <a:solidFill>
                <a:prstClr val="black"/>
              </a:solidFill>
            </a:endParaRPr>
          </a:p>
          <a:p>
            <a:pPr marL="285750" indent="-285750" algn="just">
              <a:buFont typeface="Arial" panose="020B0604020202020204" pitchFamily="34" charset="0"/>
              <a:buChar char="•"/>
            </a:pPr>
            <a:r>
              <a:rPr lang="en-GB" sz="1200" dirty="0">
                <a:solidFill>
                  <a:prstClr val="black"/>
                </a:solidFill>
              </a:rPr>
              <a:t>All school designated teachers will spend time thinking about this issue at their conference this half term. </a:t>
            </a:r>
          </a:p>
        </p:txBody>
      </p:sp>
      <p:pic>
        <p:nvPicPr>
          <p:cNvPr id="5" name="Picture 4">
            <a:extLst>
              <a:ext uri="{FF2B5EF4-FFF2-40B4-BE49-F238E27FC236}">
                <a16:creationId xmlns:a16="http://schemas.microsoft.com/office/drawing/2014/main" id="{92F2F98C-E9F8-4705-9AB6-B756729461B5}"/>
              </a:ext>
            </a:extLst>
          </p:cNvPr>
          <p:cNvPicPr>
            <a:picLocks noChangeAspect="1"/>
          </p:cNvPicPr>
          <p:nvPr/>
        </p:nvPicPr>
        <p:blipFill>
          <a:blip r:embed="rId3"/>
          <a:stretch>
            <a:fillRect/>
          </a:stretch>
        </p:blipFill>
        <p:spPr>
          <a:xfrm>
            <a:off x="281364" y="1390254"/>
            <a:ext cx="1993565" cy="408467"/>
          </a:xfrm>
          <a:prstGeom prst="rect">
            <a:avLst/>
          </a:prstGeom>
        </p:spPr>
      </p:pic>
      <p:pic>
        <p:nvPicPr>
          <p:cNvPr id="2068" name="Picture 20" descr="See the source image">
            <a:extLst>
              <a:ext uri="{FF2B5EF4-FFF2-40B4-BE49-F238E27FC236}">
                <a16:creationId xmlns:a16="http://schemas.microsoft.com/office/drawing/2014/main" id="{61B7DCCA-8154-4138-997F-53E2ECF7D2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13" y="2569780"/>
            <a:ext cx="3791023" cy="4177862"/>
          </a:xfrm>
          <a:prstGeom prst="rect">
            <a:avLst/>
          </a:prstGeom>
          <a:noFill/>
          <a:extLst>
            <a:ext uri="{909E8E84-426E-40DD-AFC4-6F175D3DCCD1}">
              <a14:hiddenFill xmlns:a14="http://schemas.microsoft.com/office/drawing/2010/main">
                <a:solidFill>
                  <a:srgbClr val="FFFFFF"/>
                </a:solidFill>
              </a14:hiddenFill>
            </a:ext>
          </a:extLst>
        </p:spPr>
      </p:pic>
      <p:sp>
        <p:nvSpPr>
          <p:cNvPr id="11" name="Speech Bubble: Oval 10">
            <a:extLst>
              <a:ext uri="{FF2B5EF4-FFF2-40B4-BE49-F238E27FC236}">
                <a16:creationId xmlns:a16="http://schemas.microsoft.com/office/drawing/2014/main" id="{16EB9134-76D0-488A-A80D-700064B4EAA6}"/>
              </a:ext>
            </a:extLst>
          </p:cNvPr>
          <p:cNvSpPr/>
          <p:nvPr/>
        </p:nvSpPr>
        <p:spPr>
          <a:xfrm>
            <a:off x="2398971" y="1547446"/>
            <a:ext cx="2303658" cy="2150446"/>
          </a:xfrm>
          <a:custGeom>
            <a:avLst/>
            <a:gdLst>
              <a:gd name="connsiteX0" fmla="*/ -316616 w 4013380"/>
              <a:gd name="connsiteY0" fmla="*/ 3123324 h 2444489"/>
              <a:gd name="connsiteX1" fmla="*/ 120173 w 4013380"/>
              <a:gd name="connsiteY1" fmla="*/ 2562814 h 2444489"/>
              <a:gd name="connsiteX2" fmla="*/ 523362 w 4013380"/>
              <a:gd name="connsiteY2" fmla="*/ 2045421 h 2444489"/>
              <a:gd name="connsiteX3" fmla="*/ 1226778 w 4013380"/>
              <a:gd name="connsiteY3" fmla="*/ 96089 h 2444489"/>
              <a:gd name="connsiteX4" fmla="*/ 3175088 w 4013380"/>
              <a:gd name="connsiteY4" fmla="*/ 228549 h 2444489"/>
              <a:gd name="connsiteX5" fmla="*/ 3078725 w 4013380"/>
              <a:gd name="connsiteY5" fmla="*/ 2255456 h 2444489"/>
              <a:gd name="connsiteX6" fmla="*/ 1137651 w 4013380"/>
              <a:gd name="connsiteY6" fmla="*/ 2323928 h 2444489"/>
              <a:gd name="connsiteX7" fmla="*/ 652895 w 4013380"/>
              <a:gd name="connsiteY7" fmla="*/ 2590393 h 2444489"/>
              <a:gd name="connsiteX8" fmla="*/ 168140 w 4013380"/>
              <a:gd name="connsiteY8" fmla="*/ 2856859 h 2444489"/>
              <a:gd name="connsiteX9" fmla="*/ -316616 w 4013380"/>
              <a:gd name="connsiteY9" fmla="*/ 3123324 h 2444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13380" h="2444489" fill="none" extrusionOk="0">
                <a:moveTo>
                  <a:pt x="-316616" y="3123324"/>
                </a:moveTo>
                <a:cubicBezTo>
                  <a:pt x="-198133" y="2972446"/>
                  <a:pt x="22857" y="2689711"/>
                  <a:pt x="120173" y="2562814"/>
                </a:cubicBezTo>
                <a:cubicBezTo>
                  <a:pt x="217489" y="2435917"/>
                  <a:pt x="414259" y="2232493"/>
                  <a:pt x="523362" y="2045421"/>
                </a:cubicBezTo>
                <a:cubicBezTo>
                  <a:pt x="-272520" y="1316398"/>
                  <a:pt x="-127875" y="476904"/>
                  <a:pt x="1226778" y="96089"/>
                </a:cubicBezTo>
                <a:cubicBezTo>
                  <a:pt x="1980795" y="-59331"/>
                  <a:pt x="2626731" y="-28183"/>
                  <a:pt x="3175088" y="228549"/>
                </a:cubicBezTo>
                <a:cubicBezTo>
                  <a:pt x="4281756" y="553243"/>
                  <a:pt x="4305631" y="1887670"/>
                  <a:pt x="3078725" y="2255456"/>
                </a:cubicBezTo>
                <a:cubicBezTo>
                  <a:pt x="2571362" y="2526348"/>
                  <a:pt x="1767718" y="2485634"/>
                  <a:pt x="1137651" y="2323928"/>
                </a:cubicBezTo>
                <a:cubicBezTo>
                  <a:pt x="943702" y="2461066"/>
                  <a:pt x="879301" y="2487885"/>
                  <a:pt x="652895" y="2590393"/>
                </a:cubicBezTo>
                <a:cubicBezTo>
                  <a:pt x="426489" y="2692902"/>
                  <a:pt x="381188" y="2730550"/>
                  <a:pt x="168140" y="2856859"/>
                </a:cubicBezTo>
                <a:cubicBezTo>
                  <a:pt x="-44909" y="2983167"/>
                  <a:pt x="-192404" y="3079067"/>
                  <a:pt x="-316616" y="3123324"/>
                </a:cubicBezTo>
                <a:close/>
              </a:path>
              <a:path w="4013380" h="2444489" stroke="0" extrusionOk="0">
                <a:moveTo>
                  <a:pt x="-316616" y="3123324"/>
                </a:moveTo>
                <a:cubicBezTo>
                  <a:pt x="-229522" y="2978135"/>
                  <a:pt x="-9289" y="2775364"/>
                  <a:pt x="78174" y="2616710"/>
                </a:cubicBezTo>
                <a:cubicBezTo>
                  <a:pt x="165637" y="2458056"/>
                  <a:pt x="319228" y="2260665"/>
                  <a:pt x="523362" y="2045421"/>
                </a:cubicBezTo>
                <a:cubicBezTo>
                  <a:pt x="-448910" y="1374214"/>
                  <a:pt x="-94833" y="522943"/>
                  <a:pt x="1226778" y="96089"/>
                </a:cubicBezTo>
                <a:cubicBezTo>
                  <a:pt x="1877381" y="-213014"/>
                  <a:pt x="2642636" y="49657"/>
                  <a:pt x="3175088" y="228549"/>
                </a:cubicBezTo>
                <a:cubicBezTo>
                  <a:pt x="4265803" y="652949"/>
                  <a:pt x="4483132" y="1791296"/>
                  <a:pt x="3078725" y="2255456"/>
                </a:cubicBezTo>
                <a:cubicBezTo>
                  <a:pt x="2511961" y="2433916"/>
                  <a:pt x="1651166" y="2405294"/>
                  <a:pt x="1137651" y="2323928"/>
                </a:cubicBezTo>
                <a:cubicBezTo>
                  <a:pt x="985896" y="2381750"/>
                  <a:pt x="822712" y="2472879"/>
                  <a:pt x="681981" y="2574405"/>
                </a:cubicBezTo>
                <a:cubicBezTo>
                  <a:pt x="541250" y="2675931"/>
                  <a:pt x="393755" y="2704706"/>
                  <a:pt x="182682" y="2848865"/>
                </a:cubicBezTo>
                <a:cubicBezTo>
                  <a:pt x="-28391" y="2993023"/>
                  <a:pt x="-175043" y="3063923"/>
                  <a:pt x="-316616" y="3123324"/>
                </a:cubicBezTo>
                <a:close/>
              </a:path>
            </a:pathLst>
          </a:custGeom>
          <a:solidFill>
            <a:schemeClr val="bg1"/>
          </a:solidFill>
          <a:ln>
            <a:solidFill>
              <a:schemeClr val="tx1"/>
            </a:solidFill>
            <a:extLst>
              <a:ext uri="{C807C97D-BFC1-408E-A445-0C87EB9F89A2}">
                <ask:lineSketchStyleProps xmlns:ask="http://schemas.microsoft.com/office/drawing/2018/sketchyshapes" xmlns="" sd="6280777">
                  <a:prstGeom prst="wedgeEllipseCallout">
                    <a:avLst>
                      <a:gd name="adj1" fmla="val -57889"/>
                      <a:gd name="adj2" fmla="val 77770"/>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GB" i="1" kern="0" dirty="0">
                <a:solidFill>
                  <a:prstClr val="black"/>
                </a:solidFill>
                <a:cs typeface="Arial" panose="020B0604020202020204" pitchFamily="34" charset="0"/>
              </a:rPr>
              <a:t>Social workers constantly singling me out at school for work and coming into school for stuff. </a:t>
            </a:r>
          </a:p>
          <a:p>
            <a:pPr algn="ctr">
              <a:defRPr/>
            </a:pPr>
            <a:r>
              <a:rPr lang="en-GB" kern="0" dirty="0">
                <a:solidFill>
                  <a:prstClr val="black"/>
                </a:solidFill>
                <a:cs typeface="Arial" panose="020B0604020202020204" pitchFamily="34" charset="0"/>
              </a:rPr>
              <a:t>11-18yrs</a:t>
            </a:r>
          </a:p>
        </p:txBody>
      </p:sp>
      <p:sp>
        <p:nvSpPr>
          <p:cNvPr id="22" name="Speech Bubble: Rectangle 21">
            <a:extLst>
              <a:ext uri="{FF2B5EF4-FFF2-40B4-BE49-F238E27FC236}">
                <a16:creationId xmlns:a16="http://schemas.microsoft.com/office/drawing/2014/main" id="{884595D2-19C8-43F5-ADF9-724F5929AA4F}"/>
              </a:ext>
            </a:extLst>
          </p:cNvPr>
          <p:cNvSpPr/>
          <p:nvPr/>
        </p:nvSpPr>
        <p:spPr>
          <a:xfrm>
            <a:off x="3219811" y="4588556"/>
            <a:ext cx="1654704" cy="1900120"/>
          </a:xfrm>
          <a:prstGeom prst="wedgeRectCallout">
            <a:avLst>
              <a:gd name="adj1" fmla="val -96393"/>
              <a:gd name="adj2" fmla="val -31523"/>
            </a:avLst>
          </a:prstGeom>
        </p:spPr>
        <p:style>
          <a:lnRef idx="2">
            <a:schemeClr val="dk1"/>
          </a:lnRef>
          <a:fillRef idx="1">
            <a:schemeClr val="lt1"/>
          </a:fillRef>
          <a:effectRef idx="0">
            <a:schemeClr val="dk1"/>
          </a:effectRef>
          <a:fontRef idx="minor">
            <a:schemeClr val="dk1"/>
          </a:fontRef>
        </p:style>
        <p:txBody>
          <a:bodyPr rtlCol="0" anchor="ctr"/>
          <a:lstStyle/>
          <a:p>
            <a:r>
              <a:rPr lang="en-GB" sz="1400" dirty="0">
                <a:solidFill>
                  <a:prstClr val="black"/>
                </a:solidFill>
                <a:latin typeface="Avenir Next LT Pro" panose="020B0504020202020204" pitchFamily="34" charset="0"/>
                <a:cs typeface="Arial" panose="020B0604020202020204" pitchFamily="34" charset="0"/>
              </a:rPr>
              <a:t>Looking ‘different’ leads to bullying</a:t>
            </a:r>
          </a:p>
          <a:p>
            <a:endParaRPr lang="en-GB" sz="1400" dirty="0">
              <a:solidFill>
                <a:prstClr val="black"/>
              </a:solidFill>
              <a:latin typeface="Avenir Next LT Pro" panose="020B0504020202020204" pitchFamily="34" charset="0"/>
              <a:cs typeface="Arial" panose="020B0604020202020204" pitchFamily="34" charset="0"/>
            </a:endParaRPr>
          </a:p>
          <a:p>
            <a:r>
              <a:rPr lang="en-GB" sz="1400" dirty="0">
                <a:solidFill>
                  <a:prstClr val="black"/>
                </a:solidFill>
                <a:latin typeface="Avenir Next LT Pro" panose="020B0504020202020204" pitchFamily="34" charset="0"/>
                <a:cs typeface="Arial" panose="020B0604020202020204" pitchFamily="34" charset="0"/>
              </a:rPr>
              <a:t>School ‘interventions’ make things worse</a:t>
            </a:r>
          </a:p>
          <a:p>
            <a:endParaRPr lang="en-GB" sz="1400" dirty="0">
              <a:solidFill>
                <a:prstClr val="black"/>
              </a:solidFill>
              <a:latin typeface="Avenir Next LT Pro" panose="020B0504020202020204" pitchFamily="34" charset="0"/>
              <a:cs typeface="Arial" panose="020B0604020202020204" pitchFamily="34" charset="0"/>
            </a:endParaRPr>
          </a:p>
          <a:p>
            <a:pPr algn="ctr"/>
            <a:r>
              <a:rPr lang="en-GB" sz="1400" dirty="0">
                <a:solidFill>
                  <a:prstClr val="black"/>
                </a:solidFill>
                <a:latin typeface="Avenir Next LT Pro" panose="020B0504020202020204" pitchFamily="34" charset="0"/>
              </a:rPr>
              <a:t>- YCVIC Members</a:t>
            </a:r>
          </a:p>
        </p:txBody>
      </p:sp>
      <p:sp>
        <p:nvSpPr>
          <p:cNvPr id="12" name="Rectangle 11">
            <a:extLst>
              <a:ext uri="{FF2B5EF4-FFF2-40B4-BE49-F238E27FC236}">
                <a16:creationId xmlns:a16="http://schemas.microsoft.com/office/drawing/2014/main" id="{F81249D9-8B6F-4680-8C8C-C4CA4E9676D2}"/>
              </a:ext>
            </a:extLst>
          </p:cNvPr>
          <p:cNvSpPr/>
          <p:nvPr/>
        </p:nvSpPr>
        <p:spPr>
          <a:xfrm>
            <a:off x="5070547" y="943139"/>
            <a:ext cx="2406428" cy="523220"/>
          </a:xfrm>
          <a:prstGeom prst="rect">
            <a:avLst/>
          </a:prstGeom>
          <a:noFill/>
        </p:spPr>
        <p:txBody>
          <a:bodyPr wrap="none" lIns="91440" tIns="45720" rIns="91440" bIns="45720">
            <a:spAutoFit/>
          </a:bodyPr>
          <a:lstStyle/>
          <a:p>
            <a:pPr algn="ctr"/>
            <a:r>
              <a:rPr lang="en-US" sz="2800" dirty="0">
                <a:ln w="0"/>
                <a:solidFill>
                  <a:prstClr val="black"/>
                </a:solidFill>
                <a:effectLst>
                  <a:outerShdw blurRad="38100" dist="19050" dir="2700000" algn="tl" rotWithShape="0">
                    <a:prstClr val="black">
                      <a:alpha val="40000"/>
                    </a:prstClr>
                  </a:outerShdw>
                </a:effectLst>
                <a:latin typeface="Berlin Sans FB Demi" panose="020E0802020502020306" pitchFamily="34" charset="0"/>
              </a:rPr>
              <a:t>We are doing:</a:t>
            </a:r>
          </a:p>
        </p:txBody>
      </p:sp>
      <p:pic>
        <p:nvPicPr>
          <p:cNvPr id="1030" name="Picture 6">
            <a:extLst>
              <a:ext uri="{FF2B5EF4-FFF2-40B4-BE49-F238E27FC236}">
                <a16:creationId xmlns:a16="http://schemas.microsoft.com/office/drawing/2014/main" id="{58EA1D8E-C505-474D-B543-BA3FEAF47A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0429" y="126572"/>
            <a:ext cx="3852363" cy="1078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899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705</Words>
  <Application>Microsoft Office PowerPoint</Application>
  <PresentationFormat>On-screen Show (4:3)</PresentationFormat>
  <Paragraphs>49</Paragraphs>
  <Slides>3</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vt:i4>
      </vt:variant>
    </vt:vector>
  </HeadingPairs>
  <TitlesOfParts>
    <vt:vector size="12" baseType="lpstr">
      <vt:lpstr>Arial</vt:lpstr>
      <vt:lpstr>Avenir Next LT Pro</vt:lpstr>
      <vt:lpstr>Berlin Sans FB Demi</vt:lpstr>
      <vt:lpstr>Calibri</vt:lpstr>
      <vt:lpstr>Calibri Light</vt:lpstr>
      <vt:lpstr>Times New Roman</vt:lpstr>
      <vt:lpstr>Office Theme</vt:lpstr>
      <vt:lpstr>1_Office Theme</vt:lpstr>
      <vt:lpstr>2_Office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Baker</dc:creator>
  <cp:lastModifiedBy>Richard Marvin</cp:lastModifiedBy>
  <cp:revision>34</cp:revision>
  <dcterms:created xsi:type="dcterms:W3CDTF">2022-09-15T10:17:49Z</dcterms:created>
  <dcterms:modified xsi:type="dcterms:W3CDTF">2023-04-18T12:36:32Z</dcterms:modified>
</cp:coreProperties>
</file>