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4"/>
  </p:notesMasterIdLst>
  <p:handoutMasterIdLst>
    <p:handoutMasterId r:id="rId5"/>
  </p:handoutMasterIdLst>
  <p:sldIdLst>
    <p:sldId id="393" r:id="rId2"/>
    <p:sldId id="420" r:id="rId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ulie Selwyn" initials="JS" lastIdx="5" clrIdx="6"/>
  <p:cmAuthor id="1" name="Linda Briheim" initials="LB" lastIdx="25" clrIdx="0"/>
  <p:cmAuthor id="8" name="Linda Briheim-Crookall" initials="LB" lastIdx="4" clrIdx="7">
    <p:extLst/>
  </p:cmAuthor>
  <p:cmAuthor id="2" name="Susanna Larsson" initials="SL" lastIdx="51" clrIdx="1"/>
  <p:cmAuthor id="9" name="Windows User" initials="WU" lastIdx="1" clrIdx="8"/>
  <p:cmAuthor id="3" name="JT Selwyn" initials="JTS" lastIdx="19" clrIdx="2"/>
  <p:cmAuthor id="10" name="Coram Visitor" initials="CV" lastIdx="1" clrIdx="9">
    <p:extLst/>
  </p:cmAuthor>
  <p:cmAuthor id="4" name="JT Selwyn" initials="JS" lastIdx="3" clrIdx="3"/>
  <p:cmAuthor id="5" name="Linda Briheim-Crookall" initials="LBC" lastIdx="39" clrIdx="4"/>
  <p:cmAuthor id="6" name="Shaneese Barrett" initials="SB" lastIdx="6"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D600"/>
    <a:srgbClr val="F0FF4D"/>
    <a:srgbClr val="FFDD00"/>
    <a:srgbClr val="F8D500"/>
    <a:srgbClr val="7F7F7F"/>
    <a:srgbClr val="FFEA6D"/>
    <a:srgbClr val="80388D"/>
    <a:srgbClr val="EF7723"/>
    <a:srgbClr val="6B2F75"/>
    <a:srgbClr val="87CB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728BF5-3E4F-402B-927C-2ABB955BE9E4}" v="13" dt="2020-09-16T13:29:40.788"/>
  </p1510:revLst>
</p1510:revInfo>
</file>

<file path=ppt/tableStyles.xml><?xml version="1.0" encoding="utf-8"?>
<a:tblStyleLst xmlns:a="http://schemas.openxmlformats.org/drawingml/2006/main" def="{5C22544A-7EE6-4342-B048-85BDC9FD1C3A}">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77" autoAdjust="0"/>
    <p:restoredTop sz="95606" autoAdjust="0"/>
  </p:normalViewPr>
  <p:slideViewPr>
    <p:cSldViewPr>
      <p:cViewPr varScale="1">
        <p:scale>
          <a:sx n="111" d="100"/>
          <a:sy n="111" d="100"/>
        </p:scale>
        <p:origin x="102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682"/>
    </p:cViewPr>
  </p:sorterViewPr>
  <p:notesViewPr>
    <p:cSldViewPr>
      <p:cViewPr varScale="1">
        <p:scale>
          <a:sx n="85" d="100"/>
          <a:sy n="85" d="100"/>
        </p:scale>
        <p:origin x="-3150" y="-84"/>
      </p:cViewPr>
      <p:guideLst>
        <p:guide orient="horz" pos="2880"/>
        <p:guide pos="2160"/>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5" Type="http://schemas.microsoft.com/office/2015/10/relationships/revisionInfo" Target="revisionInfo.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4272562-0A3A-4AB4-BC50-E60B23C155AC}" type="datetimeFigureOut">
              <a:rPr lang="en-GB" smtClean="0"/>
              <a:pPr/>
              <a:t>11/07/2022</a:t>
            </a:fld>
            <a:endParaRPr lang="en-GB"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50FF530-3021-4178-8231-3639731D567F}" type="slidenum">
              <a:rPr lang="en-GB" smtClean="0"/>
              <a:pPr/>
              <a:t>‹#›</a:t>
            </a:fld>
            <a:endParaRPr lang="en-GB" dirty="0"/>
          </a:p>
        </p:txBody>
      </p:sp>
    </p:spTree>
    <p:extLst>
      <p:ext uri="{BB962C8B-B14F-4D97-AF65-F5344CB8AC3E}">
        <p14:creationId xmlns:p14="http://schemas.microsoft.com/office/powerpoint/2010/main" val="2507476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A5D399E-EECB-44CF-8550-B4314E4F2ED2}" type="datetimeFigureOut">
              <a:rPr lang="en-GB" smtClean="0"/>
              <a:pPr/>
              <a:t>11/07/2022</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2507CFE-2768-4FE9-A772-596AC82D9DD7}" type="slidenum">
              <a:rPr lang="en-GB" smtClean="0"/>
              <a:pPr/>
              <a:t>‹#›</a:t>
            </a:fld>
            <a:endParaRPr lang="en-GB" dirty="0"/>
          </a:p>
        </p:txBody>
      </p:sp>
    </p:spTree>
    <p:extLst>
      <p:ext uri="{BB962C8B-B14F-4D97-AF65-F5344CB8AC3E}">
        <p14:creationId xmlns:p14="http://schemas.microsoft.com/office/powerpoint/2010/main" val="3888526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pPr/>
              <a:t>1</a:t>
            </a:fld>
            <a:endParaRPr lang="en-GB" dirty="0"/>
          </a:p>
        </p:txBody>
      </p:sp>
    </p:spTree>
    <p:extLst>
      <p:ext uri="{BB962C8B-B14F-4D97-AF65-F5344CB8AC3E}">
        <p14:creationId xmlns:p14="http://schemas.microsoft.com/office/powerpoint/2010/main" val="3860573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pPr/>
              <a:t>2</a:t>
            </a:fld>
            <a:endParaRPr lang="en-GB" dirty="0"/>
          </a:p>
        </p:txBody>
      </p:sp>
    </p:spTree>
    <p:extLst>
      <p:ext uri="{BB962C8B-B14F-4D97-AF65-F5344CB8AC3E}">
        <p14:creationId xmlns:p14="http://schemas.microsoft.com/office/powerpoint/2010/main" val="265157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88A5DB-E5AB-44FC-9B80-7A4E538D4AD7}" type="datetime1">
              <a:rPr lang="en-GB" smtClean="0"/>
              <a:pPr/>
              <a:t>11/07/2022</a:t>
            </a:fld>
            <a:endParaRPr lang="en-GB" dirty="0"/>
          </a:p>
        </p:txBody>
      </p:sp>
      <p:sp>
        <p:nvSpPr>
          <p:cNvPr id="5" name="Footer Placeholder 4"/>
          <p:cNvSpPr>
            <a:spLocks noGrp="1"/>
          </p:cNvSpPr>
          <p:nvPr>
            <p:ph type="ftr" sz="quarter" idx="11"/>
          </p:nvPr>
        </p:nvSpPr>
        <p:spPr/>
        <p:txBody>
          <a:bodyPr/>
          <a:lstStyle/>
          <a:p>
            <a:r>
              <a:rPr lang="en-GB" dirty="0"/>
              <a:t>www.coramvoice.org.uk/brightspots</a:t>
            </a:r>
          </a:p>
        </p:txBody>
      </p:sp>
      <p:sp>
        <p:nvSpPr>
          <p:cNvPr id="6" name="Slide Number Placeholder 5"/>
          <p:cNvSpPr>
            <a:spLocks noGrp="1"/>
          </p:cNvSpPr>
          <p:nvPr>
            <p:ph type="sldNum" sz="quarter" idx="12"/>
          </p:nvPr>
        </p:nvSpPr>
        <p:spPr>
          <a:xfrm>
            <a:off x="6876256" y="6381328"/>
            <a:ext cx="2133600" cy="365125"/>
          </a:xfrm>
        </p:spPr>
        <p:txBody>
          <a:body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544978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BAEA4-D045-4A31-B148-B9C279F05581}" type="datetime1">
              <a:rPr lang="en-GB" smtClean="0"/>
              <a:pPr/>
              <a:t>11/07/2022</a:t>
            </a:fld>
            <a:endParaRPr lang="en-GB" dirty="0"/>
          </a:p>
        </p:txBody>
      </p:sp>
      <p:sp>
        <p:nvSpPr>
          <p:cNvPr id="5" name="Footer Placeholder 4"/>
          <p:cNvSpPr>
            <a:spLocks noGrp="1"/>
          </p:cNvSpPr>
          <p:nvPr>
            <p:ph type="ftr" sz="quarter" idx="11"/>
          </p:nvPr>
        </p:nvSpPr>
        <p:spPr/>
        <p:txBody>
          <a:bodyPr/>
          <a:lstStyle/>
          <a:p>
            <a:r>
              <a:rPr lang="en-GB" dirty="0"/>
              <a:t>www.coramvoice.org.uk/brightspots</a:t>
            </a:r>
          </a:p>
        </p:txBody>
      </p:sp>
      <p:sp>
        <p:nvSpPr>
          <p:cNvPr id="6" name="Slide Number Placeholder 5"/>
          <p:cNvSpPr>
            <a:spLocks noGrp="1"/>
          </p:cNvSpPr>
          <p:nvPr>
            <p:ph type="sldNum" sz="quarter" idx="12"/>
          </p:nvPr>
        </p:nvSpPr>
        <p:spPr>
          <a:xfrm>
            <a:off x="6876256" y="6366021"/>
            <a:ext cx="2133600" cy="365125"/>
          </a:xfrm>
        </p:spPr>
        <p:txBody>
          <a:body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385299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1196752"/>
            <a:ext cx="40386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196752"/>
            <a:ext cx="40386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pPr/>
              <a:t>11/07/2022</a:t>
            </a:fld>
            <a:endParaRPr lang="en-GB" dirty="0"/>
          </a:p>
        </p:txBody>
      </p:sp>
      <p:sp>
        <p:nvSpPr>
          <p:cNvPr id="6" name="Footer Placeholder 5"/>
          <p:cNvSpPr>
            <a:spLocks noGrp="1"/>
          </p:cNvSpPr>
          <p:nvPr>
            <p:ph type="ftr" sz="quarter" idx="11"/>
          </p:nvPr>
        </p:nvSpPr>
        <p:spPr/>
        <p:txBody>
          <a:bodyPr/>
          <a:lstStyle/>
          <a:p>
            <a:r>
              <a:rPr lang="en-GB" dirty="0"/>
              <a:t>www.coramvoice.org.uk/brightspots</a:t>
            </a:r>
          </a:p>
        </p:txBody>
      </p:sp>
      <p:sp>
        <p:nvSpPr>
          <p:cNvPr id="7" name="Slide Number Placeholder 6"/>
          <p:cNvSpPr>
            <a:spLocks noGrp="1"/>
          </p:cNvSpPr>
          <p:nvPr>
            <p:ph type="sldNum" sz="quarter" idx="12"/>
          </p:nvPr>
        </p:nvSpPr>
        <p:spPr>
          <a:xfrm>
            <a:off x="6876256" y="6381328"/>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04176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8293"/>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196752"/>
            <a:ext cx="4040188"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836514"/>
            <a:ext cx="4040188"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1196752"/>
            <a:ext cx="4041775"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836514"/>
            <a:ext cx="4041775"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FEAC3E-A275-46E7-8D1F-D4A591F1F90E}" type="datetime1">
              <a:rPr lang="en-GB" smtClean="0"/>
              <a:pPr/>
              <a:t>11/07/2022</a:t>
            </a:fld>
            <a:endParaRPr lang="en-GB" dirty="0"/>
          </a:p>
        </p:txBody>
      </p:sp>
      <p:sp>
        <p:nvSpPr>
          <p:cNvPr id="8" name="Footer Placeholder 7"/>
          <p:cNvSpPr>
            <a:spLocks noGrp="1"/>
          </p:cNvSpPr>
          <p:nvPr>
            <p:ph type="ftr" sz="quarter" idx="11"/>
          </p:nvPr>
        </p:nvSpPr>
        <p:spPr/>
        <p:txBody>
          <a:bodyPr/>
          <a:lstStyle/>
          <a:p>
            <a:r>
              <a:rPr lang="en-GB" dirty="0"/>
              <a:t>www.coramvoice.org.uk/brightspots</a:t>
            </a:r>
          </a:p>
        </p:txBody>
      </p:sp>
      <p:sp>
        <p:nvSpPr>
          <p:cNvPr id="9" name="Slide Number Placeholder 8"/>
          <p:cNvSpPr>
            <a:spLocks noGrp="1"/>
          </p:cNvSpPr>
          <p:nvPr>
            <p:ph type="sldNum" sz="quarter" idx="12"/>
          </p:nvPr>
        </p:nvSpPr>
        <p:spPr>
          <a:xfrm>
            <a:off x="6804248" y="6364307"/>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833786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72765C-87E5-4EA0-B4F4-9C6D76ADC3AC}" type="datetime1">
              <a:rPr lang="en-GB" smtClean="0"/>
              <a:pPr/>
              <a:t>11/07/2022</a:t>
            </a:fld>
            <a:endParaRPr lang="en-GB" dirty="0"/>
          </a:p>
        </p:txBody>
      </p:sp>
      <p:sp>
        <p:nvSpPr>
          <p:cNvPr id="4" name="Footer Placeholder 3"/>
          <p:cNvSpPr>
            <a:spLocks noGrp="1"/>
          </p:cNvSpPr>
          <p:nvPr>
            <p:ph type="ftr" sz="quarter" idx="11"/>
          </p:nvPr>
        </p:nvSpPr>
        <p:spPr/>
        <p:txBody>
          <a:bodyPr/>
          <a:lstStyle/>
          <a:p>
            <a:r>
              <a:rPr lang="en-GB" dirty="0"/>
              <a:t>www.coramvoice.org.uk/brightspots</a:t>
            </a:r>
          </a:p>
        </p:txBody>
      </p:sp>
      <p:sp>
        <p:nvSpPr>
          <p:cNvPr id="5" name="Slide Number Placeholder 4"/>
          <p:cNvSpPr>
            <a:spLocks noGrp="1"/>
          </p:cNvSpPr>
          <p:nvPr>
            <p:ph type="sldNum" sz="quarter" idx="12"/>
          </p:nvPr>
        </p:nvSpPr>
        <p:spPr>
          <a:xfrm>
            <a:off x="6876256" y="6362252"/>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
        <p:nvSpPr>
          <p:cNvPr id="6" name="Oval 5"/>
          <p:cNvSpPr/>
          <p:nvPr userDrawn="1"/>
        </p:nvSpPr>
        <p:spPr>
          <a:xfrm>
            <a:off x="1324457" y="1782425"/>
            <a:ext cx="2645714" cy="2773860"/>
          </a:xfrm>
          <a:prstGeom prst="ellipse">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94691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1866F-39C4-4FA0-953C-EFF5256D74A4}" type="datetime1">
              <a:rPr lang="en-GB" smtClean="0"/>
              <a:pPr/>
              <a:t>11/07/2022</a:t>
            </a:fld>
            <a:endParaRPr lang="en-GB" dirty="0"/>
          </a:p>
        </p:txBody>
      </p:sp>
      <p:sp>
        <p:nvSpPr>
          <p:cNvPr id="3" name="Footer Placeholder 2"/>
          <p:cNvSpPr>
            <a:spLocks noGrp="1"/>
          </p:cNvSpPr>
          <p:nvPr>
            <p:ph type="ftr" sz="quarter" idx="11"/>
          </p:nvPr>
        </p:nvSpPr>
        <p:spPr/>
        <p:txBody>
          <a:bodyPr/>
          <a:lstStyle/>
          <a:p>
            <a:r>
              <a:rPr lang="en-GB" dirty="0"/>
              <a:t>www.coramvoice.org.uk/brightspots</a:t>
            </a:r>
          </a:p>
        </p:txBody>
      </p:sp>
      <p:sp>
        <p:nvSpPr>
          <p:cNvPr id="4" name="Slide Number Placeholder 3"/>
          <p:cNvSpPr>
            <a:spLocks noGrp="1"/>
          </p:cNvSpPr>
          <p:nvPr>
            <p:ph type="sldNum" sz="quarter" idx="12"/>
          </p:nvPr>
        </p:nvSpPr>
        <p:spPr>
          <a:xfrm>
            <a:off x="6876256" y="6364307"/>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3626400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pPr/>
              <a:t>11/07/2022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dirty="0"/>
              <a:t>www.coramvoice.org.uk/brightspots</a:t>
            </a:r>
          </a:p>
        </p:txBody>
      </p:sp>
      <p:sp>
        <p:nvSpPr>
          <p:cNvPr id="6" name="Slide Number Placeholder 5"/>
          <p:cNvSpPr>
            <a:spLocks noGrp="1"/>
          </p:cNvSpPr>
          <p:nvPr>
            <p:ph type="sldNum" sz="quarter" idx="4"/>
          </p:nvPr>
        </p:nvSpPr>
        <p:spPr>
          <a:xfrm>
            <a:off x="6876256" y="6381328"/>
            <a:ext cx="21336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20902289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90" r:id="rId3"/>
    <p:sldLayoutId id="2147483691" r:id="rId4"/>
    <p:sldLayoutId id="2147483692" r:id="rId5"/>
    <p:sldLayoutId id="2147483693"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564458" y="1844824"/>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3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483" y="119674"/>
            <a:ext cx="1724817" cy="1098079"/>
          </a:xfrm>
          <a:prstGeom prst="rect">
            <a:avLst/>
          </a:prstGeom>
        </p:spPr>
      </p:pic>
      <p:sp>
        <p:nvSpPr>
          <p:cNvPr id="9" name="Rounded Rectangle 8"/>
          <p:cNvSpPr/>
          <p:nvPr/>
        </p:nvSpPr>
        <p:spPr>
          <a:xfrm>
            <a:off x="1327284" y="1426468"/>
            <a:ext cx="5764996" cy="84953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solidFill>
                  <a:schemeClr val="tx1">
                    <a:lumMod val="65000"/>
                    <a:lumOff val="35000"/>
                  </a:schemeClr>
                </a:solidFill>
                <a:latin typeface="Arial" panose="020B0604020202020204" pitchFamily="34" charset="0"/>
                <a:cs typeface="Arial" panose="020B0604020202020204" pitchFamily="34" charset="0"/>
              </a:rPr>
              <a:t>Challenge stigma &amp; chance to have fun / do hobbies </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0" name="Rounded Rectangle 9"/>
          <p:cNvSpPr/>
          <p:nvPr/>
        </p:nvSpPr>
        <p:spPr>
          <a:xfrm>
            <a:off x="4558382" y="3801782"/>
            <a:ext cx="4248472" cy="1702707"/>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dirty="0" smtClean="0">
                <a:solidFill>
                  <a:schemeClr val="tx1">
                    <a:lumMod val="65000"/>
                    <a:lumOff val="35000"/>
                  </a:schemeClr>
                </a:solidFill>
                <a:latin typeface="Arial"/>
                <a:cs typeface="Arial"/>
              </a:rPr>
              <a:t>Following the Bright Spots findings Sheffield’s children in care council voted on issues they wanted to take forward. They chose stigma. The virtual school offered to support their work &amp; started the journey to developing a creative curriculum.</a:t>
            </a:r>
            <a:endParaRPr lang="en-US" sz="2000" dirty="0">
              <a:solidFill>
                <a:schemeClr val="tx1">
                  <a:lumMod val="65000"/>
                  <a:lumOff val="35000"/>
                </a:schemeClr>
              </a:solidFill>
            </a:endParaRPr>
          </a:p>
        </p:txBody>
      </p:sp>
      <p:sp>
        <p:nvSpPr>
          <p:cNvPr id="12" name="Oval 11"/>
          <p:cNvSpPr/>
          <p:nvPr/>
        </p:nvSpPr>
        <p:spPr>
          <a:xfrm>
            <a:off x="247165" y="1354460"/>
            <a:ext cx="914400" cy="89898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p:cNvSpPr txBox="1"/>
          <p:nvPr/>
        </p:nvSpPr>
        <p:spPr>
          <a:xfrm>
            <a:off x="5982" y="6525344"/>
            <a:ext cx="7488832" cy="276999"/>
          </a:xfrm>
          <a:prstGeom prst="rect">
            <a:avLst/>
          </a:prstGeom>
          <a:noFill/>
        </p:spPr>
        <p:txBody>
          <a:bodyPr wrap="square" rtlCol="0">
            <a:spAutoFit/>
          </a:bodyPr>
          <a:lstStyle/>
          <a:p>
            <a:r>
              <a:rPr lang="en-GB" sz="1200" b="1" dirty="0">
                <a:solidFill>
                  <a:schemeClr val="bg1"/>
                </a:solidFill>
                <a:latin typeface="Arial" panose="020B0604020202020204" pitchFamily="34" charset="0"/>
                <a:cs typeface="Arial" panose="020B0604020202020204" pitchFamily="34" charset="0"/>
              </a:rPr>
              <a:t>This is </a:t>
            </a:r>
            <a:r>
              <a:rPr lang="en-GB" sz="1200" b="1" dirty="0" smtClean="0">
                <a:solidFill>
                  <a:schemeClr val="bg1"/>
                </a:solidFill>
                <a:latin typeface="Arial" panose="020B0604020202020204" pitchFamily="34" charset="0"/>
                <a:cs typeface="Arial" panose="020B0604020202020204" pitchFamily="34" charset="0"/>
              </a:rPr>
              <a:t>a practice example from the Bright Spots Programme </a:t>
            </a:r>
            <a:r>
              <a:rPr lang="en-GB" sz="1200" b="1" dirty="0" smtClean="0">
                <a:solidFill>
                  <a:srgbClr val="C4D600"/>
                </a:solidFill>
                <a:latin typeface="Arial" panose="020B0604020202020204" pitchFamily="34" charset="0"/>
                <a:cs typeface="Arial" panose="020B0604020202020204" pitchFamily="34" charset="0"/>
              </a:rPr>
              <a:t>www.coramvoice.org.uk/brightspots</a:t>
            </a:r>
            <a:r>
              <a:rPr lang="en-GB" sz="1200" b="1" dirty="0" smtClean="0">
                <a:solidFill>
                  <a:schemeClr val="bg1"/>
                </a:solidFill>
                <a:latin typeface="Arial" panose="020B0604020202020204" pitchFamily="34" charset="0"/>
                <a:cs typeface="Arial" panose="020B0604020202020204" pitchFamily="34" charset="0"/>
              </a:rPr>
              <a:t> </a:t>
            </a:r>
            <a:endParaRPr lang="en-GB" b="1" dirty="0">
              <a:solidFill>
                <a:schemeClr val="bg1"/>
              </a:solidFill>
            </a:endParaRPr>
          </a:p>
        </p:txBody>
      </p:sp>
      <p:sp>
        <p:nvSpPr>
          <p:cNvPr id="14" name="Rounded Rectangle 13"/>
          <p:cNvSpPr/>
          <p:nvPr/>
        </p:nvSpPr>
        <p:spPr>
          <a:xfrm>
            <a:off x="463276" y="3140968"/>
            <a:ext cx="3888432"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smtClean="0">
                <a:latin typeface="Arial" panose="020B0604020202020204" pitchFamily="34" charset="0"/>
                <a:cs typeface="Arial" panose="020B0604020202020204" pitchFamily="34" charset="0"/>
              </a:rPr>
              <a:t>Sheffield</a:t>
            </a:r>
            <a:endParaRPr lang="en-GB" sz="2400" dirty="0">
              <a:latin typeface="Arial" panose="020B0604020202020204" pitchFamily="34" charset="0"/>
              <a:cs typeface="Arial" panose="020B0604020202020204" pitchFamily="34" charset="0"/>
            </a:endParaRPr>
          </a:p>
          <a:p>
            <a:r>
              <a:rPr lang="en-GB" sz="2800" b="1" dirty="0" smtClean="0">
                <a:latin typeface="Arial" panose="020B0604020202020204" pitchFamily="34" charset="0"/>
                <a:cs typeface="Arial" panose="020B0604020202020204" pitchFamily="34" charset="0"/>
              </a:rPr>
              <a:t>Creative curriculum opportunities</a:t>
            </a:r>
            <a:endParaRPr lang="en-GB" sz="2800" b="1" dirty="0">
              <a:latin typeface="Arial" panose="020B0604020202020204" pitchFamily="34" charset="0"/>
              <a:cs typeface="Arial" panose="020B0604020202020204" pitchFamily="34" charset="0"/>
            </a:endParaRPr>
          </a:p>
          <a:p>
            <a:r>
              <a:rPr lang="en-US" sz="2400" dirty="0" smtClean="0">
                <a:solidFill>
                  <a:schemeClr val="bg1"/>
                </a:solidFill>
                <a:latin typeface="Arial" panose="020B0604020202020204" pitchFamily="34" charset="0"/>
                <a:cs typeface="Arial" panose="020B0604020202020204" pitchFamily="34" charset="0"/>
              </a:rPr>
              <a:t>September, 2021</a:t>
            </a:r>
            <a:endParaRPr lang="en-GB" sz="2400"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4"/>
          <a:stretch>
            <a:fillRect/>
          </a:stretch>
        </p:blipFill>
        <p:spPr>
          <a:xfrm>
            <a:off x="7668344" y="134004"/>
            <a:ext cx="1298561" cy="1292464"/>
          </a:xfrm>
          <a:prstGeom prst="rect">
            <a:avLst/>
          </a:prstGeom>
        </p:spPr>
      </p:pic>
      <p:pic>
        <p:nvPicPr>
          <p:cNvPr id="13" name="Picture 2" descr="\\VOISRVFS\Company Shared Folders\London and South East\Policy\Bright Spots Project\External Communications\Branding &amp; Logos\Logos\REES logo lock up_RGB.jpg">
            <a:extLst>
              <a:ext uri="{FF2B5EF4-FFF2-40B4-BE49-F238E27FC236}">
                <a16:creationId xmlns="" xmlns:a16="http://schemas.microsoft.com/office/drawing/2014/main" id="{9AEB5300-8662-374A-99FE-4061C5067F8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40805" y="260648"/>
            <a:ext cx="347821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565" y="1347209"/>
            <a:ext cx="900000" cy="900000"/>
          </a:xfrm>
          <a:prstGeom prst="rect">
            <a:avLst/>
          </a:prstGeom>
        </p:spPr>
      </p:pic>
    </p:spTree>
    <p:extLst>
      <p:ext uri="{BB962C8B-B14F-4D97-AF65-F5344CB8AC3E}">
        <p14:creationId xmlns:p14="http://schemas.microsoft.com/office/powerpoint/2010/main" val="2130883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79511" y="260648"/>
            <a:ext cx="4248473" cy="1656184"/>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en-GB" b="1" dirty="0">
                <a:solidFill>
                  <a:schemeClr val="tx1"/>
                </a:solidFill>
                <a:latin typeface="Arial" panose="020B0604020202020204" pitchFamily="34" charset="0"/>
                <a:cs typeface="Arial" panose="020B0604020202020204" pitchFamily="34" charset="0"/>
              </a:rPr>
              <a:t>Why?</a:t>
            </a:r>
          </a:p>
          <a:p>
            <a:r>
              <a:rPr lang="en-GB" sz="1200" dirty="0" smtClean="0">
                <a:solidFill>
                  <a:schemeClr val="tx1"/>
                </a:solidFill>
                <a:latin typeface="Arial" pitchFamily="34" charset="0"/>
                <a:cs typeface="Arial" pitchFamily="34" charset="0"/>
              </a:rPr>
              <a:t>In response to the Bright Spots survey findings Sheffield children in care voted on the issues they wanted to tackle. One of these was stigma. The virtual school supported &amp; funded this work. Partnerships with professional authors and artists were developed to offer a range of opportunities to children in care and care leavers.</a:t>
            </a:r>
            <a:endParaRPr lang="en-GB" sz="1200" dirty="0">
              <a:solidFill>
                <a:schemeClr val="tx1"/>
              </a:solidFill>
              <a:latin typeface="Arial" pitchFamily="34" charset="0"/>
              <a:cs typeface="Arial" pitchFamily="34" charset="0"/>
            </a:endParaRPr>
          </a:p>
        </p:txBody>
      </p:sp>
      <p:sp>
        <p:nvSpPr>
          <p:cNvPr id="11" name="Rounded Rectangle 10"/>
          <p:cNvSpPr/>
          <p:nvPr/>
        </p:nvSpPr>
        <p:spPr>
          <a:xfrm>
            <a:off x="152400" y="1979912"/>
            <a:ext cx="5114527" cy="4878087"/>
          </a:xfrm>
          <a:prstGeom prst="roundRect">
            <a:avLst>
              <a:gd name="adj" fmla="val 8202"/>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5000"/>
              </a:lnSpc>
              <a:spcAft>
                <a:spcPts val="400"/>
              </a:spcAft>
            </a:pPr>
            <a:r>
              <a:rPr lang="en-GB" b="1" dirty="0">
                <a:solidFill>
                  <a:schemeClr val="tx1"/>
                </a:solidFill>
                <a:latin typeface="Arial" panose="020B0604020202020204" pitchFamily="34" charset="0"/>
                <a:cs typeface="Arial" panose="020B0604020202020204" pitchFamily="34" charset="0"/>
              </a:rPr>
              <a:t>What did they do?</a:t>
            </a:r>
          </a:p>
          <a:p>
            <a:pPr lvl="0">
              <a:lnSpc>
                <a:spcPct val="95000"/>
              </a:lnSpc>
              <a:spcAft>
                <a:spcPts val="400"/>
              </a:spcAft>
            </a:pPr>
            <a:r>
              <a:rPr lang="en-US" sz="1200" dirty="0" smtClean="0">
                <a:solidFill>
                  <a:srgbClr val="222222"/>
                </a:solidFill>
                <a:latin typeface="Helvetica" panose="020B0604020202020204" pitchFamily="34" charset="0"/>
                <a:cs typeface="Times New Roman" panose="02020603050405020304" pitchFamily="18" charset="0"/>
              </a:rPr>
              <a:t>Sheffield children in care and care leavers have taken part in a lots of different creative workshops and sessions. They are really proud of what they have created and achieved. Some highlights include: </a:t>
            </a:r>
            <a:endParaRPr lang="en-US" sz="1200" dirty="0">
              <a:solidFill>
                <a:srgbClr val="222222"/>
              </a:solidFill>
              <a:latin typeface="Helvetica" panose="020B0604020202020204" pitchFamily="34" charset="0"/>
              <a:cs typeface="Times New Roman" panose="02020603050405020304" pitchFamily="18" charset="0"/>
            </a:endParaRPr>
          </a:p>
          <a:p>
            <a:pPr marL="171450" lvl="0" indent="-171450">
              <a:lnSpc>
                <a:spcPct val="95000"/>
              </a:lnSpc>
              <a:spcAft>
                <a:spcPts val="400"/>
              </a:spcAft>
              <a:buFontTx/>
              <a:buChar char="-"/>
            </a:pPr>
            <a:r>
              <a:rPr lang="en-US" sz="1200" dirty="0" smtClean="0">
                <a:solidFill>
                  <a:srgbClr val="222222"/>
                </a:solidFill>
                <a:latin typeface="Helvetica" panose="020B0604020202020204" pitchFamily="34" charset="0"/>
                <a:cs typeface="Times New Roman" panose="02020603050405020304" pitchFamily="18" charset="0"/>
              </a:rPr>
              <a:t>Wrote </a:t>
            </a:r>
            <a:r>
              <a:rPr lang="en-US" sz="1200" b="1" dirty="0" smtClean="0">
                <a:solidFill>
                  <a:srgbClr val="222222"/>
                </a:solidFill>
                <a:latin typeface="Helvetica" panose="020B0604020202020204" pitchFamily="34" charset="0"/>
                <a:cs typeface="Times New Roman" panose="02020603050405020304" pitchFamily="18" charset="0"/>
              </a:rPr>
              <a:t>poetry book ‘The Can in Can’t</a:t>
            </a:r>
            <a:r>
              <a:rPr lang="en-US" sz="1200" dirty="0" smtClean="0">
                <a:solidFill>
                  <a:srgbClr val="222222"/>
                </a:solidFill>
                <a:latin typeface="Helvetica" panose="020B0604020202020204" pitchFamily="34" charset="0"/>
                <a:cs typeface="Times New Roman" panose="02020603050405020304" pitchFamily="18" charset="0"/>
              </a:rPr>
              <a:t>’ – over 100 people attended the launch</a:t>
            </a:r>
          </a:p>
          <a:p>
            <a:pPr marL="171450" lvl="0" indent="-171450">
              <a:lnSpc>
                <a:spcPct val="95000"/>
              </a:lnSpc>
              <a:spcAft>
                <a:spcPts val="400"/>
              </a:spcAft>
              <a:buFontTx/>
              <a:buChar char="-"/>
            </a:pPr>
            <a:r>
              <a:rPr lang="en-US" sz="1200" dirty="0" smtClean="0">
                <a:solidFill>
                  <a:srgbClr val="222222"/>
                </a:solidFill>
                <a:latin typeface="Helvetica" panose="020B0604020202020204" pitchFamily="34" charset="0"/>
                <a:cs typeface="Times New Roman" panose="02020603050405020304" pitchFamily="18" charset="0"/>
              </a:rPr>
              <a:t>Appeared on BBC Sheffield radio &amp; in local news articles</a:t>
            </a:r>
          </a:p>
          <a:p>
            <a:pPr marL="171450" lvl="0" indent="-171450">
              <a:lnSpc>
                <a:spcPct val="95000"/>
              </a:lnSpc>
              <a:spcAft>
                <a:spcPts val="400"/>
              </a:spcAft>
              <a:buFontTx/>
              <a:buChar char="-"/>
            </a:pPr>
            <a:r>
              <a:rPr lang="en-US" sz="1200" dirty="0" smtClean="0">
                <a:solidFill>
                  <a:srgbClr val="222222"/>
                </a:solidFill>
                <a:latin typeface="Helvetica" panose="020B0604020202020204" pitchFamily="34" charset="0"/>
                <a:cs typeface="Times New Roman" panose="02020603050405020304" pitchFamily="18" charset="0"/>
              </a:rPr>
              <a:t>Produced a podcast about their creative work</a:t>
            </a:r>
          </a:p>
          <a:p>
            <a:pPr marL="171450" lvl="0" indent="-171450">
              <a:lnSpc>
                <a:spcPct val="95000"/>
              </a:lnSpc>
              <a:spcAft>
                <a:spcPts val="400"/>
              </a:spcAft>
              <a:buFontTx/>
              <a:buChar char="-"/>
            </a:pPr>
            <a:r>
              <a:rPr lang="en-US" sz="1200" dirty="0" smtClean="0">
                <a:solidFill>
                  <a:srgbClr val="222222"/>
                </a:solidFill>
                <a:latin typeface="Helvetica" panose="020B0604020202020204" pitchFamily="34" charset="0"/>
                <a:cs typeface="Times New Roman" panose="02020603050405020304" pitchFamily="18" charset="0"/>
              </a:rPr>
              <a:t>Poems were printed on shops in the city centre</a:t>
            </a:r>
          </a:p>
          <a:p>
            <a:pPr marL="171450" lvl="0" indent="-171450">
              <a:lnSpc>
                <a:spcPct val="95000"/>
              </a:lnSpc>
              <a:spcAft>
                <a:spcPts val="400"/>
              </a:spcAft>
              <a:buFontTx/>
              <a:buChar char="-"/>
            </a:pPr>
            <a:r>
              <a:rPr lang="en-US" sz="1200" b="1" dirty="0" smtClean="0">
                <a:solidFill>
                  <a:srgbClr val="222222"/>
                </a:solidFill>
                <a:latin typeface="Helvetica" panose="020B0604020202020204" pitchFamily="34" charset="0"/>
                <a:cs typeface="Times New Roman" panose="02020603050405020304" pitchFamily="18" charset="0"/>
              </a:rPr>
              <a:t>Dream Big event </a:t>
            </a:r>
            <a:r>
              <a:rPr lang="en-US" sz="1200" dirty="0" smtClean="0">
                <a:solidFill>
                  <a:srgbClr val="222222"/>
                </a:solidFill>
                <a:latin typeface="Helvetica" panose="020B0604020202020204" pitchFamily="34" charset="0"/>
                <a:cs typeface="Times New Roman" panose="02020603050405020304" pitchFamily="18" charset="0"/>
              </a:rPr>
              <a:t>held at the Leadmill where over 30 young people shared their writing pieces reflecting on their care journeys, identities and ambitions – it was hosted by care experienced young people (and very well attended 220 people came!)</a:t>
            </a:r>
          </a:p>
          <a:p>
            <a:pPr lvl="0">
              <a:lnSpc>
                <a:spcPct val="95000"/>
              </a:lnSpc>
            </a:pPr>
            <a:r>
              <a:rPr lang="en-US" sz="1200" dirty="0" smtClean="0">
                <a:solidFill>
                  <a:srgbClr val="222222"/>
                </a:solidFill>
                <a:latin typeface="Helvetica" panose="020B0604020202020204" pitchFamily="34" charset="0"/>
                <a:cs typeface="Times New Roman" panose="02020603050405020304" pitchFamily="18" charset="0"/>
              </a:rPr>
              <a:t>Young </a:t>
            </a:r>
            <a:r>
              <a:rPr lang="en-US" sz="1200" dirty="0" smtClean="0">
                <a:solidFill>
                  <a:srgbClr val="222222"/>
                </a:solidFill>
                <a:latin typeface="Helvetica" panose="020B0604020202020204" pitchFamily="34" charset="0"/>
                <a:cs typeface="Times New Roman" panose="02020603050405020304" pitchFamily="18" charset="0"/>
              </a:rPr>
              <a:t>people taking part in the work wanted to </a:t>
            </a:r>
          </a:p>
          <a:p>
            <a:pPr lvl="0">
              <a:lnSpc>
                <a:spcPct val="95000"/>
              </a:lnSpc>
            </a:pPr>
            <a:r>
              <a:rPr lang="en-US" sz="1200" dirty="0" smtClean="0">
                <a:solidFill>
                  <a:srgbClr val="222222"/>
                </a:solidFill>
                <a:latin typeface="Helvetica" panose="020B0604020202020204" pitchFamily="34" charset="0"/>
                <a:cs typeface="Times New Roman" panose="02020603050405020304" pitchFamily="18" charset="0"/>
              </a:rPr>
              <a:t>challenge </a:t>
            </a:r>
            <a:r>
              <a:rPr lang="en-US" sz="1200" dirty="0">
                <a:solidFill>
                  <a:srgbClr val="222222"/>
                </a:solidFill>
                <a:latin typeface="Helvetica" panose="020B0604020202020204" pitchFamily="34" charset="0"/>
                <a:cs typeface="Times New Roman" panose="02020603050405020304" pitchFamily="18" charset="0"/>
              </a:rPr>
              <a:t>the stigma </a:t>
            </a:r>
            <a:r>
              <a:rPr lang="en-US" sz="1200" dirty="0" smtClean="0">
                <a:solidFill>
                  <a:srgbClr val="222222"/>
                </a:solidFill>
                <a:latin typeface="Helvetica" panose="020B0604020202020204" pitchFamily="34" charset="0"/>
                <a:cs typeface="Times New Roman" panose="02020603050405020304" pitchFamily="18" charset="0"/>
              </a:rPr>
              <a:t>associated </a:t>
            </a:r>
            <a:r>
              <a:rPr lang="en-US" sz="1200" dirty="0">
                <a:solidFill>
                  <a:srgbClr val="222222"/>
                </a:solidFill>
                <a:latin typeface="Helvetica" panose="020B0604020202020204" pitchFamily="34" charset="0"/>
                <a:cs typeface="Times New Roman" panose="02020603050405020304" pitchFamily="18" charset="0"/>
              </a:rPr>
              <a:t>with care </a:t>
            </a:r>
            <a:r>
              <a:rPr lang="en-US" sz="1200" dirty="0" smtClean="0">
                <a:solidFill>
                  <a:srgbClr val="222222"/>
                </a:solidFill>
                <a:latin typeface="Helvetica" panose="020B0604020202020204" pitchFamily="34" charset="0"/>
                <a:cs typeface="Times New Roman" panose="02020603050405020304" pitchFamily="18" charset="0"/>
              </a:rPr>
              <a:t>experience</a:t>
            </a:r>
          </a:p>
          <a:p>
            <a:pPr lvl="0">
              <a:lnSpc>
                <a:spcPct val="95000"/>
              </a:lnSpc>
            </a:pPr>
            <a:r>
              <a:rPr lang="en-US" sz="1200" dirty="0" smtClean="0">
                <a:solidFill>
                  <a:srgbClr val="222222"/>
                </a:solidFill>
                <a:latin typeface="Helvetica" panose="020B0604020202020204" pitchFamily="34" charset="0"/>
                <a:cs typeface="Times New Roman" panose="02020603050405020304" pitchFamily="18" charset="0"/>
              </a:rPr>
              <a:t>to inspire others to have high aspirations </a:t>
            </a:r>
          </a:p>
          <a:p>
            <a:pPr lvl="0">
              <a:lnSpc>
                <a:spcPct val="95000"/>
              </a:lnSpc>
            </a:pPr>
            <a:r>
              <a:rPr lang="en-US" sz="1200" dirty="0" smtClean="0">
                <a:solidFill>
                  <a:srgbClr val="222222"/>
                </a:solidFill>
                <a:latin typeface="Helvetica" panose="020B0604020202020204" pitchFamily="34" charset="0"/>
                <a:cs typeface="Times New Roman" panose="02020603050405020304" pitchFamily="18" charset="0"/>
              </a:rPr>
              <a:t>and follow their </a:t>
            </a:r>
            <a:r>
              <a:rPr lang="en-US" sz="1200" smtClean="0">
                <a:solidFill>
                  <a:srgbClr val="222222"/>
                </a:solidFill>
                <a:latin typeface="Helvetica" panose="020B0604020202020204" pitchFamily="34" charset="0"/>
                <a:cs typeface="Times New Roman" panose="02020603050405020304" pitchFamily="18" charset="0"/>
              </a:rPr>
              <a:t>dreams</a:t>
            </a:r>
            <a:r>
              <a:rPr lang="en-US" sz="1200" smtClean="0">
                <a:solidFill>
                  <a:srgbClr val="222222"/>
                </a:solidFill>
                <a:latin typeface="Helvetica" panose="020B0604020202020204" pitchFamily="34" charset="0"/>
                <a:cs typeface="Times New Roman" panose="02020603050405020304" pitchFamily="18" charset="0"/>
              </a:rPr>
              <a:t>.</a:t>
            </a:r>
          </a:p>
          <a:p>
            <a:pPr lvl="0">
              <a:lnSpc>
                <a:spcPct val="95000"/>
              </a:lnSpc>
            </a:pPr>
            <a:endParaRPr lang="en-US" sz="600" dirty="0">
              <a:solidFill>
                <a:srgbClr val="222222"/>
              </a:solidFill>
              <a:latin typeface="Helvetica" panose="020B0604020202020204" pitchFamily="34" charset="0"/>
              <a:cs typeface="Times New Roman" panose="02020603050405020304" pitchFamily="18" charset="0"/>
            </a:endParaRPr>
          </a:p>
          <a:p>
            <a:pPr lvl="0">
              <a:lnSpc>
                <a:spcPct val="95000"/>
              </a:lnSpc>
            </a:pPr>
            <a:r>
              <a:rPr lang="en-US" sz="1200" dirty="0" smtClean="0">
                <a:solidFill>
                  <a:srgbClr val="222222"/>
                </a:solidFill>
                <a:latin typeface="Helvetica" panose="020B0604020202020204" pitchFamily="34" charset="0"/>
                <a:cs typeface="Times New Roman" panose="02020603050405020304" pitchFamily="18" charset="0"/>
              </a:rPr>
              <a:t>After </a:t>
            </a:r>
            <a:r>
              <a:rPr lang="en-US" sz="1200" dirty="0" smtClean="0">
                <a:solidFill>
                  <a:srgbClr val="222222"/>
                </a:solidFill>
                <a:latin typeface="Helvetica" panose="020B0604020202020204" pitchFamily="34" charset="0"/>
                <a:cs typeface="Times New Roman" panose="02020603050405020304" pitchFamily="18" charset="0"/>
              </a:rPr>
              <a:t>the success of the children in care creative </a:t>
            </a:r>
          </a:p>
          <a:p>
            <a:pPr lvl="0">
              <a:lnSpc>
                <a:spcPct val="95000"/>
              </a:lnSpc>
            </a:pPr>
            <a:r>
              <a:rPr lang="en-US" sz="1200" dirty="0" smtClean="0">
                <a:solidFill>
                  <a:srgbClr val="222222"/>
                </a:solidFill>
                <a:latin typeface="Helvetica" panose="020B0604020202020204" pitchFamily="34" charset="0"/>
                <a:cs typeface="Times New Roman" panose="02020603050405020304" pitchFamily="18" charset="0"/>
              </a:rPr>
              <a:t>writing sessions during lockdown the opportunity </a:t>
            </a:r>
          </a:p>
          <a:p>
            <a:pPr lvl="0">
              <a:lnSpc>
                <a:spcPct val="95000"/>
              </a:lnSpc>
            </a:pPr>
            <a:r>
              <a:rPr lang="en-US" sz="1200" dirty="0" smtClean="0">
                <a:solidFill>
                  <a:srgbClr val="222222"/>
                </a:solidFill>
                <a:latin typeface="Helvetica" panose="020B0604020202020204" pitchFamily="34" charset="0"/>
                <a:cs typeface="Times New Roman" panose="02020603050405020304" pitchFamily="18" charset="0"/>
              </a:rPr>
              <a:t>was expanded to include younger children </a:t>
            </a:r>
          </a:p>
          <a:p>
            <a:pPr lvl="0">
              <a:lnSpc>
                <a:spcPct val="95000"/>
              </a:lnSpc>
            </a:pPr>
            <a:r>
              <a:rPr lang="en-US" sz="1200" dirty="0" smtClean="0">
                <a:solidFill>
                  <a:srgbClr val="222222"/>
                </a:solidFill>
                <a:latin typeface="Helvetica" panose="020B0604020202020204" pitchFamily="34" charset="0"/>
                <a:cs typeface="Times New Roman" panose="02020603050405020304" pitchFamily="18" charset="0"/>
              </a:rPr>
              <a:t>&amp; their foster carers.The ‘Can in Can’t’ book was </a:t>
            </a:r>
          </a:p>
          <a:p>
            <a:pPr lvl="0">
              <a:lnSpc>
                <a:spcPct val="95000"/>
              </a:lnSpc>
            </a:pPr>
            <a:r>
              <a:rPr lang="en-US" sz="1200" dirty="0" smtClean="0">
                <a:solidFill>
                  <a:srgbClr val="222222"/>
                </a:solidFill>
                <a:latin typeface="Helvetica" panose="020B0604020202020204" pitchFamily="34" charset="0"/>
                <a:cs typeface="Times New Roman" panose="02020603050405020304" pitchFamily="18" charset="0"/>
              </a:rPr>
              <a:t>highly commended at the Children &amp; Young People </a:t>
            </a:r>
          </a:p>
          <a:p>
            <a:pPr lvl="0">
              <a:lnSpc>
                <a:spcPct val="95000"/>
              </a:lnSpc>
            </a:pPr>
            <a:r>
              <a:rPr lang="en-US" sz="1200" dirty="0" smtClean="0">
                <a:solidFill>
                  <a:srgbClr val="222222"/>
                </a:solidFill>
                <a:latin typeface="Helvetica" panose="020B0604020202020204" pitchFamily="34" charset="0"/>
                <a:cs typeface="Times New Roman" panose="02020603050405020304" pitchFamily="18" charset="0"/>
              </a:rPr>
              <a:t>Now awards in 2020. </a:t>
            </a:r>
          </a:p>
        </p:txBody>
      </p:sp>
      <p:sp>
        <p:nvSpPr>
          <p:cNvPr id="12" name="Rounded Rectangle 11"/>
          <p:cNvSpPr/>
          <p:nvPr/>
        </p:nvSpPr>
        <p:spPr>
          <a:xfrm>
            <a:off x="4523479" y="259027"/>
            <a:ext cx="4504675" cy="1945840"/>
          </a:xfrm>
          <a:prstGeom prst="roundRect">
            <a:avLst>
              <a:gd name="adj" fmla="val 10393"/>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5000"/>
              </a:lnSpc>
              <a:spcAft>
                <a:spcPts val="300"/>
              </a:spcAft>
            </a:pPr>
            <a:r>
              <a:rPr lang="en-GB" b="1" dirty="0">
                <a:solidFill>
                  <a:schemeClr val="bg1"/>
                </a:solidFill>
                <a:latin typeface="Arial" panose="020B0604020202020204" pitchFamily="34" charset="0"/>
                <a:cs typeface="Arial" panose="020B0604020202020204" pitchFamily="34" charset="0"/>
              </a:rPr>
              <a:t>What difference is it making? </a:t>
            </a:r>
          </a:p>
          <a:p>
            <a:pPr>
              <a:lnSpc>
                <a:spcPct val="95000"/>
              </a:lnSpc>
            </a:pPr>
            <a:r>
              <a:rPr lang="en-GB" sz="1200" dirty="0" smtClean="0">
                <a:latin typeface="Arial" panose="020B0604020202020204" pitchFamily="34" charset="0"/>
                <a:cs typeface="Arial" pitchFamily="34" charset="0"/>
              </a:rPr>
              <a:t>Young people have described how important the opportunities have been to them helping to increase their confidence, leading to friendships and fun. Children feel they have been able </a:t>
            </a:r>
            <a:r>
              <a:rPr lang="en-GB" sz="1200" dirty="0">
                <a:latin typeface="Arial" panose="020B0604020202020204" pitchFamily="34" charset="0"/>
                <a:cs typeface="Arial" panose="020B0604020202020204" pitchFamily="34" charset="0"/>
              </a:rPr>
              <a:t>to speak their own truth about their experiences to </a:t>
            </a:r>
            <a:r>
              <a:rPr lang="en-GB" sz="1200" dirty="0" smtClean="0">
                <a:latin typeface="Arial" panose="020B0604020202020204" pitchFamily="34" charset="0"/>
                <a:cs typeface="Arial" panose="020B0604020202020204" pitchFamily="34" charset="0"/>
              </a:rPr>
              <a:t>diverse audiences </a:t>
            </a:r>
            <a:r>
              <a:rPr lang="en-GB" sz="1200" dirty="0">
                <a:latin typeface="Arial" panose="020B0604020202020204" pitchFamily="34" charset="0"/>
                <a:cs typeface="Arial" panose="020B0604020202020204" pitchFamily="34" charset="0"/>
              </a:rPr>
              <a:t>of both other young people that were care experienced, Councillors, Senior Managers as well as other key players in the city such as the Head of Music Education, Museums and Galleries and </a:t>
            </a:r>
            <a:r>
              <a:rPr lang="en-GB" sz="1200" dirty="0" smtClean="0">
                <a:latin typeface="Arial" panose="020B0604020202020204" pitchFamily="34" charset="0"/>
                <a:cs typeface="Arial" panose="020B0604020202020204" pitchFamily="34" charset="0"/>
              </a:rPr>
              <a:t>Theatres. </a:t>
            </a:r>
            <a:endParaRPr lang="en-GB" sz="1200" dirty="0">
              <a:latin typeface="Arial" pitchFamily="34" charset="0"/>
              <a:cs typeface="Arial" pitchFamily="34" charset="0"/>
            </a:endParaRPr>
          </a:p>
        </p:txBody>
      </p:sp>
      <p:pic>
        <p:nvPicPr>
          <p:cNvPr id="3" name="Picture 2"/>
          <p:cNvPicPr>
            <a:picLocks noChangeAspect="1"/>
          </p:cNvPicPr>
          <p:nvPr/>
        </p:nvPicPr>
        <p:blipFill>
          <a:blip r:embed="rId3"/>
          <a:stretch>
            <a:fillRect/>
          </a:stretch>
        </p:blipFill>
        <p:spPr>
          <a:xfrm>
            <a:off x="6775817" y="3573016"/>
            <a:ext cx="2228850" cy="3171825"/>
          </a:xfrm>
          <a:prstGeom prst="rect">
            <a:avLst/>
          </a:prstGeom>
        </p:spPr>
      </p:pic>
      <p:sp>
        <p:nvSpPr>
          <p:cNvPr id="13" name="Oval Callout 12">
            <a:extLst>
              <a:ext uri="{FF2B5EF4-FFF2-40B4-BE49-F238E27FC236}">
                <a16:creationId xmlns:a16="http://schemas.microsoft.com/office/drawing/2014/main" xmlns="" id="{46E3F187-8156-4D3F-8F68-512B6E809009}"/>
              </a:ext>
            </a:extLst>
          </p:cNvPr>
          <p:cNvSpPr/>
          <p:nvPr/>
        </p:nvSpPr>
        <p:spPr>
          <a:xfrm>
            <a:off x="5266926" y="2348881"/>
            <a:ext cx="3049489" cy="1080120"/>
          </a:xfrm>
          <a:prstGeom prst="wedgeEllipseCallout">
            <a:avLst>
              <a:gd name="adj1" fmla="val 72921"/>
              <a:gd name="adj2" fmla="val -39942"/>
            </a:avLst>
          </a:prstGeom>
          <a:solidFill>
            <a:srgbClr val="F8D200">
              <a:alpha val="49804"/>
            </a:srgbClr>
          </a:solidFill>
          <a:ln w="25400" cap="flat" cmpd="sng" algn="ctr">
            <a:noFill/>
            <a:prstDash val="solid"/>
          </a:ln>
          <a:effectLst/>
        </p:spPr>
        <p:txBody>
          <a:bodyPr rtlCol="0" anchor="ctr"/>
          <a:lstStyle/>
          <a:p>
            <a:pPr algn="ctr"/>
            <a:r>
              <a:rPr lang="en-GB" sz="1400" i="1" dirty="0" smtClean="0">
                <a:latin typeface="Arial" panose="020B0604020202020204" pitchFamily="34" charset="0"/>
                <a:cs typeface="Arial" panose="020B0604020202020204" pitchFamily="34" charset="0"/>
              </a:rPr>
              <a:t>Being involved in this project has changed my life </a:t>
            </a:r>
          </a:p>
          <a:p>
            <a:pPr algn="ctr"/>
            <a:r>
              <a:rPr lang="en-GB" sz="1400" i="1" dirty="0" smtClean="0">
                <a:latin typeface="Arial" panose="020B0604020202020204" pitchFamily="34" charset="0"/>
                <a:cs typeface="Arial" panose="020B0604020202020204" pitchFamily="34" charset="0"/>
              </a:rPr>
              <a:t>(Sheffield CIC member)</a:t>
            </a:r>
            <a:endParaRPr lang="en-GB" sz="1400" i="1" dirty="0">
              <a:latin typeface="Arial" panose="020B0604020202020204" pitchFamily="34" charset="0"/>
              <a:cs typeface="Arial" panose="020B0604020202020204" pitchFamily="34" charset="0"/>
            </a:endParaRPr>
          </a:p>
        </p:txBody>
      </p:sp>
      <p:pic>
        <p:nvPicPr>
          <p:cNvPr id="1027" name="Picture 3" descr="d4d46c60-4648-4160-b37f-5e14af4ded6f@eurprd0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43998" y="4725144"/>
            <a:ext cx="2591371" cy="194352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6602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49123</TotalTime>
  <Words>428</Words>
  <Application>Microsoft Office PowerPoint</Application>
  <PresentationFormat>On-screen Show (4:3)</PresentationFormat>
  <Paragraphs>32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Helvetica</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Gargi Agrawal</dc:creator>
  <cp:lastModifiedBy>Linda Briheim</cp:lastModifiedBy>
  <cp:revision>1374</cp:revision>
  <cp:lastPrinted>2018-03-05T10:55:40Z</cp:lastPrinted>
  <dcterms:created xsi:type="dcterms:W3CDTF">2016-12-15T12:29:30Z</dcterms:created>
  <dcterms:modified xsi:type="dcterms:W3CDTF">2022-07-11T15:17:35Z</dcterms:modified>
</cp:coreProperties>
</file>