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5"/>
  </p:notesMasterIdLst>
  <p:handoutMasterIdLst>
    <p:handoutMasterId r:id="rId6"/>
  </p:handoutMasterIdLst>
  <p:sldIdLst>
    <p:sldId id="416" r:id="rId2"/>
    <p:sldId id="418" r:id="rId3"/>
    <p:sldId id="421" r:id="rId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27">
          <p15:clr>
            <a:srgbClr val="A4A3A4"/>
          </p15:clr>
        </p15:guide>
        <p15:guide id="4"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Julie Selwyn" initials="JS" lastIdx="5" clrIdx="6"/>
  <p:cmAuthor id="1" name="Linda Briheim" initials="LB" lastIdx="25" clrIdx="0"/>
  <p:cmAuthor id="8" name="Linda Briheim-Crookall" initials="LB" lastIdx="4" clrIdx="7"/>
  <p:cmAuthor id="2" name="Susanna Larsson" initials="SL" lastIdx="51" clrIdx="1"/>
  <p:cmAuthor id="9" name="Windows User" initials="WU" lastIdx="1" clrIdx="8"/>
  <p:cmAuthor id="3" name="JT Selwyn" initials="JTS" lastIdx="19" clrIdx="2"/>
  <p:cmAuthor id="10" name="Coram Visitor" initials="CV" lastIdx="1" clrIdx="9"/>
  <p:cmAuthor id="4" name="JT Selwyn" initials="JS" lastIdx="3" clrIdx="3"/>
  <p:cmAuthor id="5" name="Linda Briheim-Crookall" initials="LBC" lastIdx="39" clrIdx="4"/>
  <p:cmAuthor id="6" name="Shaneese Barrett" initials="SB" lastIdx="6"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D600"/>
    <a:srgbClr val="FFDD00"/>
    <a:srgbClr val="F0FF4D"/>
    <a:srgbClr val="F8D500"/>
    <a:srgbClr val="7F7F7F"/>
    <a:srgbClr val="FFEA6D"/>
    <a:srgbClr val="80388D"/>
    <a:srgbClr val="EF7723"/>
    <a:srgbClr val="6B2F75"/>
    <a:srgbClr val="87CB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728BF5-3E4F-402B-927C-2ABB955BE9E4}" v="13" dt="2020-09-16T13:29:40.788"/>
  </p1510:revLst>
</p1510:revInfo>
</file>

<file path=ppt/tableStyles.xml><?xml version="1.0" encoding="utf-8"?>
<a:tblStyleLst xmlns:a="http://schemas.openxmlformats.org/drawingml/2006/main" def="{5C22544A-7EE6-4342-B048-85BDC9FD1C3A}">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77" autoAdjust="0"/>
    <p:restoredTop sz="95606" autoAdjust="0"/>
  </p:normalViewPr>
  <p:slideViewPr>
    <p:cSldViewPr>
      <p:cViewPr varScale="1">
        <p:scale>
          <a:sx n="109" d="100"/>
          <a:sy n="109" d="100"/>
        </p:scale>
        <p:origin x="1824"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8682"/>
    </p:cViewPr>
  </p:sorterViewPr>
  <p:notesViewPr>
    <p:cSldViewPr>
      <p:cViewPr varScale="1">
        <p:scale>
          <a:sx n="85" d="100"/>
          <a:sy n="85" d="100"/>
        </p:scale>
        <p:origin x="-3150" y="-84"/>
      </p:cViewPr>
      <p:guideLst>
        <p:guide orient="horz" pos="2880"/>
        <p:guide pos="2160"/>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34272562-0A3A-4AB4-BC50-E60B23C155AC}" type="datetimeFigureOut">
              <a:rPr lang="en-GB" smtClean="0"/>
              <a:pPr/>
              <a:t>20/12/2022</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50FF530-3021-4178-8231-3639731D567F}" type="slidenum">
              <a:rPr lang="en-GB" smtClean="0"/>
              <a:pPr/>
              <a:t>‹#›</a:t>
            </a:fld>
            <a:endParaRPr lang="en-GB"/>
          </a:p>
        </p:txBody>
      </p:sp>
    </p:spTree>
    <p:extLst>
      <p:ext uri="{BB962C8B-B14F-4D97-AF65-F5344CB8AC3E}">
        <p14:creationId xmlns:p14="http://schemas.microsoft.com/office/powerpoint/2010/main" val="2507476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A5D399E-EECB-44CF-8550-B4314E4F2ED2}" type="datetimeFigureOut">
              <a:rPr lang="en-GB" smtClean="0"/>
              <a:pPr/>
              <a:t>20/12/2022</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2507CFE-2768-4FE9-A772-596AC82D9DD7}" type="slidenum">
              <a:rPr lang="en-GB" smtClean="0"/>
              <a:pPr/>
              <a:t>‹#›</a:t>
            </a:fld>
            <a:endParaRPr lang="en-GB" dirty="0"/>
          </a:p>
        </p:txBody>
      </p:sp>
    </p:spTree>
    <p:extLst>
      <p:ext uri="{BB962C8B-B14F-4D97-AF65-F5344CB8AC3E}">
        <p14:creationId xmlns:p14="http://schemas.microsoft.com/office/powerpoint/2010/main" val="3888526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507CFE-2768-4FE9-A772-596AC82D9DD7}" type="slidenum">
              <a:rPr lang="en-GB" smtClean="0"/>
              <a:pPr/>
              <a:t>1</a:t>
            </a:fld>
            <a:endParaRPr lang="en-GB" dirty="0"/>
          </a:p>
        </p:txBody>
      </p:sp>
    </p:spTree>
    <p:extLst>
      <p:ext uri="{BB962C8B-B14F-4D97-AF65-F5344CB8AC3E}">
        <p14:creationId xmlns:p14="http://schemas.microsoft.com/office/powerpoint/2010/main" val="3860573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a:t>
            </a:r>
            <a:r>
              <a:rPr lang="en-US" baseline="0" dirty="0"/>
              <a:t> study for presentations or online </a:t>
            </a:r>
            <a:r>
              <a:rPr lang="en-US" dirty="0"/>
              <a:t>video</a:t>
            </a:r>
            <a:endParaRPr lang="en-GB" dirty="0"/>
          </a:p>
        </p:txBody>
      </p:sp>
      <p:sp>
        <p:nvSpPr>
          <p:cNvPr id="4" name="Slide Number Placeholder 3"/>
          <p:cNvSpPr>
            <a:spLocks noGrp="1"/>
          </p:cNvSpPr>
          <p:nvPr>
            <p:ph type="sldNum" sz="quarter" idx="10"/>
          </p:nvPr>
        </p:nvSpPr>
        <p:spPr/>
        <p:txBody>
          <a:bodyPr/>
          <a:lstStyle/>
          <a:p>
            <a:fld id="{F2507CFE-2768-4FE9-A772-596AC82D9DD7}" type="slidenum">
              <a:rPr lang="en-GB" smtClean="0"/>
              <a:pPr/>
              <a:t>3</a:t>
            </a:fld>
            <a:endParaRPr lang="en-GB" dirty="0"/>
          </a:p>
        </p:txBody>
      </p:sp>
    </p:spTree>
    <p:extLst>
      <p:ext uri="{BB962C8B-B14F-4D97-AF65-F5344CB8AC3E}">
        <p14:creationId xmlns:p14="http://schemas.microsoft.com/office/powerpoint/2010/main" val="1239376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388A5DB-E5AB-44FC-9B80-7A4E538D4AD7}" type="datetime1">
              <a:rPr lang="en-GB" smtClean="0"/>
              <a:pPr/>
              <a:t>20/12/2022</a:t>
            </a:fld>
            <a:endParaRPr lang="en-GB" dirty="0"/>
          </a:p>
        </p:txBody>
      </p:sp>
      <p:sp>
        <p:nvSpPr>
          <p:cNvPr id="5" name="Footer Placeholder 4"/>
          <p:cNvSpPr>
            <a:spLocks noGrp="1"/>
          </p:cNvSpPr>
          <p:nvPr>
            <p:ph type="ftr" sz="quarter" idx="11"/>
          </p:nvPr>
        </p:nvSpPr>
        <p:spPr/>
        <p:txBody>
          <a:bodyPr/>
          <a:lstStyle/>
          <a:p>
            <a:r>
              <a:rPr lang="en-GB"/>
              <a:t>www.coramvoice.org.uk/brightspots</a:t>
            </a:r>
            <a:endParaRPr lang="en-GB" dirty="0"/>
          </a:p>
        </p:txBody>
      </p:sp>
      <p:sp>
        <p:nvSpPr>
          <p:cNvPr id="6" name="Slide Number Placeholder 5"/>
          <p:cNvSpPr>
            <a:spLocks noGrp="1"/>
          </p:cNvSpPr>
          <p:nvPr>
            <p:ph type="sldNum" sz="quarter" idx="12"/>
          </p:nvPr>
        </p:nvSpPr>
        <p:spPr>
          <a:xfrm>
            <a:off x="6876256" y="6381328"/>
            <a:ext cx="2133600" cy="365125"/>
          </a:xfrm>
        </p:spPr>
        <p:txBody>
          <a:body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544978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74BAEA4-D045-4A31-B148-B9C279F05581}" type="datetime1">
              <a:rPr lang="en-GB" smtClean="0"/>
              <a:pPr/>
              <a:t>20/12/2022</a:t>
            </a:fld>
            <a:endParaRPr lang="en-GB" dirty="0"/>
          </a:p>
        </p:txBody>
      </p:sp>
      <p:sp>
        <p:nvSpPr>
          <p:cNvPr id="5" name="Footer Placeholder 4"/>
          <p:cNvSpPr>
            <a:spLocks noGrp="1"/>
          </p:cNvSpPr>
          <p:nvPr>
            <p:ph type="ftr" sz="quarter" idx="11"/>
          </p:nvPr>
        </p:nvSpPr>
        <p:spPr/>
        <p:txBody>
          <a:bodyPr/>
          <a:lstStyle/>
          <a:p>
            <a:r>
              <a:rPr lang="en-GB"/>
              <a:t>www.coramvoice.org.uk/brightspots</a:t>
            </a:r>
            <a:endParaRPr lang="en-GB" dirty="0"/>
          </a:p>
        </p:txBody>
      </p:sp>
      <p:sp>
        <p:nvSpPr>
          <p:cNvPr id="6" name="Slide Number Placeholder 5"/>
          <p:cNvSpPr>
            <a:spLocks noGrp="1"/>
          </p:cNvSpPr>
          <p:nvPr>
            <p:ph type="sldNum" sz="quarter" idx="12"/>
          </p:nvPr>
        </p:nvSpPr>
        <p:spPr>
          <a:xfrm>
            <a:off x="6876256" y="6366021"/>
            <a:ext cx="2133600" cy="365125"/>
          </a:xfrm>
        </p:spPr>
        <p:txBody>
          <a:body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1385299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lvl1pPr>
              <a:defRPr/>
            </a:lvl1pPr>
          </a:lstStyle>
          <a:p>
            <a:r>
              <a:rPr lang="en-US" dirty="0"/>
              <a:t>Click to edit Master title style</a:t>
            </a:r>
            <a:endParaRPr lang="en-GB" dirty="0"/>
          </a:p>
        </p:txBody>
      </p:sp>
      <p:sp>
        <p:nvSpPr>
          <p:cNvPr id="3" name="Content Placeholder 2"/>
          <p:cNvSpPr>
            <a:spLocks noGrp="1"/>
          </p:cNvSpPr>
          <p:nvPr>
            <p:ph sz="half" idx="1"/>
          </p:nvPr>
        </p:nvSpPr>
        <p:spPr>
          <a:xfrm>
            <a:off x="457200" y="1196752"/>
            <a:ext cx="40386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196752"/>
            <a:ext cx="40386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9D873614-D828-406D-B63C-8B8417E77E11}" type="datetime1">
              <a:rPr lang="en-GB" smtClean="0"/>
              <a:pPr/>
              <a:t>20/12/2022</a:t>
            </a:fld>
            <a:endParaRPr lang="en-GB" dirty="0"/>
          </a:p>
        </p:txBody>
      </p:sp>
      <p:sp>
        <p:nvSpPr>
          <p:cNvPr id="6" name="Footer Placeholder 5"/>
          <p:cNvSpPr>
            <a:spLocks noGrp="1"/>
          </p:cNvSpPr>
          <p:nvPr>
            <p:ph type="ftr" sz="quarter" idx="11"/>
          </p:nvPr>
        </p:nvSpPr>
        <p:spPr/>
        <p:txBody>
          <a:bodyPr/>
          <a:lstStyle/>
          <a:p>
            <a:r>
              <a:rPr lang="en-GB"/>
              <a:t>www.coramvoice.org.uk/brightspots</a:t>
            </a:r>
            <a:endParaRPr lang="en-GB" dirty="0"/>
          </a:p>
        </p:txBody>
      </p:sp>
      <p:sp>
        <p:nvSpPr>
          <p:cNvPr id="7" name="Slide Number Placeholder 6"/>
          <p:cNvSpPr>
            <a:spLocks noGrp="1"/>
          </p:cNvSpPr>
          <p:nvPr>
            <p:ph type="sldNum" sz="quarter" idx="12"/>
          </p:nvPr>
        </p:nvSpPr>
        <p:spPr>
          <a:xfrm>
            <a:off x="6876256" y="6381328"/>
            <a:ext cx="21336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1041764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8293"/>
            <a:ext cx="82296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196752"/>
            <a:ext cx="4040188" cy="639762"/>
          </a:xfrm>
        </p:spPr>
        <p:txBody>
          <a:bodyPr anchor="b">
            <a:normAutofit/>
          </a:bodyPr>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836514"/>
            <a:ext cx="4040188"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45025" y="1196752"/>
            <a:ext cx="4041775" cy="639762"/>
          </a:xfrm>
        </p:spPr>
        <p:txBody>
          <a:bodyPr anchor="b">
            <a:normAutofit/>
          </a:bodyPr>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836514"/>
            <a:ext cx="4041775"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AFEAC3E-A275-46E7-8D1F-D4A591F1F90E}" type="datetime1">
              <a:rPr lang="en-GB" smtClean="0"/>
              <a:pPr/>
              <a:t>20/12/2022</a:t>
            </a:fld>
            <a:endParaRPr lang="en-GB" dirty="0"/>
          </a:p>
        </p:txBody>
      </p:sp>
      <p:sp>
        <p:nvSpPr>
          <p:cNvPr id="8" name="Footer Placeholder 7"/>
          <p:cNvSpPr>
            <a:spLocks noGrp="1"/>
          </p:cNvSpPr>
          <p:nvPr>
            <p:ph type="ftr" sz="quarter" idx="11"/>
          </p:nvPr>
        </p:nvSpPr>
        <p:spPr/>
        <p:txBody>
          <a:bodyPr/>
          <a:lstStyle/>
          <a:p>
            <a:r>
              <a:rPr lang="en-GB"/>
              <a:t>www.coramvoice.org.uk/brightspots</a:t>
            </a:r>
            <a:endParaRPr lang="en-GB" dirty="0"/>
          </a:p>
        </p:txBody>
      </p:sp>
      <p:sp>
        <p:nvSpPr>
          <p:cNvPr id="9" name="Slide Number Placeholder 8"/>
          <p:cNvSpPr>
            <a:spLocks noGrp="1"/>
          </p:cNvSpPr>
          <p:nvPr>
            <p:ph type="sldNum" sz="quarter" idx="12"/>
          </p:nvPr>
        </p:nvSpPr>
        <p:spPr>
          <a:xfrm>
            <a:off x="6804248" y="6364307"/>
            <a:ext cx="21336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1833786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72765C-87E5-4EA0-B4F4-9C6D76ADC3AC}" type="datetime1">
              <a:rPr lang="en-GB" smtClean="0"/>
              <a:pPr/>
              <a:t>20/12/2022</a:t>
            </a:fld>
            <a:endParaRPr lang="en-GB" dirty="0"/>
          </a:p>
        </p:txBody>
      </p:sp>
      <p:sp>
        <p:nvSpPr>
          <p:cNvPr id="4" name="Footer Placeholder 3"/>
          <p:cNvSpPr>
            <a:spLocks noGrp="1"/>
          </p:cNvSpPr>
          <p:nvPr>
            <p:ph type="ftr" sz="quarter" idx="11"/>
          </p:nvPr>
        </p:nvSpPr>
        <p:spPr/>
        <p:txBody>
          <a:bodyPr/>
          <a:lstStyle/>
          <a:p>
            <a:r>
              <a:rPr lang="en-GB"/>
              <a:t>www.coramvoice.org.uk/brightspots</a:t>
            </a:r>
            <a:endParaRPr lang="en-GB" dirty="0"/>
          </a:p>
        </p:txBody>
      </p:sp>
      <p:sp>
        <p:nvSpPr>
          <p:cNvPr id="5" name="Slide Number Placeholder 4"/>
          <p:cNvSpPr>
            <a:spLocks noGrp="1"/>
          </p:cNvSpPr>
          <p:nvPr>
            <p:ph type="sldNum" sz="quarter" idx="12"/>
          </p:nvPr>
        </p:nvSpPr>
        <p:spPr>
          <a:xfrm>
            <a:off x="6876256" y="6362252"/>
            <a:ext cx="21336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
        <p:nvSpPr>
          <p:cNvPr id="6" name="Oval 5"/>
          <p:cNvSpPr/>
          <p:nvPr userDrawn="1"/>
        </p:nvSpPr>
        <p:spPr>
          <a:xfrm>
            <a:off x="1324457" y="1782425"/>
            <a:ext cx="2645714" cy="2773860"/>
          </a:xfrm>
          <a:prstGeom prst="ellipse">
            <a:avLst/>
          </a:prstGeom>
          <a:solidFill>
            <a:srgbClr val="FFDD00"/>
          </a:solidFill>
          <a:ln>
            <a:solidFill>
              <a:srgbClr val="FFD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946919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91866F-39C4-4FA0-953C-EFF5256D74A4}" type="datetime1">
              <a:rPr lang="en-GB" smtClean="0"/>
              <a:pPr/>
              <a:t>20/12/2022</a:t>
            </a:fld>
            <a:endParaRPr lang="en-GB" dirty="0"/>
          </a:p>
        </p:txBody>
      </p:sp>
      <p:sp>
        <p:nvSpPr>
          <p:cNvPr id="3" name="Footer Placeholder 2"/>
          <p:cNvSpPr>
            <a:spLocks noGrp="1"/>
          </p:cNvSpPr>
          <p:nvPr>
            <p:ph type="ftr" sz="quarter" idx="11"/>
          </p:nvPr>
        </p:nvSpPr>
        <p:spPr/>
        <p:txBody>
          <a:bodyPr/>
          <a:lstStyle/>
          <a:p>
            <a:r>
              <a:rPr lang="en-GB"/>
              <a:t>www.coramvoice.org.uk/brightspots</a:t>
            </a:r>
            <a:endParaRPr lang="en-GB" dirty="0"/>
          </a:p>
        </p:txBody>
      </p:sp>
      <p:sp>
        <p:nvSpPr>
          <p:cNvPr id="4" name="Slide Number Placeholder 3"/>
          <p:cNvSpPr>
            <a:spLocks noGrp="1"/>
          </p:cNvSpPr>
          <p:nvPr>
            <p:ph type="sldNum" sz="quarter" idx="12"/>
          </p:nvPr>
        </p:nvSpPr>
        <p:spPr>
          <a:xfrm>
            <a:off x="6876256" y="6364307"/>
            <a:ext cx="21336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3626400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600">
                <a:solidFill>
                  <a:schemeClr val="tx1">
                    <a:tint val="75000"/>
                  </a:schemeClr>
                </a:solidFill>
                <a:latin typeface="Arial" panose="020B0604020202020204" pitchFamily="34" charset="0"/>
                <a:cs typeface="Arial" panose="020B0604020202020204" pitchFamily="34" charset="0"/>
              </a:defRPr>
            </a:lvl1pPr>
          </a:lstStyle>
          <a:p>
            <a:fld id="{6DDE8F97-2FDF-4EC0-9451-DC15B05F168E}" type="datetime1">
              <a:rPr lang="en-GB" smtClean="0"/>
              <a:pPr/>
              <a:t>20/12/2022</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600">
                <a:solidFill>
                  <a:schemeClr val="tx1">
                    <a:tint val="75000"/>
                  </a:schemeClr>
                </a:solidFill>
                <a:latin typeface="Arial" panose="020B0604020202020204" pitchFamily="34" charset="0"/>
                <a:cs typeface="Arial" panose="020B0604020202020204" pitchFamily="34" charset="0"/>
              </a:defRPr>
            </a:lvl1pPr>
          </a:lstStyle>
          <a:p>
            <a:r>
              <a:rPr lang="en-GB"/>
              <a:t>www.coramvoice.org.uk/brightspots</a:t>
            </a:r>
            <a:endParaRPr lang="en-GB" dirty="0"/>
          </a:p>
        </p:txBody>
      </p:sp>
      <p:sp>
        <p:nvSpPr>
          <p:cNvPr id="6" name="Slide Number Placeholder 5"/>
          <p:cNvSpPr>
            <a:spLocks noGrp="1"/>
          </p:cNvSpPr>
          <p:nvPr>
            <p:ph type="sldNum" sz="quarter" idx="4"/>
          </p:nvPr>
        </p:nvSpPr>
        <p:spPr>
          <a:xfrm>
            <a:off x="6876256" y="6381328"/>
            <a:ext cx="2133600" cy="365125"/>
          </a:xfrm>
          <a:prstGeom prst="rect">
            <a:avLst/>
          </a:prstGeom>
        </p:spPr>
        <p:txBody>
          <a:bodyPr vert="horz" lIns="91440" tIns="45720" rIns="91440" bIns="45720" rtlCol="0" anchor="ctr"/>
          <a:lstStyle>
            <a:lvl1pPr algn="r">
              <a:defRPr sz="1600">
                <a:solidFill>
                  <a:schemeClr val="tx1">
                    <a:tint val="75000"/>
                  </a:schemeClr>
                </a:solidFill>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120902289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90" r:id="rId3"/>
    <p:sldLayoutId id="2147483691" r:id="rId4"/>
    <p:sldLayoutId id="2147483692" r:id="rId5"/>
    <p:sldLayoutId id="2147483693"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coramvoice.org.uk/brightspot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606952" y="1844824"/>
            <a:ext cx="9059272" cy="8640960"/>
          </a:xfrm>
          <a:prstGeom prst="ellipse">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483" y="119674"/>
            <a:ext cx="1724817" cy="1098079"/>
          </a:xfrm>
          <a:prstGeom prst="rect">
            <a:avLst/>
          </a:prstGeom>
        </p:spPr>
      </p:pic>
      <p:sp>
        <p:nvSpPr>
          <p:cNvPr id="13" name="Rounded Rectangle 12"/>
          <p:cNvSpPr/>
          <p:nvPr/>
        </p:nvSpPr>
        <p:spPr>
          <a:xfrm>
            <a:off x="1977455" y="1365920"/>
            <a:ext cx="1890458" cy="86409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Arial" panose="020B0604020202020204" pitchFamily="34" charset="0"/>
                <a:cs typeface="Arial" panose="020B0604020202020204" pitchFamily="34" charset="0"/>
              </a:rPr>
              <a:t>Daily life</a:t>
            </a:r>
          </a:p>
        </p:txBody>
      </p:sp>
      <p:sp>
        <p:nvSpPr>
          <p:cNvPr id="15" name="Rounded Rectangle 14"/>
          <p:cNvSpPr/>
          <p:nvPr/>
        </p:nvSpPr>
        <p:spPr>
          <a:xfrm>
            <a:off x="4748915" y="3905032"/>
            <a:ext cx="4248472"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Arial" panose="020B0604020202020204" pitchFamily="34" charset="0"/>
                <a:cs typeface="Arial" panose="020B0604020202020204" pitchFamily="34" charset="0"/>
              </a:rPr>
              <a:t>Opportunity Brokers work with Personal Advisors to create bespoke opportunities that help motivate and inspire young people.</a:t>
            </a:r>
          </a:p>
        </p:txBody>
      </p:sp>
      <p:sp>
        <p:nvSpPr>
          <p:cNvPr id="11" name="Rounded Rectangle 10"/>
          <p:cNvSpPr/>
          <p:nvPr/>
        </p:nvSpPr>
        <p:spPr>
          <a:xfrm>
            <a:off x="233271" y="3187473"/>
            <a:ext cx="4470028" cy="30243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latin typeface="Arial" panose="020B0604020202020204" pitchFamily="34" charset="0"/>
                <a:cs typeface="Arial" panose="020B0604020202020204" pitchFamily="34" charset="0"/>
              </a:rPr>
              <a:t>North Yorkshire</a:t>
            </a:r>
          </a:p>
          <a:p>
            <a:r>
              <a:rPr lang="en-GB" sz="3200" b="1" dirty="0">
                <a:latin typeface="Arial" panose="020B0604020202020204" pitchFamily="34" charset="0"/>
                <a:cs typeface="Arial" panose="020B0604020202020204" pitchFamily="34" charset="0"/>
              </a:rPr>
              <a:t>Opportunity Brokers</a:t>
            </a:r>
          </a:p>
          <a:p>
            <a:r>
              <a:rPr lang="en-GB" sz="2800" dirty="0">
                <a:solidFill>
                  <a:schemeClr val="bg1"/>
                </a:solidFill>
                <a:latin typeface="Arial" panose="020B0604020202020204" pitchFamily="34" charset="0"/>
                <a:cs typeface="Arial" panose="020B0604020202020204" pitchFamily="34" charset="0"/>
              </a:rPr>
              <a:t>November 2022</a:t>
            </a:r>
            <a:endParaRPr lang="en-GB" sz="2400" dirty="0">
              <a:latin typeface="Arial" panose="020B0604020202020204" pitchFamily="34" charset="0"/>
              <a:cs typeface="Arial" panose="020B0604020202020204" pitchFamily="34" charset="0"/>
            </a:endParaRPr>
          </a:p>
        </p:txBody>
      </p:sp>
      <p:pic>
        <p:nvPicPr>
          <p:cNvPr id="16" name="Picture 2" descr="\\VOISRVFS\Company Shared Folders\London and South East\Policy\Bright Spots Project\External Communications\Branding &amp; Logos\Logos\REES logo lock up_RGB.jpg">
            <a:extLst>
              <a:ext uri="{FF2B5EF4-FFF2-40B4-BE49-F238E27FC236}">
                <a16:creationId xmlns:a16="http://schemas.microsoft.com/office/drawing/2014/main" id="{9AEB5300-8662-374A-99FE-4061C5067F8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40805" y="260648"/>
            <a:ext cx="3478213"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5982" y="6525344"/>
            <a:ext cx="7488832" cy="276999"/>
          </a:xfrm>
          <a:prstGeom prst="rect">
            <a:avLst/>
          </a:prstGeom>
          <a:noFill/>
        </p:spPr>
        <p:txBody>
          <a:bodyPr wrap="square" rtlCol="0">
            <a:spAutoFit/>
          </a:bodyPr>
          <a:lstStyle/>
          <a:p>
            <a:r>
              <a:rPr lang="en-GB" sz="1200" b="1" dirty="0">
                <a:solidFill>
                  <a:schemeClr val="bg1"/>
                </a:solidFill>
                <a:latin typeface="Arial" panose="020B0604020202020204" pitchFamily="34" charset="0"/>
                <a:cs typeface="Arial" panose="020B0604020202020204" pitchFamily="34" charset="0"/>
              </a:rPr>
              <a:t>This is a practice example from the Bright Spots Programme </a:t>
            </a:r>
            <a:r>
              <a:rPr lang="en-GB" sz="1200" b="1" dirty="0">
                <a:solidFill>
                  <a:srgbClr val="C4D600"/>
                </a:solidFill>
                <a:latin typeface="Arial" panose="020B0604020202020204" pitchFamily="34" charset="0"/>
                <a:cs typeface="Arial" panose="020B0604020202020204" pitchFamily="34" charset="0"/>
              </a:rPr>
              <a:t>www.coramvoice.org.uk/brightspots </a:t>
            </a:r>
            <a:endParaRPr lang="en-GB" b="1" dirty="0">
              <a:solidFill>
                <a:srgbClr val="C4D600"/>
              </a:solidFill>
            </a:endParaRPr>
          </a:p>
        </p:txBody>
      </p:sp>
      <p:pic>
        <p:nvPicPr>
          <p:cNvPr id="17" name="Picture 16"/>
          <p:cNvPicPr>
            <a:picLocks noChangeAspect="1"/>
          </p:cNvPicPr>
          <p:nvPr/>
        </p:nvPicPr>
        <p:blipFill>
          <a:blip r:embed="rId5"/>
          <a:stretch>
            <a:fillRect/>
          </a:stretch>
        </p:blipFill>
        <p:spPr>
          <a:xfrm>
            <a:off x="7680896" y="234322"/>
            <a:ext cx="1298561" cy="1292464"/>
          </a:xfrm>
          <a:prstGeom prst="rect">
            <a:avLst/>
          </a:prstGeom>
        </p:spPr>
      </p:pic>
      <p:pic>
        <p:nvPicPr>
          <p:cNvPr id="2" name="Picture 1">
            <a:extLst>
              <a:ext uri="{FF2B5EF4-FFF2-40B4-BE49-F238E27FC236}">
                <a16:creationId xmlns:a16="http://schemas.microsoft.com/office/drawing/2014/main" id="{F8AB55B5-C09A-26FF-21BA-09D5D80BD5A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6366" y="1291852"/>
            <a:ext cx="1034045" cy="1034045"/>
          </a:xfrm>
          <a:prstGeom prst="rect">
            <a:avLst/>
          </a:prstGeom>
        </p:spPr>
      </p:pic>
    </p:spTree>
    <p:extLst>
      <p:ext uri="{BB962C8B-B14F-4D97-AF65-F5344CB8AC3E}">
        <p14:creationId xmlns:p14="http://schemas.microsoft.com/office/powerpoint/2010/main" val="2130883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6878447" y="2809079"/>
            <a:ext cx="2167629" cy="3996444"/>
          </a:xfrm>
          <a:prstGeom prst="roundRect">
            <a:avLst>
              <a:gd name="adj" fmla="val 8202"/>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b="1" dirty="0">
                <a:solidFill>
                  <a:schemeClr val="tx1"/>
                </a:solidFill>
                <a:latin typeface="Arial" pitchFamily="34" charset="0"/>
                <a:cs typeface="Arial" pitchFamily="34" charset="0"/>
              </a:rPr>
              <a:t>Case Studies:</a:t>
            </a:r>
          </a:p>
          <a:p>
            <a:pPr marL="171450" indent="-171450">
              <a:buFont typeface="Arial" panose="020B0604020202020204" pitchFamily="34" charset="0"/>
              <a:buChar char="•"/>
            </a:pPr>
            <a:endParaRPr lang="en-US" sz="1200" dirty="0">
              <a:solidFill>
                <a:schemeClr val="tx1"/>
              </a:solidFill>
              <a:latin typeface="Arial" pitchFamily="34" charset="0"/>
              <a:cs typeface="Arial" pitchFamily="34" charset="0"/>
            </a:endParaRPr>
          </a:p>
          <a:p>
            <a:pPr marL="171450" indent="-171450">
              <a:buFont typeface="Arial" panose="020B0604020202020204" pitchFamily="34" charset="0"/>
              <a:buChar char="•"/>
            </a:pPr>
            <a:endParaRPr lang="en-US" sz="1200" dirty="0">
              <a:solidFill>
                <a:schemeClr val="tx1"/>
              </a:solidFill>
              <a:latin typeface="Arial" pitchFamily="34" charset="0"/>
              <a:cs typeface="Arial" pitchFamily="34" charset="0"/>
            </a:endParaRPr>
          </a:p>
          <a:p>
            <a:endParaRPr lang="en-GB" sz="1200" dirty="0">
              <a:solidFill>
                <a:schemeClr val="tx1"/>
              </a:solidFill>
              <a:latin typeface="Arial" pitchFamily="34" charset="0"/>
              <a:cs typeface="Arial" pitchFamily="34" charset="0"/>
            </a:endParaRPr>
          </a:p>
        </p:txBody>
      </p:sp>
      <p:sp>
        <p:nvSpPr>
          <p:cNvPr id="10" name="Rounded Rectangle 9"/>
          <p:cNvSpPr/>
          <p:nvPr/>
        </p:nvSpPr>
        <p:spPr>
          <a:xfrm>
            <a:off x="121746" y="1396870"/>
            <a:ext cx="4666278" cy="12924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GB" b="1" dirty="0">
                <a:solidFill>
                  <a:schemeClr val="tx1"/>
                </a:solidFill>
                <a:latin typeface="Arial" panose="020B0604020202020204" pitchFamily="34" charset="0"/>
                <a:cs typeface="Arial" panose="020B0604020202020204" pitchFamily="34" charset="0"/>
              </a:rPr>
              <a:t>Why? </a:t>
            </a:r>
            <a:r>
              <a:rPr lang="en-US" sz="1300" dirty="0">
                <a:solidFill>
                  <a:schemeClr val="tx1"/>
                </a:solidFill>
                <a:latin typeface="Arial" pitchFamily="34" charset="0"/>
                <a:cs typeface="Arial" pitchFamily="34" charset="0"/>
              </a:rPr>
              <a:t>It was </a:t>
            </a:r>
            <a:r>
              <a:rPr lang="en-US" sz="1300" dirty="0" err="1">
                <a:solidFill>
                  <a:schemeClr val="tx1"/>
                </a:solidFill>
                <a:latin typeface="Arial" pitchFamily="34" charset="0"/>
                <a:cs typeface="Arial" pitchFamily="34" charset="0"/>
              </a:rPr>
              <a:t>recognised</a:t>
            </a:r>
            <a:r>
              <a:rPr lang="en-US" sz="1300" dirty="0">
                <a:solidFill>
                  <a:schemeClr val="tx1"/>
                </a:solidFill>
                <a:latin typeface="Arial" pitchFamily="34" charset="0"/>
                <a:cs typeface="Arial" pitchFamily="34" charset="0"/>
              </a:rPr>
              <a:t> that to support care leavers to lead happy and successful lives they sometimes needed extra help to engage in activities. The Opportunity Brokers work alongside the Personal Advisor to help young people fulfil their aspirations and dreams. </a:t>
            </a:r>
            <a:endParaRPr lang="en-GB" sz="1300" dirty="0">
              <a:solidFill>
                <a:schemeClr val="tx1"/>
              </a:solidFill>
              <a:latin typeface="Arial" pitchFamily="34" charset="0"/>
              <a:cs typeface="Arial" pitchFamily="34" charset="0"/>
            </a:endParaRPr>
          </a:p>
        </p:txBody>
      </p:sp>
      <p:sp>
        <p:nvSpPr>
          <p:cNvPr id="11" name="Rounded Rectangle 10"/>
          <p:cNvSpPr/>
          <p:nvPr/>
        </p:nvSpPr>
        <p:spPr>
          <a:xfrm>
            <a:off x="68036" y="2809078"/>
            <a:ext cx="6736212" cy="3996444"/>
          </a:xfrm>
          <a:prstGeom prst="roundRect">
            <a:avLst>
              <a:gd name="adj" fmla="val 8202"/>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GB" b="1" dirty="0">
                <a:solidFill>
                  <a:schemeClr val="tx1"/>
                </a:solidFill>
                <a:latin typeface="Arial" pitchFamily="34" charset="0"/>
                <a:cs typeface="Arial" pitchFamily="34" charset="0"/>
              </a:rPr>
              <a:t>What? </a:t>
            </a:r>
          </a:p>
          <a:p>
            <a:pPr marL="171450" indent="-171450">
              <a:spcAft>
                <a:spcPts val="600"/>
              </a:spcAft>
              <a:buFont typeface="Arial" panose="020B0604020202020204" pitchFamily="34" charset="0"/>
              <a:buChar char="•"/>
            </a:pPr>
            <a:r>
              <a:rPr lang="en-US" sz="1300" dirty="0">
                <a:solidFill>
                  <a:schemeClr val="tx1"/>
                </a:solidFill>
                <a:latin typeface="Arial" panose="020B0604020202020204" pitchFamily="34" charset="0"/>
                <a:cs typeface="Arial" pitchFamily="34" charset="0"/>
              </a:rPr>
              <a:t>The Opportunity Brokers work with all care leavers following a referral from the Personal Advisor. This includes young people who are being supported under the Always Here scheme that provides care leavers with ongoing support after the age of 25 </a:t>
            </a:r>
            <a:r>
              <a:rPr lang="en-US" sz="1300" i="1" dirty="0">
                <a:solidFill>
                  <a:schemeClr val="tx1"/>
                </a:solidFill>
                <a:latin typeface="Arial" panose="020B0604020202020204" pitchFamily="34" charset="0"/>
                <a:cs typeface="Arial" pitchFamily="34" charset="0"/>
              </a:rPr>
              <a:t>(see case study right).</a:t>
            </a:r>
          </a:p>
          <a:p>
            <a:pPr marL="171450" indent="-171450">
              <a:spcAft>
                <a:spcPts val="600"/>
              </a:spcAft>
              <a:buFont typeface="Arial" panose="020B0604020202020204" pitchFamily="34" charset="0"/>
              <a:buChar char="•"/>
            </a:pPr>
            <a:r>
              <a:rPr kumimoji="0" lang="en-US" sz="1300" b="0" i="0" u="none" strike="noStrike" kern="1200" cap="none" spc="0" normalizeH="0" baseline="0" noProof="0" dirty="0">
                <a:ln>
                  <a:noFill/>
                </a:ln>
                <a:solidFill>
                  <a:prstClr val="black"/>
                </a:solidFill>
                <a:effectLst/>
                <a:uLnTx/>
                <a:uFillTx/>
                <a:latin typeface="Arial" panose="020B0604020202020204"/>
                <a:ea typeface="+mn-ea"/>
                <a:cs typeface="Arial" pitchFamily="34" charset="0"/>
              </a:rPr>
              <a:t>The Opportunity Brokers develop contacts in local businesses, training providers, social and sports clubs so they can create opportunities for care leavers. </a:t>
            </a:r>
          </a:p>
          <a:p>
            <a:pPr marL="171450" indent="-171450">
              <a:spcAft>
                <a:spcPts val="600"/>
              </a:spcAft>
              <a:buFont typeface="Arial" panose="020B0604020202020204" pitchFamily="34" charset="0"/>
              <a:buChar char="•"/>
            </a:pPr>
            <a:r>
              <a:rPr kumimoji="0" lang="en-US" sz="1300" b="0" i="0" u="none" strike="noStrike" kern="1200" cap="none" spc="0" normalizeH="0" baseline="0" noProof="0" dirty="0">
                <a:ln>
                  <a:noFill/>
                </a:ln>
                <a:solidFill>
                  <a:prstClr val="black"/>
                </a:solidFill>
                <a:effectLst/>
                <a:uLnTx/>
                <a:uFillTx/>
                <a:latin typeface="Arial" panose="020B0604020202020204"/>
                <a:ea typeface="+mn-ea"/>
                <a:cs typeface="Arial" pitchFamily="34" charset="0"/>
              </a:rPr>
              <a:t>If the young person is not ready to work towards their goal they are supported to deal with underlying issues – such as engaging in bereavement counselling, getting basic educational qualifications etc.</a:t>
            </a:r>
          </a:p>
          <a:p>
            <a:pPr marL="171450" indent="-171450">
              <a:spcAft>
                <a:spcPts val="600"/>
              </a:spcAft>
              <a:buFont typeface="Arial" panose="020B0604020202020204" pitchFamily="34" charset="0"/>
              <a:buChar char="•"/>
            </a:pPr>
            <a:r>
              <a:rPr kumimoji="0" lang="en-US" sz="1300" b="0" i="0" u="none" strike="noStrike" kern="1200" cap="none" spc="0" normalizeH="0" baseline="0" noProof="0" dirty="0">
                <a:ln>
                  <a:noFill/>
                </a:ln>
                <a:solidFill>
                  <a:prstClr val="black"/>
                </a:solidFill>
                <a:effectLst/>
                <a:uLnTx/>
                <a:uFillTx/>
                <a:latin typeface="Arial" panose="020B0604020202020204"/>
                <a:ea typeface="+mn-ea"/>
                <a:cs typeface="Arial" pitchFamily="34" charset="0"/>
              </a:rPr>
              <a:t>In some cases, practical support is offered to help the young person get to the first day of work or activity.</a:t>
            </a:r>
          </a:p>
          <a:p>
            <a:pPr marL="171450" indent="-171450">
              <a:spcAft>
                <a:spcPts val="600"/>
              </a:spcAft>
              <a:buFont typeface="Arial" panose="020B0604020202020204" pitchFamily="34" charset="0"/>
              <a:buChar char="•"/>
            </a:pPr>
            <a:r>
              <a:rPr kumimoji="0" lang="en-US" sz="1300" b="0" i="0" u="none" strike="noStrike" kern="1200" cap="none" spc="0" normalizeH="0" baseline="0" noProof="0" dirty="0">
                <a:ln>
                  <a:noFill/>
                </a:ln>
                <a:solidFill>
                  <a:prstClr val="black"/>
                </a:solidFill>
                <a:effectLst/>
                <a:uLnTx/>
                <a:uFillTx/>
                <a:latin typeface="Arial" panose="020B0604020202020204"/>
                <a:ea typeface="+mn-ea"/>
                <a:cs typeface="Arial" pitchFamily="34" charset="0"/>
              </a:rPr>
              <a:t>At other times they work closely with the PA and provide information about suitable courses/jobs etc. to the PA who will then support the young person to access the courses.  Their approach is flexible to meet the needs of the young person.</a:t>
            </a:r>
          </a:p>
          <a:p>
            <a:endParaRPr lang="en-US" sz="1400" dirty="0">
              <a:solidFill>
                <a:schemeClr val="tx1"/>
              </a:solidFill>
              <a:latin typeface="Arial" pitchFamily="34" charset="0"/>
              <a:cs typeface="Arial" pitchFamily="34" charset="0"/>
            </a:endParaRPr>
          </a:p>
          <a:p>
            <a:pPr marL="171450" indent="-171450">
              <a:buFont typeface="Arial" panose="020B0604020202020204" pitchFamily="34" charset="0"/>
              <a:buChar char="•"/>
            </a:pPr>
            <a:endParaRPr lang="en-US" sz="1400" dirty="0">
              <a:solidFill>
                <a:schemeClr val="tx1"/>
              </a:solidFill>
              <a:latin typeface="Arial" pitchFamily="34" charset="0"/>
              <a:cs typeface="Arial" pitchFamily="34" charset="0"/>
            </a:endParaRPr>
          </a:p>
          <a:p>
            <a:pPr marL="171450" indent="-171450">
              <a:buFont typeface="Arial" panose="020B0604020202020204" pitchFamily="34" charset="0"/>
              <a:buChar char="•"/>
            </a:pPr>
            <a:endParaRPr lang="en-US" sz="1200" dirty="0">
              <a:solidFill>
                <a:schemeClr val="tx1"/>
              </a:solidFill>
              <a:latin typeface="Arial" pitchFamily="34" charset="0"/>
              <a:cs typeface="Arial" pitchFamily="34" charset="0"/>
            </a:endParaRPr>
          </a:p>
          <a:p>
            <a:pPr marL="171450" indent="-171450">
              <a:buFont typeface="Arial" panose="020B0604020202020204" pitchFamily="34" charset="0"/>
              <a:buChar char="•"/>
            </a:pPr>
            <a:endParaRPr lang="en-US" sz="1200" dirty="0">
              <a:solidFill>
                <a:schemeClr val="tx1"/>
              </a:solidFill>
              <a:latin typeface="Arial" pitchFamily="34" charset="0"/>
              <a:cs typeface="Arial" pitchFamily="34" charset="0"/>
            </a:endParaRPr>
          </a:p>
          <a:p>
            <a:endParaRPr lang="en-GB" sz="1200" dirty="0">
              <a:solidFill>
                <a:schemeClr val="tx1"/>
              </a:solidFill>
              <a:latin typeface="Arial" pitchFamily="34" charset="0"/>
              <a:cs typeface="Arial" pitchFamily="34" charset="0"/>
            </a:endParaRPr>
          </a:p>
        </p:txBody>
      </p:sp>
      <p:sp>
        <p:nvSpPr>
          <p:cNvPr id="12" name="Rounded Rectangle 11"/>
          <p:cNvSpPr/>
          <p:nvPr/>
        </p:nvSpPr>
        <p:spPr>
          <a:xfrm>
            <a:off x="4955864" y="1359208"/>
            <a:ext cx="4090212" cy="1367788"/>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GB" b="1" dirty="0">
                <a:solidFill>
                  <a:schemeClr val="bg1"/>
                </a:solidFill>
                <a:latin typeface="Arial" panose="020B0604020202020204" pitchFamily="34" charset="0"/>
                <a:cs typeface="Arial" panose="020B0604020202020204" pitchFamily="34" charset="0"/>
              </a:rPr>
              <a:t>Impact </a:t>
            </a:r>
            <a:r>
              <a:rPr lang="en-US" sz="1200" dirty="0">
                <a:latin typeface="Arial" pitchFamily="34" charset="0"/>
                <a:cs typeface="Arial" pitchFamily="34" charset="0"/>
              </a:rPr>
              <a:t>In 2022, nearly 30% of North Yorkshire care leavers said they felt very positive about their futures. </a:t>
            </a:r>
            <a:r>
              <a:rPr kumimoji="0" lang="en-US" sz="1200" b="0" i="0" u="none" strike="noStrike" kern="1200" cap="none" spc="0" normalizeH="0" baseline="0" noProof="0" dirty="0">
                <a:ln>
                  <a:noFill/>
                </a:ln>
                <a:solidFill>
                  <a:prstClr val="white"/>
                </a:solidFill>
                <a:effectLst/>
                <a:uLnTx/>
                <a:uFillTx/>
                <a:latin typeface="Arial" panose="020B0604020202020204"/>
                <a:ea typeface="+mn-ea"/>
                <a:cs typeface="Arial" pitchFamily="34" charset="0"/>
              </a:rPr>
              <a:t>As well as supporting young people to take up training and employment opportunities, the scheme has helped young people to become a football coach, join a local theatre group and to take up a place at university.</a:t>
            </a:r>
            <a:r>
              <a:rPr lang="en-US" sz="1200" dirty="0">
                <a:latin typeface="Arial" pitchFamily="34" charset="0"/>
                <a:cs typeface="Arial" pitchFamily="34" charset="0"/>
              </a:rPr>
              <a:t> </a:t>
            </a:r>
            <a:endParaRPr lang="en-GB" sz="1200" dirty="0">
              <a:latin typeface="Arial" pitchFamily="34" charset="0"/>
              <a:cs typeface="Arial" pitchFamily="34" charset="0"/>
            </a:endParaRPr>
          </a:p>
        </p:txBody>
      </p:sp>
      <p:sp>
        <p:nvSpPr>
          <p:cNvPr id="2" name="TextBox 1"/>
          <p:cNvSpPr txBox="1"/>
          <p:nvPr/>
        </p:nvSpPr>
        <p:spPr>
          <a:xfrm>
            <a:off x="6933533" y="3068960"/>
            <a:ext cx="2142431" cy="3677930"/>
          </a:xfrm>
          <a:prstGeom prst="rect">
            <a:avLst/>
          </a:prstGeom>
          <a:noFill/>
        </p:spPr>
        <p:txBody>
          <a:bodyPr wrap="square" rtlCol="0">
            <a:spAutoFit/>
          </a:bodyPr>
          <a:lstStyle/>
          <a:p>
            <a:endParaRPr lang="en-US" sz="1200" dirty="0">
              <a:latin typeface="Arial" panose="020B0604020202020204" pitchFamily="34" charset="0"/>
              <a:cs typeface="Arial" panose="020B0604020202020204" pitchFamily="34" charset="0"/>
            </a:endParaRPr>
          </a:p>
          <a:p>
            <a:r>
              <a:rPr lang="en-US" sz="1300" dirty="0">
                <a:latin typeface="Arial" panose="020B0604020202020204" pitchFamily="34" charset="0"/>
                <a:cs typeface="Arial" panose="020B0604020202020204" pitchFamily="34" charset="0"/>
              </a:rPr>
              <a:t>A young person, referred via her PA, who wanted to work with children and young people, sourced a volunteering placement with a local theatre who were working on a project with schools.  </a:t>
            </a:r>
          </a:p>
          <a:p>
            <a:endParaRPr lang="en-US" sz="1300" dirty="0">
              <a:latin typeface="Arial" panose="020B0604020202020204" pitchFamily="34" charset="0"/>
              <a:cs typeface="Arial" panose="020B0604020202020204" pitchFamily="34" charset="0"/>
            </a:endParaRPr>
          </a:p>
          <a:p>
            <a:r>
              <a:rPr lang="en-US" sz="1300" dirty="0">
                <a:latin typeface="Arial" panose="020B0604020202020204" pitchFamily="34" charset="0"/>
                <a:cs typeface="Arial" panose="020B0604020202020204" pitchFamily="34" charset="0"/>
              </a:rPr>
              <a:t>A young person aged 26 and accessing help via Always Here is being supported to train as a social worker. The scheme helps with her visits to university and with signing up for access courses.</a:t>
            </a:r>
          </a:p>
        </p:txBody>
      </p:sp>
      <p:sp>
        <p:nvSpPr>
          <p:cNvPr id="5" name="Rounded Rectangle 16">
            <a:extLst>
              <a:ext uri="{FF2B5EF4-FFF2-40B4-BE49-F238E27FC236}">
                <a16:creationId xmlns:a16="http://schemas.microsoft.com/office/drawing/2014/main" id="{A61C8DEB-F4BE-B9E7-ABEE-CC873F2986A5}"/>
              </a:ext>
            </a:extLst>
          </p:cNvPr>
          <p:cNvSpPr/>
          <p:nvPr/>
        </p:nvSpPr>
        <p:spPr>
          <a:xfrm>
            <a:off x="632867" y="-783425"/>
            <a:ext cx="7878265" cy="297336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latin typeface="Arial" panose="020B0604020202020204" pitchFamily="34" charset="0"/>
                <a:cs typeface="Arial" panose="020B0604020202020204" pitchFamily="34" charset="0"/>
              </a:rPr>
              <a:t>North Yorkshire</a:t>
            </a:r>
          </a:p>
          <a:p>
            <a:pPr algn="ctr"/>
            <a:r>
              <a:rPr lang="en-GB" sz="3200" b="1" dirty="0">
                <a:solidFill>
                  <a:schemeClr val="tx1"/>
                </a:solidFill>
                <a:latin typeface="Arial" panose="020B0604020202020204" pitchFamily="34" charset="0"/>
                <a:cs typeface="Arial" panose="020B0604020202020204" pitchFamily="34" charset="0"/>
              </a:rPr>
              <a:t>Opportunity Brokers</a:t>
            </a:r>
          </a:p>
        </p:txBody>
      </p:sp>
      <p:pic>
        <p:nvPicPr>
          <p:cNvPr id="8" name="Picture 7">
            <a:extLst>
              <a:ext uri="{FF2B5EF4-FFF2-40B4-BE49-F238E27FC236}">
                <a16:creationId xmlns:a16="http://schemas.microsoft.com/office/drawing/2014/main" id="{67662896-0AE1-449B-AD4F-599C1B87D591}"/>
              </a:ext>
            </a:extLst>
          </p:cNvPr>
          <p:cNvPicPr>
            <a:picLocks noChangeAspect="1"/>
          </p:cNvPicPr>
          <p:nvPr/>
        </p:nvPicPr>
        <p:blipFill>
          <a:blip r:embed="rId2"/>
          <a:stretch>
            <a:fillRect/>
          </a:stretch>
        </p:blipFill>
        <p:spPr>
          <a:xfrm>
            <a:off x="121747" y="52478"/>
            <a:ext cx="1298561" cy="1292464"/>
          </a:xfrm>
          <a:prstGeom prst="rect">
            <a:avLst/>
          </a:prstGeom>
        </p:spPr>
      </p:pic>
      <p:pic>
        <p:nvPicPr>
          <p:cNvPr id="9" name="Picture 8">
            <a:extLst>
              <a:ext uri="{FF2B5EF4-FFF2-40B4-BE49-F238E27FC236}">
                <a16:creationId xmlns:a16="http://schemas.microsoft.com/office/drawing/2014/main" id="{F5AE62D9-8E78-B725-3932-C997339A37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1545" y="41600"/>
            <a:ext cx="1235526" cy="1235526"/>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val 20"/>
          <p:cNvSpPr/>
          <p:nvPr/>
        </p:nvSpPr>
        <p:spPr>
          <a:xfrm>
            <a:off x="-1407787" y="-5891196"/>
            <a:ext cx="9059272" cy="8640960"/>
          </a:xfrm>
          <a:prstGeom prst="ellipse">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ounded Rectangle 9"/>
          <p:cNvSpPr/>
          <p:nvPr/>
        </p:nvSpPr>
        <p:spPr>
          <a:xfrm>
            <a:off x="150150" y="1628800"/>
            <a:ext cx="5821884" cy="100777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tx1"/>
                </a:solidFill>
                <a:latin typeface="Arial" pitchFamily="34" charset="0"/>
                <a:cs typeface="Arial" pitchFamily="34" charset="0"/>
              </a:rPr>
              <a:t>Why?</a:t>
            </a:r>
            <a:r>
              <a:rPr lang="en-US" dirty="0">
                <a:solidFill>
                  <a:schemeClr val="tx1"/>
                </a:solidFill>
                <a:latin typeface="Arial" pitchFamily="34" charset="0"/>
                <a:cs typeface="Arial" pitchFamily="34" charset="0"/>
              </a:rPr>
              <a:t> </a:t>
            </a:r>
            <a:r>
              <a:rPr lang="en-US" sz="1600" dirty="0">
                <a:solidFill>
                  <a:schemeClr val="tx1"/>
                </a:solidFill>
                <a:latin typeface="Arial" pitchFamily="34" charset="0"/>
                <a:cs typeface="Arial" pitchFamily="34" charset="0"/>
              </a:rPr>
              <a:t>It was </a:t>
            </a:r>
            <a:r>
              <a:rPr lang="en-US" sz="1600" dirty="0" err="1">
                <a:solidFill>
                  <a:schemeClr val="tx1"/>
                </a:solidFill>
                <a:latin typeface="Arial" pitchFamily="34" charset="0"/>
                <a:cs typeface="Arial" pitchFamily="34" charset="0"/>
              </a:rPr>
              <a:t>recognised</a:t>
            </a:r>
            <a:r>
              <a:rPr lang="en-US" sz="1600" dirty="0">
                <a:solidFill>
                  <a:schemeClr val="tx1"/>
                </a:solidFill>
                <a:latin typeface="Arial" pitchFamily="34" charset="0"/>
                <a:cs typeface="Arial" pitchFamily="34" charset="0"/>
              </a:rPr>
              <a:t> that to support care leavers to lead happy and successful lives they sometimes needed extra help to engage in activities.</a:t>
            </a:r>
            <a:endParaRPr lang="en-GB" sz="1600" b="1" dirty="0">
              <a:solidFill>
                <a:schemeClr val="tx1"/>
              </a:solidFill>
              <a:latin typeface="Arial" pitchFamily="34" charset="0"/>
              <a:cs typeface="Arial" pitchFamily="34" charset="0"/>
            </a:endParaRPr>
          </a:p>
        </p:txBody>
      </p:sp>
      <p:sp>
        <p:nvSpPr>
          <p:cNvPr id="11" name="Rounded Rectangle 10"/>
          <p:cNvSpPr/>
          <p:nvPr/>
        </p:nvSpPr>
        <p:spPr>
          <a:xfrm>
            <a:off x="121747" y="2703849"/>
            <a:ext cx="5850287" cy="2741375"/>
          </a:xfrm>
          <a:prstGeom prst="roundRect">
            <a:avLst>
              <a:gd name="adj" fmla="val 8202"/>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en-US" altLang="en-US" b="1" dirty="0">
                <a:solidFill>
                  <a:schemeClr val="tx1"/>
                </a:solidFill>
                <a:latin typeface="Arial" panose="020B0604020202020204" pitchFamily="34" charset="0"/>
                <a:ea typeface="Times New Roman" panose="02020603050405020304" pitchFamily="18" charset="0"/>
                <a:cs typeface="Arial" panose="020B0604020202020204" pitchFamily="34" charset="0"/>
              </a:rPr>
              <a:t>What? </a:t>
            </a:r>
          </a:p>
          <a:p>
            <a:pPr marL="171450" lvl="0" indent="-171450">
              <a:buFont typeface="Arial" panose="020B0604020202020204" pitchFamily="34" charset="0"/>
              <a:buChar char="•"/>
            </a:pPr>
            <a:r>
              <a:rPr lang="en-US" sz="1600" dirty="0">
                <a:solidFill>
                  <a:schemeClr val="tx1"/>
                </a:solidFill>
                <a:latin typeface="Arial" pitchFamily="34" charset="0"/>
                <a:cs typeface="Arial" pitchFamily="34" charset="0"/>
              </a:rPr>
              <a:t>The Opportunity Brokers work alongside the Personal Advisor to help young people fulfil their aspirations and dreams.</a:t>
            </a:r>
          </a:p>
          <a:p>
            <a:pPr marL="171450" indent="-171450">
              <a:buFont typeface="Arial" panose="020B0604020202020204" pitchFamily="34" charset="0"/>
              <a:buChar char="•"/>
            </a:pPr>
            <a:r>
              <a:rPr lang="en-US" sz="1600" dirty="0">
                <a:solidFill>
                  <a:schemeClr val="tx1"/>
                </a:solidFill>
                <a:latin typeface="Arial" pitchFamily="34" charset="0"/>
                <a:cs typeface="Arial" pitchFamily="34" charset="0"/>
              </a:rPr>
              <a:t>The Opportunity Brokers develop contacts in local businesses, training providers and social and sports clubs so they can create openings for care leavers. Their approach is flexible to meet the needs of the young person.</a:t>
            </a:r>
          </a:p>
          <a:p>
            <a:pPr marL="171450" indent="-171450">
              <a:buFont typeface="Arial" panose="020B0604020202020204" pitchFamily="34" charset="0"/>
              <a:buChar char="•"/>
            </a:pPr>
            <a:r>
              <a:rPr lang="en-US" sz="1600" dirty="0">
                <a:solidFill>
                  <a:schemeClr val="tx1"/>
                </a:solidFill>
                <a:latin typeface="Arial" pitchFamily="34" charset="0"/>
                <a:cs typeface="Arial" pitchFamily="34" charset="0"/>
              </a:rPr>
              <a:t>In some cases practical support is offered to help the young person get to the first day of work or activity etc.</a:t>
            </a:r>
          </a:p>
          <a:p>
            <a:pPr marL="171450" indent="-171450">
              <a:buFont typeface="Arial" panose="020B0604020202020204" pitchFamily="34" charset="0"/>
              <a:buChar char="•"/>
            </a:pPr>
            <a:endParaRPr lang="en-US" sz="1500" dirty="0">
              <a:solidFill>
                <a:schemeClr val="tx1"/>
              </a:solidFill>
              <a:latin typeface="Arial" pitchFamily="34" charset="0"/>
              <a:cs typeface="Arial" pitchFamily="34" charset="0"/>
            </a:endParaRPr>
          </a:p>
          <a:p>
            <a:pPr marL="171450" indent="-171450">
              <a:buFont typeface="Arial" panose="020B0604020202020204" pitchFamily="34" charset="0"/>
              <a:buChar char="•"/>
            </a:pPr>
            <a:endParaRPr lang="en-US" sz="1500" dirty="0">
              <a:solidFill>
                <a:schemeClr val="tx1"/>
              </a:solidFill>
              <a:latin typeface="Arial" pitchFamily="34" charset="0"/>
              <a:cs typeface="Arial" pitchFamily="34" charset="0"/>
            </a:endParaRPr>
          </a:p>
          <a:p>
            <a:pPr marL="171450" lvl="0" indent="-171450">
              <a:buFont typeface="Arial" panose="020B0604020202020204" pitchFamily="34" charset="0"/>
              <a:buChar char="•"/>
            </a:pPr>
            <a:endParaRPr lang="en-GB" altLang="en-US" sz="1500" dirty="0">
              <a:solidFill>
                <a:srgbClr val="222222"/>
              </a:solidFill>
              <a:latin typeface="Helvetica" panose="020B0604020202020204" pitchFamily="34" charset="0"/>
              <a:ea typeface="Times New Roman" panose="02020603050405020304" pitchFamily="18" charset="0"/>
              <a:cs typeface="Times New Roman" panose="02020603050405020304" pitchFamily="18" charset="0"/>
            </a:endParaRPr>
          </a:p>
          <a:p>
            <a:pPr lvl="0"/>
            <a:endParaRPr lang="en-US" sz="1200" dirty="0">
              <a:solidFill>
                <a:srgbClr val="222222"/>
              </a:solidFill>
              <a:latin typeface="Helvetica" panose="020B0604020202020204" pitchFamily="34" charset="0"/>
              <a:cs typeface="Times New Roman" panose="02020603050405020304" pitchFamily="18" charset="0"/>
            </a:endParaRPr>
          </a:p>
        </p:txBody>
      </p:sp>
      <p:sp>
        <p:nvSpPr>
          <p:cNvPr id="12" name="Rounded Rectangle 11"/>
          <p:cNvSpPr/>
          <p:nvPr/>
        </p:nvSpPr>
        <p:spPr>
          <a:xfrm>
            <a:off x="150150" y="5561549"/>
            <a:ext cx="5821884" cy="72008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bg1"/>
                </a:solidFill>
                <a:latin typeface="Arial" panose="020B0604020202020204" pitchFamily="34" charset="0"/>
                <a:cs typeface="Arial" panose="020B0604020202020204" pitchFamily="34" charset="0"/>
              </a:rPr>
              <a:t>Impact: </a:t>
            </a:r>
            <a:r>
              <a:rPr lang="en-US" sz="1600" dirty="0">
                <a:latin typeface="Arial" pitchFamily="34" charset="0"/>
                <a:cs typeface="Arial" pitchFamily="34" charset="0"/>
              </a:rPr>
              <a:t>In 2022 nearly 30% of North Yorkshire care leavers said they felt very positive about their futures.</a:t>
            </a:r>
            <a:endParaRPr lang="en-GB" sz="1600" dirty="0">
              <a:latin typeface="Arial" pitchFamily="34" charset="0"/>
              <a:cs typeface="Arial" pitchFamily="34" charset="0"/>
            </a:endParaRPr>
          </a:p>
        </p:txBody>
      </p:sp>
      <p:sp>
        <p:nvSpPr>
          <p:cNvPr id="17" name="Rounded Rectangle 16"/>
          <p:cNvSpPr/>
          <p:nvPr/>
        </p:nvSpPr>
        <p:spPr>
          <a:xfrm>
            <a:off x="1455368" y="-740642"/>
            <a:ext cx="7878265" cy="297336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latin typeface="Arial" panose="020B0604020202020204" pitchFamily="34" charset="0"/>
                <a:cs typeface="Arial" panose="020B0604020202020204" pitchFamily="34" charset="0"/>
              </a:rPr>
              <a:t>North Yorkshire</a:t>
            </a:r>
          </a:p>
          <a:p>
            <a:r>
              <a:rPr lang="en-GB" sz="3200" b="1" dirty="0">
                <a:latin typeface="Arial" panose="020B0604020202020204" pitchFamily="34" charset="0"/>
                <a:cs typeface="Arial" panose="020B0604020202020204" pitchFamily="34" charset="0"/>
              </a:rPr>
              <a:t>Opportunity Brokers</a:t>
            </a:r>
          </a:p>
        </p:txBody>
      </p:sp>
      <p:sp>
        <p:nvSpPr>
          <p:cNvPr id="14" name="Rectangle 13"/>
          <p:cNvSpPr/>
          <p:nvPr/>
        </p:nvSpPr>
        <p:spPr>
          <a:xfrm>
            <a:off x="150150" y="6381328"/>
            <a:ext cx="8112716" cy="646331"/>
          </a:xfrm>
          <a:prstGeom prst="rect">
            <a:avLst/>
          </a:prstGeom>
        </p:spPr>
        <p:txBody>
          <a:bodyPr wrap="square">
            <a:spAutoFit/>
          </a:bodyPr>
          <a:lstStyle/>
          <a:p>
            <a:pPr lvl="0"/>
            <a:r>
              <a:rPr lang="en-US" altLang="en-US" dirty="0">
                <a:latin typeface="Helvetica" panose="020B0604020202020204" pitchFamily="34" charset="0"/>
                <a:ea typeface="Times New Roman" panose="02020603050405020304" pitchFamily="18" charset="0"/>
                <a:cs typeface="Times New Roman" panose="02020603050405020304" pitchFamily="18" charset="0"/>
                <a:hlinkClick r:id="rId3"/>
              </a:rPr>
              <a:t>www.coramvoice.org.uk/brightspots</a:t>
            </a:r>
            <a:endParaRPr lang="en-US" altLang="en-US" dirty="0">
              <a:latin typeface="Helvetica" panose="020B0604020202020204" pitchFamily="34" charset="0"/>
              <a:ea typeface="Times New Roman" panose="02020603050405020304" pitchFamily="18" charset="0"/>
              <a:cs typeface="Times New Roman" panose="02020603050405020304" pitchFamily="18" charset="0"/>
            </a:endParaRPr>
          </a:p>
          <a:p>
            <a:pPr lvl="0"/>
            <a:endParaRPr lang="en-GB" altLang="en-US" dirty="0">
              <a:latin typeface="Helvetica" panose="020B0604020202020204" pitchFamily="34" charset="0"/>
              <a:ea typeface="Times New Roman" panose="02020603050405020304" pitchFamily="18" charset="0"/>
              <a:cs typeface="Times New Roman" panose="02020603050405020304" pitchFamily="18" charset="0"/>
            </a:endParaRPr>
          </a:p>
        </p:txBody>
      </p:sp>
      <p:sp>
        <p:nvSpPr>
          <p:cNvPr id="13" name="Rounded Rectangle 12"/>
          <p:cNvSpPr/>
          <p:nvPr/>
        </p:nvSpPr>
        <p:spPr>
          <a:xfrm>
            <a:off x="6228184" y="1613314"/>
            <a:ext cx="2689175" cy="5064025"/>
          </a:xfrm>
          <a:prstGeom prst="roundRect">
            <a:avLst>
              <a:gd name="adj" fmla="val 8202"/>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b="1" dirty="0">
                <a:solidFill>
                  <a:schemeClr val="tx1"/>
                </a:solidFill>
                <a:latin typeface="Arial" pitchFamily="34" charset="0"/>
                <a:cs typeface="Arial" pitchFamily="34" charset="0"/>
              </a:rPr>
              <a:t>Case Studies:</a:t>
            </a:r>
          </a:p>
          <a:p>
            <a:pPr marL="171450" indent="-171450">
              <a:buFont typeface="Arial" panose="020B0604020202020204" pitchFamily="34" charset="0"/>
              <a:buChar char="•"/>
            </a:pPr>
            <a:endParaRPr lang="en-US" sz="1200" dirty="0">
              <a:solidFill>
                <a:schemeClr val="tx1"/>
              </a:solidFill>
              <a:latin typeface="Arial" pitchFamily="34" charset="0"/>
              <a:cs typeface="Arial" pitchFamily="34" charset="0"/>
            </a:endParaRPr>
          </a:p>
          <a:p>
            <a:pPr marL="171450" indent="-171450">
              <a:buFont typeface="Arial" panose="020B0604020202020204" pitchFamily="34" charset="0"/>
              <a:buChar char="•"/>
            </a:pPr>
            <a:endParaRPr lang="en-US" sz="1200" dirty="0">
              <a:solidFill>
                <a:schemeClr val="tx1"/>
              </a:solidFill>
              <a:latin typeface="Arial" pitchFamily="34" charset="0"/>
              <a:cs typeface="Arial" pitchFamily="34" charset="0"/>
            </a:endParaRPr>
          </a:p>
          <a:p>
            <a:endParaRPr lang="en-GB" sz="1200" dirty="0">
              <a:solidFill>
                <a:schemeClr val="tx1"/>
              </a:solidFill>
              <a:latin typeface="Arial" pitchFamily="34" charset="0"/>
              <a:cs typeface="Arial" pitchFamily="34" charset="0"/>
            </a:endParaRPr>
          </a:p>
        </p:txBody>
      </p:sp>
      <p:sp>
        <p:nvSpPr>
          <p:cNvPr id="16" name="TextBox 15"/>
          <p:cNvSpPr txBox="1"/>
          <p:nvPr/>
        </p:nvSpPr>
        <p:spPr>
          <a:xfrm>
            <a:off x="6343334" y="2122247"/>
            <a:ext cx="2567409" cy="4555093"/>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A young person, referred via her PA, who wanted to work with children and young people, sourced a volunteering placement with a local theatre who were working on a project with schools.  </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A young person aged 26 and accessing help via Always Here is being supported to train as a social worker. The scheme helps with her visits to university and with signing up for access courses.</a:t>
            </a:r>
          </a:p>
        </p:txBody>
      </p:sp>
      <p:pic>
        <p:nvPicPr>
          <p:cNvPr id="19" name="Picture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6296" y="52478"/>
            <a:ext cx="1471212" cy="1471212"/>
          </a:xfrm>
          <a:prstGeom prst="rect">
            <a:avLst/>
          </a:prstGeom>
        </p:spPr>
      </p:pic>
      <p:pic>
        <p:nvPicPr>
          <p:cNvPr id="22" name="Picture 21"/>
          <p:cNvPicPr>
            <a:picLocks noChangeAspect="1"/>
          </p:cNvPicPr>
          <p:nvPr/>
        </p:nvPicPr>
        <p:blipFill>
          <a:blip r:embed="rId5"/>
          <a:stretch>
            <a:fillRect/>
          </a:stretch>
        </p:blipFill>
        <p:spPr>
          <a:xfrm>
            <a:off x="121747" y="52478"/>
            <a:ext cx="1298561" cy="1292464"/>
          </a:xfrm>
          <a:prstGeom prst="rect">
            <a:avLst/>
          </a:prstGeom>
        </p:spPr>
      </p:pic>
    </p:spTree>
    <p:extLst>
      <p:ext uri="{BB962C8B-B14F-4D97-AF65-F5344CB8AC3E}">
        <p14:creationId xmlns:p14="http://schemas.microsoft.com/office/powerpoint/2010/main" val="527899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1000" fill="hold"/>
                                        <p:tgtEl>
                                          <p:spTgt spid="21"/>
                                        </p:tgtEl>
                                        <p:attrNameLst>
                                          <p:attrName>ppt_x</p:attrName>
                                        </p:attrNameLst>
                                      </p:cBhvr>
                                      <p:tavLst>
                                        <p:tav tm="0">
                                          <p:val>
                                            <p:strVal val="0-#ppt_w/2"/>
                                          </p:val>
                                        </p:tav>
                                        <p:tav tm="100000">
                                          <p:val>
                                            <p:strVal val="#ppt_x"/>
                                          </p:val>
                                        </p:tav>
                                      </p:tavLst>
                                    </p:anim>
                                    <p:anim calcmode="lin" valueType="num">
                                      <p:cBhvr additive="base">
                                        <p:cTn id="8" dur="1000" fill="hold"/>
                                        <p:tgtEl>
                                          <p:spTgt spid="21"/>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left)">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1">
                                            <p:txEl>
                                              <p:pRg st="0" end="0"/>
                                            </p:txEl>
                                          </p:spTgt>
                                        </p:tgtEl>
                                        <p:attrNameLst>
                                          <p:attrName>style.visibility</p:attrName>
                                        </p:attrNameLst>
                                      </p:cBhvr>
                                      <p:to>
                                        <p:strVal val="visible"/>
                                      </p:to>
                                    </p:set>
                                    <p:animEffect transition="in" filter="wipe(left)">
                                      <p:cBhvr>
                                        <p:cTn id="18" dur="500"/>
                                        <p:tgtEl>
                                          <p:spTgt spid="11">
                                            <p:txEl>
                                              <p:pRg st="0" end="0"/>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1">
                                            <p:txEl>
                                              <p:pRg st="1" end="1"/>
                                            </p:txEl>
                                          </p:spTgt>
                                        </p:tgtEl>
                                        <p:attrNameLst>
                                          <p:attrName>style.visibility</p:attrName>
                                        </p:attrNameLst>
                                      </p:cBhvr>
                                      <p:to>
                                        <p:strVal val="visible"/>
                                      </p:to>
                                    </p:set>
                                    <p:animEffect transition="in" filter="wipe(left)">
                                      <p:cBhvr>
                                        <p:cTn id="21" dur="500"/>
                                        <p:tgtEl>
                                          <p:spTgt spid="11">
                                            <p:txEl>
                                              <p:pRg st="1" end="1"/>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1">
                                            <p:txEl>
                                              <p:pRg st="2" end="2"/>
                                            </p:txEl>
                                          </p:spTgt>
                                        </p:tgtEl>
                                        <p:attrNameLst>
                                          <p:attrName>style.visibility</p:attrName>
                                        </p:attrNameLst>
                                      </p:cBhvr>
                                      <p:to>
                                        <p:strVal val="visible"/>
                                      </p:to>
                                    </p:set>
                                    <p:animEffect transition="in" filter="wipe(left)">
                                      <p:cBhvr>
                                        <p:cTn id="24" dur="500"/>
                                        <p:tgtEl>
                                          <p:spTgt spid="11">
                                            <p:txEl>
                                              <p:pRg st="2" end="2"/>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1">
                                            <p:txEl>
                                              <p:pRg st="3" end="3"/>
                                            </p:txEl>
                                          </p:spTgt>
                                        </p:tgtEl>
                                        <p:attrNameLst>
                                          <p:attrName>style.visibility</p:attrName>
                                        </p:attrNameLst>
                                      </p:cBhvr>
                                      <p:to>
                                        <p:strVal val="visible"/>
                                      </p:to>
                                    </p:set>
                                    <p:animEffect transition="in" filter="wipe(left)">
                                      <p:cBhvr>
                                        <p:cTn id="27" dur="500"/>
                                        <p:tgtEl>
                                          <p:spTgt spid="11">
                                            <p:txEl>
                                              <p:pRg st="3" end="3"/>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11">
                                            <p:bg/>
                                          </p:spTgt>
                                        </p:tgtEl>
                                        <p:attrNameLst>
                                          <p:attrName>style.visibility</p:attrName>
                                        </p:attrNameLst>
                                      </p:cBhvr>
                                      <p:to>
                                        <p:strVal val="visible"/>
                                      </p:to>
                                    </p:set>
                                    <p:animEffect transition="in" filter="wipe(left)">
                                      <p:cBhvr>
                                        <p:cTn id="30" dur="500"/>
                                        <p:tgtEl>
                                          <p:spTgt spid="11">
                                            <p:bg/>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left)">
                                      <p:cBhvr>
                                        <p:cTn id="35" dur="500"/>
                                        <p:tgtEl>
                                          <p:spTgt spid="12"/>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wipe(left)">
                                      <p:cBhvr>
                                        <p:cTn id="3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0" grpId="0" animBg="1"/>
      <p:bldP spid="11" grpId="0" uiExpand="1" build="allAtOnce" animBg="1"/>
      <p:bldP spid="12" grpId="0" animBg="1"/>
      <p:bldP spid="14" grpId="0"/>
    </p:bldLst>
  </p:timing>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80388D"/>
      </a:dk2>
      <a:lt2>
        <a:srgbClr val="C1BAA4"/>
      </a:lt2>
      <a:accent1>
        <a:srgbClr val="B20E10"/>
      </a:accent1>
      <a:accent2>
        <a:srgbClr val="C4D600"/>
      </a:accent2>
      <a:accent3>
        <a:srgbClr val="80388D"/>
      </a:accent3>
      <a:accent4>
        <a:srgbClr val="8FD1E3"/>
      </a:accent4>
      <a:accent5>
        <a:srgbClr val="EF7723"/>
      </a:accent5>
      <a:accent6>
        <a:srgbClr val="FFDD00"/>
      </a:accent6>
      <a:hlink>
        <a:srgbClr val="80388D"/>
      </a:hlink>
      <a:folHlink>
        <a:srgbClr val="DC08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49583</TotalTime>
  <Words>634</Words>
  <Application>Microsoft Office PowerPoint</Application>
  <PresentationFormat>On-screen Show (4:3)</PresentationFormat>
  <Paragraphs>44</Paragraphs>
  <Slides>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Helvetica</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Gargi Agrawal</dc:creator>
  <cp:lastModifiedBy>Richard Marvin</cp:lastModifiedBy>
  <cp:revision>1384</cp:revision>
  <cp:lastPrinted>2018-03-05T10:55:40Z</cp:lastPrinted>
  <dcterms:created xsi:type="dcterms:W3CDTF">2016-12-15T12:29:30Z</dcterms:created>
  <dcterms:modified xsi:type="dcterms:W3CDTF">2022-12-20T13:14:36Z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ecdfc32-7be5-4b17-9f97-00453388bdd7_Enabled">
    <vt:lpwstr>true</vt:lpwstr>
  </property>
  <property fmtid="{D5CDD505-2E9C-101B-9397-08002B2CF9AE}" pid="3" name="MSIP_Label_3ecdfc32-7be5-4b17-9f97-00453388bdd7_SetDate">
    <vt:lpwstr>2022-08-04T06:13:50Z</vt:lpwstr>
  </property>
  <property fmtid="{D5CDD505-2E9C-101B-9397-08002B2CF9AE}" pid="4" name="MSIP_Label_3ecdfc32-7be5-4b17-9f97-00453388bdd7_Method">
    <vt:lpwstr>Standard</vt:lpwstr>
  </property>
  <property fmtid="{D5CDD505-2E9C-101B-9397-08002B2CF9AE}" pid="5" name="MSIP_Label_3ecdfc32-7be5-4b17-9f97-00453388bdd7_Name">
    <vt:lpwstr>OFFICIAL</vt:lpwstr>
  </property>
  <property fmtid="{D5CDD505-2E9C-101B-9397-08002B2CF9AE}" pid="6" name="MSIP_Label_3ecdfc32-7be5-4b17-9f97-00453388bdd7_SiteId">
    <vt:lpwstr>ad3d9c73-9830-44a1-b487-e1055441c70e</vt:lpwstr>
  </property>
  <property fmtid="{D5CDD505-2E9C-101B-9397-08002B2CF9AE}" pid="7" name="MSIP_Label_3ecdfc32-7be5-4b17-9f97-00453388bdd7_ActionId">
    <vt:lpwstr>faa2880a-b81b-4db0-917e-0000b5bedbc8</vt:lpwstr>
  </property>
  <property fmtid="{D5CDD505-2E9C-101B-9397-08002B2CF9AE}" pid="8" name="MSIP_Label_3ecdfc32-7be5-4b17-9f97-00453388bdd7_ContentBits">
    <vt:lpwstr>2</vt:lpwstr>
  </property>
</Properties>
</file>