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 id="2147483686" r:id="rId3"/>
  </p:sldMasterIdLst>
  <p:notesMasterIdLst>
    <p:notesMasterId r:id="rId6"/>
  </p:notesMasterIdLst>
  <p:sldIdLst>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89726-07A4-4473-BC1C-4DE1D859C36B}" type="datetimeFigureOut">
              <a:rPr lang="en-GB" smtClean="0"/>
              <a:t>20/12/2022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D4317-6C82-4C23-9E43-B15A44356199}" type="slidenum">
              <a:rPr lang="en-GB" smtClean="0"/>
              <a:t>‹#›</a:t>
            </a:fld>
            <a:endParaRPr lang="en-GB"/>
          </a:p>
        </p:txBody>
      </p:sp>
    </p:spTree>
    <p:extLst>
      <p:ext uri="{BB962C8B-B14F-4D97-AF65-F5344CB8AC3E}">
        <p14:creationId xmlns:p14="http://schemas.microsoft.com/office/powerpoint/2010/main" val="107688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07CFE-2768-4FE9-A772-596AC82D9DD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5162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US" dirty="0"/>
              <a:t>Case</a:t>
            </a:r>
            <a:r>
              <a:rPr lang="en-US" baseline="0" dirty="0"/>
              <a:t> study for presentations or online </a:t>
            </a:r>
            <a:r>
              <a:rPr lang="en-US" dirty="0"/>
              <a:t>video</a:t>
            </a:r>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2</a:t>
            </a:fld>
            <a:endParaRPr lang="en-GB" dirty="0"/>
          </a:p>
        </p:txBody>
      </p:sp>
    </p:spTree>
    <p:extLst>
      <p:ext uri="{BB962C8B-B14F-4D97-AF65-F5344CB8AC3E}">
        <p14:creationId xmlns:p14="http://schemas.microsoft.com/office/powerpoint/2010/main" val="262164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D668501-8E52-4CDF-B46F-A3E765662278}"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133318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D668501-8E52-4CDF-B46F-A3E765662278}"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350993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D668501-8E52-4CDF-B46F-A3E765662278}"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2423924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88A5DB-E5AB-44FC-9B80-7A4E538D4AD7}"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a:xfrm>
            <a:off x="9168341" y="6381329"/>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624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4BAEA4-D045-4A31-B148-B9C279F05581}"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a:xfrm>
            <a:off x="9168341" y="6366022"/>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4482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873614-D828-406D-B63C-8B8417E77E11}"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881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392" y="-8293"/>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196752"/>
            <a:ext cx="5386917"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36514"/>
            <a:ext cx="5386917"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196752"/>
            <a:ext cx="5389033"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36514"/>
            <a:ext cx="5389033"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FEAC3E-A275-46E7-8D1F-D4A591F1F90E}"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a:xfrm>
            <a:off x="9072331" y="6364308"/>
            <a:ext cx="28448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8268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72765C-87E5-4EA0-B4F4-9C6D76ADC3AC}"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a:xfrm>
            <a:off x="9168341" y="6362253"/>
            <a:ext cx="28448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Oval 5"/>
          <p:cNvSpPr/>
          <p:nvPr userDrawn="1"/>
        </p:nvSpPr>
        <p:spPr>
          <a:xfrm>
            <a:off x="1765943" y="1782425"/>
            <a:ext cx="3527619"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7483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691866F-39C4-4FA0-953C-EFF5256D74A4}"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a:xfrm>
            <a:off x="9168341" y="6364308"/>
            <a:ext cx="28448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6791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20/12/2022</a:t>
            </a:fld>
            <a:endParaRPr lang="en-GB" dirty="0"/>
          </a:p>
        </p:txBody>
      </p:sp>
      <p:sp>
        <p:nvSpPr>
          <p:cNvPr id="6" name="Footer Placeholder 5"/>
          <p:cNvSpPr>
            <a:spLocks noGrp="1"/>
          </p:cNvSpPr>
          <p:nvPr>
            <p:ph type="ftr" sz="quarter" idx="11"/>
          </p:nvPr>
        </p:nvSpPr>
        <p:spPr/>
        <p:txBody>
          <a:bodyPr/>
          <a:lstStyle/>
          <a:p>
            <a:r>
              <a:rPr lang="en-GB"/>
              <a:t>www.coramvoice.org.uk/brightspots</a:t>
            </a:r>
            <a:endParaRPr lang="en-GB" dirty="0"/>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041764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D668501-8E52-4CDF-B46F-A3E765662278}"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394324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668501-8E52-4CDF-B46F-A3E765662278}"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119392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D668501-8E52-4CDF-B46F-A3E765662278}"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3790630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D668501-8E52-4CDF-B46F-A3E765662278}" type="datetimeFigureOut">
              <a:rPr lang="en-GB" smtClean="0"/>
              <a:t>20/12/2022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243998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D668501-8E52-4CDF-B46F-A3E765662278}" type="datetimeFigureOut">
              <a:rPr lang="en-GB" smtClean="0"/>
              <a:t>20/12/2022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139237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68501-8E52-4CDF-B46F-A3E765662278}" type="datetimeFigureOut">
              <a:rPr lang="en-GB" smtClean="0"/>
              <a:t>20/12/2022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200699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68501-8E52-4CDF-B46F-A3E765662278}"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285394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68501-8E52-4CDF-B46F-A3E765662278}"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8711E0-B8E0-436E-B02B-DFC369457055}" type="slidenum">
              <a:rPr lang="en-GB" smtClean="0"/>
              <a:t>‹#›</a:t>
            </a:fld>
            <a:endParaRPr lang="en-GB"/>
          </a:p>
        </p:txBody>
      </p:sp>
    </p:spTree>
    <p:extLst>
      <p:ext uri="{BB962C8B-B14F-4D97-AF65-F5344CB8AC3E}">
        <p14:creationId xmlns:p14="http://schemas.microsoft.com/office/powerpoint/2010/main" val="378062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68501-8E52-4CDF-B46F-A3E765662278}" type="datetimeFigureOut">
              <a:rPr lang="en-GB" smtClean="0"/>
              <a:t>20/12/2022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711E0-B8E0-436E-B02B-DFC369457055}" type="slidenum">
              <a:rPr lang="en-GB" smtClean="0"/>
              <a:t>‹#›</a:t>
            </a:fld>
            <a:endParaRPr lang="en-GB"/>
          </a:p>
        </p:txBody>
      </p:sp>
    </p:spTree>
    <p:extLst>
      <p:ext uri="{BB962C8B-B14F-4D97-AF65-F5344CB8AC3E}">
        <p14:creationId xmlns:p14="http://schemas.microsoft.com/office/powerpoint/2010/main" val="1280510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DDE8F97-2FDF-4EC0-9451-DC15B05F168E}" type="datetime1">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20/12/2022</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rPr>
              <a:t>www.coramvoice.org.uk/brightspots</a:t>
            </a:r>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C90892-02D6-4317-805A-C207FF1EF343}" type="slidenum">
              <a:rPr kumimoji="0" lang="en-GB"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6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467801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91" r:id="rId5"/>
    <p:sldLayoutId id="214748368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20/12/2022</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t>www.coramvoice.org.uk/brightspots</a:t>
            </a:r>
            <a:endParaRPr lang="en-GB" dirty="0"/>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209022891"/>
      </p:ext>
    </p:extLst>
  </p:cSld>
  <p:clrMap bg1="lt1" tx1="dk1" bg2="lt2" tx2="dk2" accent1="accent1" accent2="accent2" accent3="accent3" accent4="accent4" accent5="accent5" accent6="accent6" hlink="hlink" folHlink="folHlink"/>
  <p:sldLayoutIdLst>
    <p:sldLayoutId id="2147483690"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coramvoice.org.uk/brightspots"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458"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30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394" y="76360"/>
            <a:ext cx="1724817" cy="1098079"/>
          </a:xfrm>
          <a:prstGeom prst="rect">
            <a:avLst/>
          </a:prstGeom>
        </p:spPr>
      </p:pic>
      <p:sp>
        <p:nvSpPr>
          <p:cNvPr id="9" name="Rounded Rectangle 8"/>
          <p:cNvSpPr/>
          <p:nvPr/>
        </p:nvSpPr>
        <p:spPr>
          <a:xfrm>
            <a:off x="2256481" y="1608737"/>
            <a:ext cx="5502602" cy="1021804"/>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Practical support and opportunities</a:t>
            </a:r>
            <a:endParaRPr kumimoji="0" lang="en-GB" sz="24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endParaRPr>
          </a:p>
        </p:txBody>
      </p:sp>
      <p:sp>
        <p:nvSpPr>
          <p:cNvPr id="10" name="Rounded Rectangle 9"/>
          <p:cNvSpPr/>
          <p:nvPr/>
        </p:nvSpPr>
        <p:spPr>
          <a:xfrm>
            <a:off x="6082382" y="3801783"/>
            <a:ext cx="5948224" cy="1702707"/>
          </a:xfrm>
          <a:prstGeom prst="roundRect">
            <a:avLst>
              <a:gd name="adj" fmla="val 18399"/>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defRPr/>
            </a:pPr>
            <a:r>
              <a:rPr lang="en-GB" dirty="0">
                <a:solidFill>
                  <a:prstClr val="black"/>
                </a:solidFill>
                <a:latin typeface="Arial" panose="020B0604020202020204"/>
                <a:cs typeface="Arial" pitchFamily="34" charset="0"/>
              </a:rPr>
              <a:t>Care leavers were uncertain about their accommodation options and felt there was a lack of transparency in the process. Wandsworth produced an accommodation guide and worked to include young people more in decision making</a:t>
            </a:r>
            <a:r>
              <a:rPr lang="en-GB" sz="2000" dirty="0">
                <a:solidFill>
                  <a:prstClr val="black"/>
                </a:solidFill>
                <a:latin typeface="Arial" panose="020B0604020202020204"/>
                <a:cs typeface="Arial" pitchFamily="34" charset="0"/>
              </a:rPr>
              <a:t>.</a:t>
            </a:r>
            <a:endParaRPr kumimoji="0" lang="en-GB" sz="2000" b="0" i="0" u="none" strike="noStrike" kern="1200" cap="none" spc="0" normalizeH="0" baseline="0" noProof="0" dirty="0">
              <a:ln>
                <a:noFill/>
              </a:ln>
              <a:solidFill>
                <a:prstClr val="black"/>
              </a:solidFill>
              <a:effectLst/>
              <a:uLnTx/>
              <a:uFillTx/>
              <a:latin typeface="Arial" panose="020B0604020202020204"/>
              <a:ea typeface="+mn-ea"/>
              <a:cs typeface="Arial" pitchFamily="34" charset="0"/>
            </a:endParaRPr>
          </a:p>
        </p:txBody>
      </p:sp>
      <p:sp>
        <p:nvSpPr>
          <p:cNvPr id="2" name="TextBox 1"/>
          <p:cNvSpPr txBox="1"/>
          <p:nvPr/>
        </p:nvSpPr>
        <p:spPr>
          <a:xfrm>
            <a:off x="1529982" y="6525345"/>
            <a:ext cx="748883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This is a practice example from the Bright Spots Programme </a:t>
            </a:r>
            <a:r>
              <a:rPr kumimoji="0" lang="en-GB" sz="1200" b="1" i="0" u="none" strike="noStrike" kern="1200" cap="none" spc="0" normalizeH="0" baseline="0" noProof="0" dirty="0">
                <a:ln>
                  <a:noFill/>
                </a:ln>
                <a:solidFill>
                  <a:srgbClr val="C4D600"/>
                </a:solidFill>
                <a:effectLst/>
                <a:uLnTx/>
                <a:uFillTx/>
                <a:latin typeface="Arial" panose="020B0604020202020204" pitchFamily="34" charset="0"/>
                <a:ea typeface="+mn-ea"/>
                <a:cs typeface="Arial" panose="020B0604020202020204" pitchFamily="34" charset="0"/>
              </a:rPr>
              <a:t>www.coramvoice.org.uk/brightspots</a:t>
            </a:r>
            <a:r>
              <a:rPr kumimoji="0" lang="en-GB"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en-GB"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ounded Rectangle 13"/>
          <p:cNvSpPr/>
          <p:nvPr/>
        </p:nvSpPr>
        <p:spPr>
          <a:xfrm>
            <a:off x="1987276" y="3140968"/>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Wandsworth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prstClr val="white"/>
                </a:solidFill>
                <a:latin typeface="Arial" panose="020B0604020202020204" pitchFamily="34" charset="0"/>
                <a:cs typeface="Arial" panose="020B0604020202020204" pitchFamily="34" charset="0"/>
              </a:rPr>
              <a:t>FUTURE HOUSE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November 2022</a:t>
            </a: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5" name="Picture 4"/>
          <p:cNvPicPr>
            <a:picLocks noChangeAspect="1"/>
          </p:cNvPicPr>
          <p:nvPr/>
        </p:nvPicPr>
        <p:blipFill>
          <a:blip r:embed="rId4"/>
          <a:stretch>
            <a:fillRect/>
          </a:stretch>
        </p:blipFill>
        <p:spPr>
          <a:xfrm>
            <a:off x="10218576" y="134005"/>
            <a:ext cx="1718890" cy="1710819"/>
          </a:xfrm>
          <a:prstGeom prst="rect">
            <a:avLst/>
          </a:prstGeom>
        </p:spPr>
      </p:pic>
      <p:pic>
        <p:nvPicPr>
          <p:cNvPr id="13" name="Picture 2" descr="\\VOISRVFS\Company Shared Folders\London and South East\Policy\Bright Spots Project\External Communications\Branding &amp; Logos\Logos\REES logo lock up_RGB.jpg">
            <a:extLst>
              <a:ext uri="{FF2B5EF4-FFF2-40B4-BE49-F238E27FC236}">
                <a16:creationId xmlns:a16="http://schemas.microsoft.com/office/drawing/2014/main" id="{9AEB5300-8662-374A-99FE-4061C5067F8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2385" y="244368"/>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858201B9-579A-4E06-BF18-42AE7CD8B33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982" y="1407921"/>
            <a:ext cx="1489640" cy="1489640"/>
          </a:xfrm>
          <a:prstGeom prst="rect">
            <a:avLst/>
          </a:prstGeom>
        </p:spPr>
      </p:pic>
    </p:spTree>
    <p:extLst>
      <p:ext uri="{BB962C8B-B14F-4D97-AF65-F5344CB8AC3E}">
        <p14:creationId xmlns:p14="http://schemas.microsoft.com/office/powerpoint/2010/main" val="112231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1566364" y="-5810233"/>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Rounded Rectangle 9"/>
          <p:cNvSpPr/>
          <p:nvPr/>
        </p:nvSpPr>
        <p:spPr>
          <a:xfrm>
            <a:off x="136797" y="1614918"/>
            <a:ext cx="9446879" cy="805970"/>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latin typeface="Arial" pitchFamily="34" charset="0"/>
                <a:cs typeface="Arial" pitchFamily="34" charset="0"/>
              </a:rPr>
              <a:t>Why? </a:t>
            </a:r>
            <a:r>
              <a:rPr lang="en-GB" sz="1600" dirty="0">
                <a:solidFill>
                  <a:prstClr val="black"/>
                </a:solidFill>
                <a:latin typeface="Arial" panose="020B0604020202020204"/>
                <a:cs typeface="Arial" pitchFamily="34" charset="0"/>
              </a:rPr>
              <a:t>Care leavers were uncertain about their accommodation options and felt there was a lack of transparency in the process. Wandsworth produced an accommodation guide and worked to include young people more in decision making.</a:t>
            </a:r>
            <a:endParaRPr lang="en-GB" dirty="0">
              <a:solidFill>
                <a:prstClr val="black"/>
              </a:solidFill>
              <a:latin typeface="Arial" panose="020B0604020202020204"/>
              <a:cs typeface="Arial" pitchFamily="34" charset="0"/>
            </a:endParaRPr>
          </a:p>
        </p:txBody>
      </p:sp>
      <p:sp>
        <p:nvSpPr>
          <p:cNvPr id="11" name="Rounded Rectangle 10"/>
          <p:cNvSpPr/>
          <p:nvPr/>
        </p:nvSpPr>
        <p:spPr>
          <a:xfrm>
            <a:off x="153357" y="2519076"/>
            <a:ext cx="9446880" cy="3337598"/>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en-US" sz="1800" b="1" dirty="0">
                <a:solidFill>
                  <a:schemeClr val="tx1"/>
                </a:solidFill>
                <a:latin typeface="Arial" panose="020B0604020202020204" pitchFamily="34" charset="0"/>
                <a:ea typeface="Times New Roman" panose="02020603050405020304" pitchFamily="18" charset="0"/>
                <a:cs typeface="Arial" panose="020B0604020202020204" pitchFamily="34" charset="0"/>
              </a:rPr>
              <a:t>What? </a:t>
            </a:r>
            <a:r>
              <a:rPr lang="en-US" sz="1500" i="1" dirty="0">
                <a:solidFill>
                  <a:prstClr val="black"/>
                </a:solidFill>
                <a:latin typeface="Arial" panose="020B0604020202020204"/>
                <a:cs typeface="Helvetica" panose="020B0604020202020204" pitchFamily="34" charset="0"/>
              </a:rPr>
              <a:t>Future House </a:t>
            </a:r>
            <a:r>
              <a:rPr lang="en-US" sz="1500" dirty="0">
                <a:solidFill>
                  <a:prstClr val="black"/>
                </a:solidFill>
                <a:latin typeface="Arial" panose="020B0604020202020204"/>
                <a:cs typeface="Helvetica" panose="020B0604020202020204" pitchFamily="34" charset="0"/>
              </a:rPr>
              <a:t>is a bi–monthly meeting of young people with housing and leaving care managers to discuss housing related issues. </a:t>
            </a:r>
          </a:p>
          <a:p>
            <a:pPr lvl="0">
              <a:defRPr/>
            </a:pPr>
            <a:endParaRPr lang="en-US" sz="1500" dirty="0">
              <a:solidFill>
                <a:prstClr val="black"/>
              </a:solidFill>
              <a:latin typeface="Arial" panose="020B0604020202020204"/>
              <a:cs typeface="Helvetica" panose="020B0604020202020204" pitchFamily="34" charset="0"/>
            </a:endParaRPr>
          </a:p>
          <a:p>
            <a:pPr marL="285750" lvl="0" indent="-285750">
              <a:buFont typeface="Arial" panose="020B0604020202020204" pitchFamily="34" charset="0"/>
              <a:buChar char="•"/>
              <a:defRPr/>
            </a:pPr>
            <a:r>
              <a:rPr lang="en-US" sz="1550" dirty="0">
                <a:solidFill>
                  <a:prstClr val="black"/>
                </a:solidFill>
                <a:latin typeface="Arial" panose="020B0604020202020204"/>
                <a:cs typeface="Helvetica" panose="020B0604020202020204" pitchFamily="34" charset="0"/>
              </a:rPr>
              <a:t>Since it started it has overseen the production of a myth busting accommodation guide – developed jointly with young people. </a:t>
            </a:r>
            <a:r>
              <a:rPr lang="en-US" sz="1550" dirty="0">
                <a:solidFill>
                  <a:prstClr val="black"/>
                </a:solidFill>
                <a:latin typeface="Helvetica" panose="020B0604020202020204" pitchFamily="34" charset="0"/>
                <a:cs typeface="Helvetica" panose="020B0604020202020204" pitchFamily="34" charset="0"/>
              </a:rPr>
              <a:t>It sets out the different housing options and scenarios young people may face.</a:t>
            </a:r>
            <a:endParaRPr lang="en-US" sz="1550" dirty="0">
              <a:solidFill>
                <a:prstClr val="black"/>
              </a:solidFill>
              <a:latin typeface="Arial" panose="020B0604020202020204"/>
              <a:cs typeface="Helvetica" panose="020B0604020202020204" pitchFamily="34" charset="0"/>
            </a:endParaRPr>
          </a:p>
          <a:p>
            <a:pPr marL="285750" lvl="0" indent="-285750">
              <a:buFont typeface="Arial" panose="020B0604020202020204" pitchFamily="34" charset="0"/>
              <a:buChar char="•"/>
              <a:defRPr/>
            </a:pPr>
            <a:r>
              <a:rPr lang="en-US" sz="1550" dirty="0">
                <a:solidFill>
                  <a:prstClr val="black"/>
                </a:solidFill>
                <a:latin typeface="Helvetica" panose="020B0604020202020204" pitchFamily="34" charset="0"/>
                <a:cs typeface="Helvetica" panose="020B0604020202020204" pitchFamily="34" charset="0"/>
              </a:rPr>
              <a:t>Monthly multi-agency housing meetings are held. These are jointly chaired by housing and leaving care managers and look at all requests for social housing and rent guarantees. Young people are encouraged to attend. </a:t>
            </a:r>
            <a:r>
              <a:rPr lang="en-US" sz="1550" dirty="0">
                <a:solidFill>
                  <a:prstClr val="black"/>
                </a:solidFill>
                <a:latin typeface="Arial" panose="020B0604020202020204"/>
                <a:cs typeface="Helvetica" panose="020B0604020202020204" pitchFamily="34" charset="0"/>
              </a:rPr>
              <a:t>The </a:t>
            </a:r>
            <a:r>
              <a:rPr lang="en-GB" sz="1550" dirty="0">
                <a:solidFill>
                  <a:prstClr val="black"/>
                </a:solidFill>
                <a:latin typeface="Arial" panose="020B0604020202020204"/>
                <a:cs typeface="Helvetica" panose="020B0604020202020204" pitchFamily="34" charset="0"/>
              </a:rPr>
              <a:t>panel has been a great way for young people to have a meaningful role in decisions about their future housing needs. It has helped young people understand the process.</a:t>
            </a:r>
          </a:p>
          <a:p>
            <a:pPr marL="285750" lvl="0" indent="-285750">
              <a:buFont typeface="Arial" panose="020B0604020202020204" pitchFamily="34" charset="0"/>
              <a:buChar char="•"/>
              <a:defRPr/>
            </a:pPr>
            <a:r>
              <a:rPr lang="en-US" sz="1550" dirty="0">
                <a:solidFill>
                  <a:prstClr val="black"/>
                </a:solidFill>
                <a:latin typeface="Arial" panose="020B0604020202020204"/>
                <a:cs typeface="Helvetica" panose="020B0604020202020204" pitchFamily="34" charset="0"/>
              </a:rPr>
              <a:t>Young people have also been involved in contract monitoring meetings. There has been a focus on issues that are important to young people – such as staff turnover, making sure staff offer consistent responses, levels of repairs and access to Wi-Fi.</a:t>
            </a:r>
          </a:p>
          <a:p>
            <a:pPr lvl="0"/>
            <a:endParaRPr lang="en-US" altLang="en-US" sz="18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2" name="Rounded Rectangle 11"/>
          <p:cNvSpPr/>
          <p:nvPr/>
        </p:nvSpPr>
        <p:spPr>
          <a:xfrm>
            <a:off x="136798" y="5939488"/>
            <a:ext cx="9446880" cy="81196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rial" pitchFamily="34" charset="0"/>
              <a:cs typeface="Arial" pitchFamily="34" charset="0"/>
            </a:endParaRPr>
          </a:p>
        </p:txBody>
      </p:sp>
      <p:sp>
        <p:nvSpPr>
          <p:cNvPr id="7" name="Rectangle 6"/>
          <p:cNvSpPr/>
          <p:nvPr/>
        </p:nvSpPr>
        <p:spPr>
          <a:xfrm>
            <a:off x="153357" y="6036259"/>
            <a:ext cx="9556310" cy="646331"/>
          </a:xfrm>
          <a:prstGeom prst="rect">
            <a:avLst/>
          </a:prstGeom>
        </p:spPr>
        <p:txBody>
          <a:bodyPr wrap="square">
            <a:spAutoFit/>
          </a:bodyPr>
          <a:lstStyle/>
          <a:p>
            <a:r>
              <a:rPr lang="en-GB" sz="1800" b="1" dirty="0">
                <a:solidFill>
                  <a:schemeClr val="bg1"/>
                </a:solidFill>
                <a:latin typeface="Arial" panose="020B0604020202020204" pitchFamily="34" charset="0"/>
                <a:cs typeface="Arial" panose="020B0604020202020204" pitchFamily="34" charset="0"/>
              </a:rPr>
              <a:t>Impact: </a:t>
            </a:r>
            <a:r>
              <a:rPr lang="en-GB" dirty="0">
                <a:solidFill>
                  <a:prstClr val="white"/>
                </a:solidFill>
                <a:latin typeface="Arial" panose="020B0604020202020204"/>
                <a:cs typeface="Arial" pitchFamily="34" charset="0"/>
              </a:rPr>
              <a:t>Housing continues to be a challenge in Wandsworth, but in their recent YLBC survey, more young people reported that they feel safe in their homes and neighbourhoods.</a:t>
            </a:r>
            <a:r>
              <a:rPr lang="en-GB" sz="1800" b="1" dirty="0">
                <a:solidFill>
                  <a:schemeClr val="bg1"/>
                </a:solidFill>
                <a:latin typeface="Arial" panose="020B0604020202020204" pitchFamily="34" charset="0"/>
                <a:cs typeface="Arial" panose="020B0604020202020204" pitchFamily="34" charset="0"/>
              </a:rPr>
              <a:t> </a:t>
            </a:r>
          </a:p>
        </p:txBody>
      </p:sp>
      <p:sp>
        <p:nvSpPr>
          <p:cNvPr id="17" name="Rounded Rectangle 16"/>
          <p:cNvSpPr/>
          <p:nvPr/>
        </p:nvSpPr>
        <p:spPr>
          <a:xfrm>
            <a:off x="2156867" y="-633875"/>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WANDSWORTH</a:t>
            </a:r>
          </a:p>
          <a:p>
            <a:pPr algn="ctr"/>
            <a:r>
              <a:rPr lang="en-GB" sz="4000" b="1" dirty="0">
                <a:latin typeface="Arial" panose="020B0604020202020204" pitchFamily="34" charset="0"/>
                <a:cs typeface="Arial" panose="020B0604020202020204" pitchFamily="34" charset="0"/>
              </a:rPr>
              <a:t>FUTURE HOUSE </a:t>
            </a:r>
            <a:endParaRPr lang="en-GB" sz="2400" b="1" dirty="0">
              <a:latin typeface="Arial" panose="020B0604020202020204" pitchFamily="34" charset="0"/>
              <a:cs typeface="Arial" panose="020B0604020202020204" pitchFamily="34" charset="0"/>
            </a:endParaRPr>
          </a:p>
        </p:txBody>
      </p:sp>
      <p:sp>
        <p:nvSpPr>
          <p:cNvPr id="20" name="TextBox 19"/>
          <p:cNvSpPr txBox="1"/>
          <p:nvPr/>
        </p:nvSpPr>
        <p:spPr>
          <a:xfrm>
            <a:off x="-2969463" y="2420888"/>
            <a:ext cx="1300356" cy="369332"/>
          </a:xfrm>
          <a:prstGeom prst="rect">
            <a:avLst/>
          </a:prstGeom>
          <a:noFill/>
        </p:spPr>
        <p:txBody>
          <a:bodyPr wrap="square" rtlCol="0">
            <a:spAutoFit/>
          </a:bodyPr>
          <a:lstStyle/>
          <a:p>
            <a:r>
              <a:rPr lang="en-US" sz="1800" b="1" dirty="0">
                <a:solidFill>
                  <a:schemeClr val="bg1"/>
                </a:solidFill>
                <a:latin typeface="Arial" panose="020B0604020202020204" pitchFamily="34" charset="0"/>
                <a:cs typeface="Arial" panose="020B0604020202020204" pitchFamily="34" charset="0"/>
              </a:rPr>
              <a:t>June 2020</a:t>
            </a:r>
            <a:endParaRPr lang="en-GB" sz="1800" b="1"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9600237" y="5939488"/>
            <a:ext cx="2667174" cy="830997"/>
          </a:xfrm>
          <a:prstGeom prst="rect">
            <a:avLst/>
          </a:prstGeom>
        </p:spPr>
        <p:txBody>
          <a:bodyPr wrap="square">
            <a:spAutoFit/>
          </a:bodyPr>
          <a:lstStyle/>
          <a:p>
            <a:pPr lvl="0"/>
            <a:r>
              <a:rPr lang="en-US" altLang="en-US" sz="1600" dirty="0">
                <a:latin typeface="Helvetica" panose="020B0604020202020204" pitchFamily="34" charset="0"/>
                <a:ea typeface="Times New Roman" panose="02020603050405020304" pitchFamily="18" charset="0"/>
                <a:cs typeface="Times New Roman" panose="02020603050405020304" pitchFamily="18" charset="0"/>
                <a:hlinkClick r:id="rId3"/>
              </a:rPr>
              <a:t>www.coramvoice.org.uk/</a:t>
            </a:r>
          </a:p>
          <a:p>
            <a:pPr lvl="0"/>
            <a:r>
              <a:rPr lang="en-US" altLang="en-US" sz="1600" dirty="0" err="1">
                <a:latin typeface="Helvetica" panose="020B0604020202020204" pitchFamily="34" charset="0"/>
                <a:ea typeface="Times New Roman" panose="02020603050405020304" pitchFamily="18" charset="0"/>
                <a:cs typeface="Times New Roman" panose="02020603050405020304" pitchFamily="18" charset="0"/>
                <a:hlinkClick r:id="rId3"/>
              </a:rPr>
              <a:t>brightspots</a:t>
            </a:r>
            <a:endParaRPr lang="en-US" altLang="en-US" sz="1600" dirty="0">
              <a:latin typeface="Helvetica" panose="020B0604020202020204" pitchFamily="34" charset="0"/>
              <a:ea typeface="Times New Roman" panose="02020603050405020304" pitchFamily="18" charset="0"/>
              <a:cs typeface="Times New Roman" panose="02020603050405020304" pitchFamily="18" charset="0"/>
            </a:endParaRPr>
          </a:p>
          <a:p>
            <a:pPr lvl="0"/>
            <a:endParaRPr lang="en-GB" altLang="en-US" sz="1600" dirty="0">
              <a:latin typeface="Helvetica" panose="020B0604020202020204" pitchFamily="34" charset="0"/>
              <a:ea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4"/>
          <a:stretch>
            <a:fillRect/>
          </a:stretch>
        </p:blipFill>
        <p:spPr>
          <a:xfrm>
            <a:off x="10525540" y="99809"/>
            <a:ext cx="1513102" cy="1505998"/>
          </a:xfrm>
          <a:prstGeom prst="rect">
            <a:avLst/>
          </a:prstGeom>
        </p:spPr>
      </p:pic>
      <p:pic>
        <p:nvPicPr>
          <p:cNvPr id="3" name="Picture 2">
            <a:extLst>
              <a:ext uri="{FF2B5EF4-FFF2-40B4-BE49-F238E27FC236}">
                <a16:creationId xmlns:a16="http://schemas.microsoft.com/office/drawing/2014/main" id="{2EAB3181-4CB8-DF91-D413-5C97374DFB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6798" y="99809"/>
            <a:ext cx="1724817" cy="1098079"/>
          </a:xfrm>
          <a:prstGeom prst="rect">
            <a:avLst/>
          </a:prstGeom>
        </p:spPr>
      </p:pic>
      <p:pic>
        <p:nvPicPr>
          <p:cNvPr id="8" name="Picture 7">
            <a:extLst>
              <a:ext uri="{FF2B5EF4-FFF2-40B4-BE49-F238E27FC236}">
                <a16:creationId xmlns:a16="http://schemas.microsoft.com/office/drawing/2014/main" id="{857A9E70-EDDE-E436-2B49-E3C14DB20CFA}"/>
              </a:ext>
            </a:extLst>
          </p:cNvPr>
          <p:cNvPicPr>
            <a:picLocks noChangeAspect="1"/>
          </p:cNvPicPr>
          <p:nvPr/>
        </p:nvPicPr>
        <p:blipFill>
          <a:blip r:embed="rId6"/>
          <a:stretch>
            <a:fillRect/>
          </a:stretch>
        </p:blipFill>
        <p:spPr>
          <a:xfrm>
            <a:off x="9813545" y="2519075"/>
            <a:ext cx="2225097" cy="3164583"/>
          </a:xfrm>
          <a:prstGeom prst="rect">
            <a:avLst/>
          </a:prstGeom>
        </p:spPr>
      </p:pic>
    </p:spTree>
    <p:extLst>
      <p:ext uri="{BB962C8B-B14F-4D97-AF65-F5344CB8AC3E}">
        <p14:creationId xmlns:p14="http://schemas.microsoft.com/office/powerpoint/2010/main" val="814548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5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wipe(left)">
                                      <p:cBhvr>
                                        <p:cTn id="23" dur="5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wipe(left)">
                                      <p:cBhvr>
                                        <p:cTn id="28" dur="500"/>
                                        <p:tgtEl>
                                          <p:spTgt spid="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animEffect transition="in" filter="wipe(left)">
                                      <p:cBhvr>
                                        <p:cTn id="33" dur="500"/>
                                        <p:tgtEl>
                                          <p:spTgt spid="11">
                                            <p:txEl>
                                              <p:pRg st="4" end="4"/>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
                                            <p:bg/>
                                          </p:spTgt>
                                        </p:tgtEl>
                                        <p:attrNameLst>
                                          <p:attrName>style.visibility</p:attrName>
                                        </p:attrNameLst>
                                      </p:cBhvr>
                                      <p:to>
                                        <p:strVal val="visible"/>
                                      </p:to>
                                    </p:set>
                                    <p:animEffect transition="in" filter="wipe(left)">
                                      <p:cBhvr>
                                        <p:cTn id="36" dur="500"/>
                                        <p:tgtEl>
                                          <p:spTgt spid="11">
                                            <p:bg/>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left)">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build="allAtOnce" animBg="1"/>
      <p:bldP spid="12" grpId="0" animBg="1"/>
      <p:bldP spid="7"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330</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Helvetica</vt:lpstr>
      <vt:lpstr>Office Theme</vt:lpstr>
      <vt:lpstr>2_Office Theme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Stewart-Watson</dc:creator>
  <cp:lastModifiedBy>Richard Marvin</cp:lastModifiedBy>
  <cp:revision>3</cp:revision>
  <dcterms:created xsi:type="dcterms:W3CDTF">2022-12-12T16:51:44Z</dcterms:created>
  <dcterms:modified xsi:type="dcterms:W3CDTF">2022-12-20T16:44:51Z</dcterms:modified>
</cp:coreProperties>
</file>