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1" r:id="rId2"/>
    <p:sldMasterId id="2147483686" r:id="rId3"/>
  </p:sldMasterIdLst>
  <p:notesMasterIdLst>
    <p:notesMasterId r:id="rId6"/>
  </p:notesMasterIdLst>
  <p:sldIdLst>
    <p:sldId id="257"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889726-07A4-4473-BC1C-4DE1D859C36B}" type="datetimeFigureOut">
              <a:rPr lang="en-GB" smtClean="0"/>
              <a:t>20/12/2022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6D4317-6C82-4C23-9E43-B15A44356199}" type="slidenum">
              <a:rPr lang="en-GB" smtClean="0"/>
              <a:t>‹#›</a:t>
            </a:fld>
            <a:endParaRPr lang="en-GB"/>
          </a:p>
        </p:txBody>
      </p:sp>
    </p:spTree>
    <p:extLst>
      <p:ext uri="{BB962C8B-B14F-4D97-AF65-F5344CB8AC3E}">
        <p14:creationId xmlns:p14="http://schemas.microsoft.com/office/powerpoint/2010/main" val="1076883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507CFE-2768-4FE9-A772-596AC82D9DD7}"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95162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r>
              <a:rPr lang="en-US" dirty="0"/>
              <a:t>Case</a:t>
            </a:r>
            <a:r>
              <a:rPr lang="en-US" baseline="0" dirty="0"/>
              <a:t> study for presentations or online </a:t>
            </a:r>
            <a:r>
              <a:rPr lang="en-US" dirty="0"/>
              <a:t>video</a:t>
            </a:r>
            <a:endParaRPr lang="en-GB" dirty="0"/>
          </a:p>
        </p:txBody>
      </p:sp>
      <p:sp>
        <p:nvSpPr>
          <p:cNvPr id="4" name="Slide Number Placeholder 3"/>
          <p:cNvSpPr>
            <a:spLocks noGrp="1"/>
          </p:cNvSpPr>
          <p:nvPr>
            <p:ph type="sldNum" sz="quarter" idx="10"/>
          </p:nvPr>
        </p:nvSpPr>
        <p:spPr/>
        <p:txBody>
          <a:bodyPr/>
          <a:lstStyle/>
          <a:p>
            <a:fld id="{F2507CFE-2768-4FE9-A772-596AC82D9DD7}" type="slidenum">
              <a:rPr lang="en-GB" smtClean="0"/>
              <a:pPr/>
              <a:t>2</a:t>
            </a:fld>
            <a:endParaRPr lang="en-GB" dirty="0"/>
          </a:p>
        </p:txBody>
      </p:sp>
    </p:spTree>
    <p:extLst>
      <p:ext uri="{BB962C8B-B14F-4D97-AF65-F5344CB8AC3E}">
        <p14:creationId xmlns:p14="http://schemas.microsoft.com/office/powerpoint/2010/main" val="2621648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D668501-8E52-4CDF-B46F-A3E765662278}" type="datetimeFigureOut">
              <a:rPr lang="en-GB" smtClean="0"/>
              <a:t>20/12/2022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8711E0-B8E0-436E-B02B-DFC369457055}" type="slidenum">
              <a:rPr lang="en-GB" smtClean="0"/>
              <a:t>‹#›</a:t>
            </a:fld>
            <a:endParaRPr lang="en-GB"/>
          </a:p>
        </p:txBody>
      </p:sp>
    </p:spTree>
    <p:extLst>
      <p:ext uri="{BB962C8B-B14F-4D97-AF65-F5344CB8AC3E}">
        <p14:creationId xmlns:p14="http://schemas.microsoft.com/office/powerpoint/2010/main" val="1333181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D668501-8E52-4CDF-B46F-A3E765662278}" type="datetimeFigureOut">
              <a:rPr lang="en-GB" smtClean="0"/>
              <a:t>20/12/2022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8711E0-B8E0-436E-B02B-DFC369457055}" type="slidenum">
              <a:rPr lang="en-GB" smtClean="0"/>
              <a:t>‹#›</a:t>
            </a:fld>
            <a:endParaRPr lang="en-GB"/>
          </a:p>
        </p:txBody>
      </p:sp>
    </p:spTree>
    <p:extLst>
      <p:ext uri="{BB962C8B-B14F-4D97-AF65-F5344CB8AC3E}">
        <p14:creationId xmlns:p14="http://schemas.microsoft.com/office/powerpoint/2010/main" val="3509930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D668501-8E52-4CDF-B46F-A3E765662278}" type="datetimeFigureOut">
              <a:rPr lang="en-GB" smtClean="0"/>
              <a:t>20/12/2022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8711E0-B8E0-436E-B02B-DFC369457055}" type="slidenum">
              <a:rPr lang="en-GB" smtClean="0"/>
              <a:t>‹#›</a:t>
            </a:fld>
            <a:endParaRPr lang="en-GB"/>
          </a:p>
        </p:txBody>
      </p:sp>
    </p:spTree>
    <p:extLst>
      <p:ext uri="{BB962C8B-B14F-4D97-AF65-F5344CB8AC3E}">
        <p14:creationId xmlns:p14="http://schemas.microsoft.com/office/powerpoint/2010/main" val="2423924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388A5DB-E5AB-44FC-9B80-7A4E538D4AD7}" type="datetime1">
              <a:rPr kumimoji="0" lang="en-GB"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20/12/2022</a:t>
            </a:fld>
            <a:endParaRPr kumimoji="0" lang="en-GB" sz="16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rPr>
              <a:t>www.coramvoice.org.uk/brightspots</a:t>
            </a:r>
            <a:endParaRPr kumimoji="0" lang="en-GB" sz="16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a:xfrm>
            <a:off x="9168341" y="6381329"/>
            <a:ext cx="284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C90892-02D6-4317-805A-C207FF1EF343}" type="slidenum">
              <a:rPr kumimoji="0" lang="en-GB"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6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86242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3392" y="0"/>
            <a:ext cx="10972800" cy="1143000"/>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74BAEA4-D045-4A31-B148-B9C279F05581}" type="datetime1">
              <a:rPr kumimoji="0" lang="en-GB"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20/12/2022</a:t>
            </a:fld>
            <a:endParaRPr kumimoji="0" lang="en-GB" sz="16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rPr>
              <a:t>www.coramvoice.org.uk/brightspots</a:t>
            </a:r>
            <a:endParaRPr kumimoji="0" lang="en-GB" sz="16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a:xfrm>
            <a:off x="9168341" y="6366022"/>
            <a:ext cx="284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C90892-02D6-4317-805A-C207FF1EF343}" type="slidenum">
              <a:rPr kumimoji="0" lang="en-GB"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6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44823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3392" y="0"/>
            <a:ext cx="10972800" cy="1143000"/>
          </a:xfrm>
        </p:spPr>
        <p:txBody>
          <a:bodyPr/>
          <a:lstStyle>
            <a:lvl1pPr>
              <a:defRPr/>
            </a:lvl1pPr>
          </a:lstStyle>
          <a:p>
            <a:r>
              <a:rPr lang="en-US" dirty="0"/>
              <a:t>Click to edit Master title style</a:t>
            </a:r>
            <a:endParaRPr lang="en-GB" dirty="0"/>
          </a:p>
        </p:txBody>
      </p:sp>
      <p:sp>
        <p:nvSpPr>
          <p:cNvPr id="3" name="Content Placeholder 2"/>
          <p:cNvSpPr>
            <a:spLocks noGrp="1"/>
          </p:cNvSpPr>
          <p:nvPr>
            <p:ph sz="half" idx="1"/>
          </p:nvPr>
        </p:nvSpPr>
        <p:spPr>
          <a:xfrm>
            <a:off x="609600" y="1196753"/>
            <a:ext cx="53848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97600" y="1196753"/>
            <a:ext cx="53848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873614-D828-406D-B63C-8B8417E77E11}" type="datetime1">
              <a:rPr kumimoji="0" lang="en-GB"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20/12/2022</a:t>
            </a:fld>
            <a:endParaRPr kumimoji="0" lang="en-GB" sz="16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rPr>
              <a:t>www.coramvoice.org.uk/brightspots</a:t>
            </a:r>
            <a:endParaRPr kumimoji="0" lang="en-GB" sz="16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a:xfrm>
            <a:off x="9168341" y="6381329"/>
            <a:ext cx="2844800" cy="365125"/>
          </a:xfrm>
        </p:spPr>
        <p:txBody>
          <a:bodyPr/>
          <a:lstStyle>
            <a:lvl1pPr>
              <a:defRPr>
                <a:latin typeface="Arial" panose="020B0604020202020204" pitchFamily="34" charset="0"/>
                <a:cs typeface="Arial" panose="020B0604020202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0C90892-02D6-4317-805A-C207FF1EF343}" type="slidenum">
              <a:rPr kumimoji="0" lang="en-GB"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6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48816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3392" y="-8293"/>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196752"/>
            <a:ext cx="5386917" cy="639762"/>
          </a:xfrm>
        </p:spPr>
        <p:txBody>
          <a:bodyPr anchor="b">
            <a:normAutofit/>
          </a:bodyPr>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1836514"/>
            <a:ext cx="5386917"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6193368" y="1196752"/>
            <a:ext cx="5389033" cy="639762"/>
          </a:xfrm>
        </p:spPr>
        <p:txBody>
          <a:bodyPr anchor="b">
            <a:normAutofit/>
          </a:bodyPr>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1836514"/>
            <a:ext cx="5389033"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AFEAC3E-A275-46E7-8D1F-D4A591F1F90E}" type="datetime1">
              <a:rPr kumimoji="0" lang="en-GB"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20/12/2022</a:t>
            </a:fld>
            <a:endParaRPr kumimoji="0" lang="en-GB" sz="16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rPr>
              <a:t>www.coramvoice.org.uk/brightspots</a:t>
            </a:r>
            <a:endParaRPr kumimoji="0" lang="en-GB" sz="16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9" name="Slide Number Placeholder 8"/>
          <p:cNvSpPr>
            <a:spLocks noGrp="1"/>
          </p:cNvSpPr>
          <p:nvPr>
            <p:ph type="sldNum" sz="quarter" idx="12"/>
          </p:nvPr>
        </p:nvSpPr>
        <p:spPr>
          <a:xfrm>
            <a:off x="9072331" y="6364308"/>
            <a:ext cx="2844800" cy="365125"/>
          </a:xfrm>
        </p:spPr>
        <p:txBody>
          <a:bodyPr/>
          <a:lstStyle>
            <a:lvl1pPr>
              <a:defRPr>
                <a:latin typeface="Arial" panose="020B0604020202020204" pitchFamily="34" charset="0"/>
                <a:cs typeface="Arial" panose="020B0604020202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0C90892-02D6-4317-805A-C207FF1EF343}" type="slidenum">
              <a:rPr kumimoji="0" lang="en-GB"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6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82687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272765C-87E5-4EA0-B4F4-9C6D76ADC3AC}" type="datetime1">
              <a:rPr kumimoji="0" lang="en-GB"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20/12/2022</a:t>
            </a:fld>
            <a:endParaRPr kumimoji="0" lang="en-GB" sz="16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rPr>
              <a:t>www.coramvoice.org.uk/brightspots</a:t>
            </a:r>
            <a:endParaRPr kumimoji="0" lang="en-GB" sz="16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5" name="Slide Number Placeholder 4"/>
          <p:cNvSpPr>
            <a:spLocks noGrp="1"/>
          </p:cNvSpPr>
          <p:nvPr>
            <p:ph type="sldNum" sz="quarter" idx="12"/>
          </p:nvPr>
        </p:nvSpPr>
        <p:spPr>
          <a:xfrm>
            <a:off x="9168341" y="6362253"/>
            <a:ext cx="2844800" cy="365125"/>
          </a:xfrm>
        </p:spPr>
        <p:txBody>
          <a:bodyPr/>
          <a:lstStyle>
            <a:lvl1pPr>
              <a:defRPr>
                <a:latin typeface="Arial" panose="020B0604020202020204" pitchFamily="34" charset="0"/>
                <a:cs typeface="Arial" panose="020B0604020202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0C90892-02D6-4317-805A-C207FF1EF343}" type="slidenum">
              <a:rPr kumimoji="0" lang="en-GB"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6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6" name="Oval 5"/>
          <p:cNvSpPr/>
          <p:nvPr userDrawn="1"/>
        </p:nvSpPr>
        <p:spPr>
          <a:xfrm>
            <a:off x="1765943" y="1782425"/>
            <a:ext cx="3527619" cy="2773860"/>
          </a:xfrm>
          <a:prstGeom prst="ellipse">
            <a:avLst/>
          </a:prstGeom>
          <a:solidFill>
            <a:srgbClr val="FFDD00"/>
          </a:solidFill>
          <a:ln>
            <a:solidFill>
              <a:srgbClr val="FFD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774831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691866F-39C4-4FA0-953C-EFF5256D74A4}" type="datetime1">
              <a:rPr kumimoji="0" lang="en-GB"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20/12/2022</a:t>
            </a:fld>
            <a:endParaRPr kumimoji="0" lang="en-GB" sz="16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rPr>
              <a:t>www.coramvoice.org.uk/brightspots</a:t>
            </a:r>
            <a:endParaRPr kumimoji="0" lang="en-GB" sz="16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2"/>
          </p:nvPr>
        </p:nvSpPr>
        <p:spPr>
          <a:xfrm>
            <a:off x="9168341" y="6364308"/>
            <a:ext cx="2844800" cy="365125"/>
          </a:xfrm>
        </p:spPr>
        <p:txBody>
          <a:bodyPr/>
          <a:lstStyle>
            <a:lvl1pPr>
              <a:defRPr>
                <a:latin typeface="Arial" panose="020B0604020202020204" pitchFamily="34" charset="0"/>
                <a:cs typeface="Arial" panose="020B0604020202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0C90892-02D6-4317-805A-C207FF1EF343}" type="slidenum">
              <a:rPr kumimoji="0" lang="en-GB"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6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67915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3392" y="0"/>
            <a:ext cx="10972800" cy="1143000"/>
          </a:xfrm>
        </p:spPr>
        <p:txBody>
          <a:bodyPr/>
          <a:lstStyle>
            <a:lvl1pPr>
              <a:defRPr/>
            </a:lvl1pPr>
          </a:lstStyle>
          <a:p>
            <a:r>
              <a:rPr lang="en-US" dirty="0"/>
              <a:t>Click to edit Master title style</a:t>
            </a:r>
            <a:endParaRPr lang="en-GB" dirty="0"/>
          </a:p>
        </p:txBody>
      </p:sp>
      <p:sp>
        <p:nvSpPr>
          <p:cNvPr id="3" name="Content Placeholder 2"/>
          <p:cNvSpPr>
            <a:spLocks noGrp="1"/>
          </p:cNvSpPr>
          <p:nvPr>
            <p:ph sz="half" idx="1"/>
          </p:nvPr>
        </p:nvSpPr>
        <p:spPr>
          <a:xfrm>
            <a:off x="609600" y="1196753"/>
            <a:ext cx="53848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97600" y="1196753"/>
            <a:ext cx="53848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9D873614-D828-406D-B63C-8B8417E77E11}" type="datetime1">
              <a:rPr lang="en-GB" smtClean="0"/>
              <a:pPr/>
              <a:t>20/12/2022</a:t>
            </a:fld>
            <a:endParaRPr lang="en-GB" dirty="0"/>
          </a:p>
        </p:txBody>
      </p:sp>
      <p:sp>
        <p:nvSpPr>
          <p:cNvPr id="6" name="Footer Placeholder 5"/>
          <p:cNvSpPr>
            <a:spLocks noGrp="1"/>
          </p:cNvSpPr>
          <p:nvPr>
            <p:ph type="ftr" sz="quarter" idx="11"/>
          </p:nvPr>
        </p:nvSpPr>
        <p:spPr/>
        <p:txBody>
          <a:bodyPr/>
          <a:lstStyle/>
          <a:p>
            <a:r>
              <a:rPr lang="en-GB"/>
              <a:t>www.coramvoice.org.uk/brightspots</a:t>
            </a:r>
            <a:endParaRPr lang="en-GB" dirty="0"/>
          </a:p>
        </p:txBody>
      </p:sp>
      <p:sp>
        <p:nvSpPr>
          <p:cNvPr id="7" name="Slide Number Placeholder 6"/>
          <p:cNvSpPr>
            <a:spLocks noGrp="1"/>
          </p:cNvSpPr>
          <p:nvPr>
            <p:ph type="sldNum" sz="quarter" idx="12"/>
          </p:nvPr>
        </p:nvSpPr>
        <p:spPr>
          <a:xfrm>
            <a:off x="9168341" y="6381329"/>
            <a:ext cx="28448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10417645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D668501-8E52-4CDF-B46F-A3E765662278}" type="datetimeFigureOut">
              <a:rPr lang="en-GB" smtClean="0"/>
              <a:t>20/12/2022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8711E0-B8E0-436E-B02B-DFC369457055}" type="slidenum">
              <a:rPr lang="en-GB" smtClean="0"/>
              <a:t>‹#›</a:t>
            </a:fld>
            <a:endParaRPr lang="en-GB"/>
          </a:p>
        </p:txBody>
      </p:sp>
    </p:spTree>
    <p:extLst>
      <p:ext uri="{BB962C8B-B14F-4D97-AF65-F5344CB8AC3E}">
        <p14:creationId xmlns:p14="http://schemas.microsoft.com/office/powerpoint/2010/main" val="3943246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D668501-8E52-4CDF-B46F-A3E765662278}" type="datetimeFigureOut">
              <a:rPr lang="en-GB" smtClean="0"/>
              <a:t>20/12/2022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8711E0-B8E0-436E-B02B-DFC369457055}" type="slidenum">
              <a:rPr lang="en-GB" smtClean="0"/>
              <a:t>‹#›</a:t>
            </a:fld>
            <a:endParaRPr lang="en-GB"/>
          </a:p>
        </p:txBody>
      </p:sp>
    </p:spTree>
    <p:extLst>
      <p:ext uri="{BB962C8B-B14F-4D97-AF65-F5344CB8AC3E}">
        <p14:creationId xmlns:p14="http://schemas.microsoft.com/office/powerpoint/2010/main" val="1193928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D668501-8E52-4CDF-B46F-A3E765662278}" type="datetimeFigureOut">
              <a:rPr lang="en-GB" smtClean="0"/>
              <a:t>20/12/2022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8711E0-B8E0-436E-B02B-DFC369457055}" type="slidenum">
              <a:rPr lang="en-GB" smtClean="0"/>
              <a:t>‹#›</a:t>
            </a:fld>
            <a:endParaRPr lang="en-GB"/>
          </a:p>
        </p:txBody>
      </p:sp>
    </p:spTree>
    <p:extLst>
      <p:ext uri="{BB962C8B-B14F-4D97-AF65-F5344CB8AC3E}">
        <p14:creationId xmlns:p14="http://schemas.microsoft.com/office/powerpoint/2010/main" val="3790630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D668501-8E52-4CDF-B46F-A3E765662278}" type="datetimeFigureOut">
              <a:rPr lang="en-GB" smtClean="0"/>
              <a:t>20/12/2022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38711E0-B8E0-436E-B02B-DFC369457055}" type="slidenum">
              <a:rPr lang="en-GB" smtClean="0"/>
              <a:t>‹#›</a:t>
            </a:fld>
            <a:endParaRPr lang="en-GB"/>
          </a:p>
        </p:txBody>
      </p:sp>
    </p:spTree>
    <p:extLst>
      <p:ext uri="{BB962C8B-B14F-4D97-AF65-F5344CB8AC3E}">
        <p14:creationId xmlns:p14="http://schemas.microsoft.com/office/powerpoint/2010/main" val="2439988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D668501-8E52-4CDF-B46F-A3E765662278}" type="datetimeFigureOut">
              <a:rPr lang="en-GB" smtClean="0"/>
              <a:t>20/12/2022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38711E0-B8E0-436E-B02B-DFC369457055}" type="slidenum">
              <a:rPr lang="en-GB" smtClean="0"/>
              <a:t>‹#›</a:t>
            </a:fld>
            <a:endParaRPr lang="en-GB"/>
          </a:p>
        </p:txBody>
      </p:sp>
    </p:spTree>
    <p:extLst>
      <p:ext uri="{BB962C8B-B14F-4D97-AF65-F5344CB8AC3E}">
        <p14:creationId xmlns:p14="http://schemas.microsoft.com/office/powerpoint/2010/main" val="1392370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668501-8E52-4CDF-B46F-A3E765662278}" type="datetimeFigureOut">
              <a:rPr lang="en-GB" smtClean="0"/>
              <a:t>20/12/2022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38711E0-B8E0-436E-B02B-DFC369457055}" type="slidenum">
              <a:rPr lang="en-GB" smtClean="0"/>
              <a:t>‹#›</a:t>
            </a:fld>
            <a:endParaRPr lang="en-GB"/>
          </a:p>
        </p:txBody>
      </p:sp>
    </p:spTree>
    <p:extLst>
      <p:ext uri="{BB962C8B-B14F-4D97-AF65-F5344CB8AC3E}">
        <p14:creationId xmlns:p14="http://schemas.microsoft.com/office/powerpoint/2010/main" val="2006999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D668501-8E52-4CDF-B46F-A3E765662278}" type="datetimeFigureOut">
              <a:rPr lang="en-GB" smtClean="0"/>
              <a:t>20/12/2022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8711E0-B8E0-436E-B02B-DFC369457055}" type="slidenum">
              <a:rPr lang="en-GB" smtClean="0"/>
              <a:t>‹#›</a:t>
            </a:fld>
            <a:endParaRPr lang="en-GB"/>
          </a:p>
        </p:txBody>
      </p:sp>
    </p:spTree>
    <p:extLst>
      <p:ext uri="{BB962C8B-B14F-4D97-AF65-F5344CB8AC3E}">
        <p14:creationId xmlns:p14="http://schemas.microsoft.com/office/powerpoint/2010/main" val="2853940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D668501-8E52-4CDF-B46F-A3E765662278}" type="datetimeFigureOut">
              <a:rPr lang="en-GB" smtClean="0"/>
              <a:t>20/12/2022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8711E0-B8E0-436E-B02B-DFC369457055}" type="slidenum">
              <a:rPr lang="en-GB" smtClean="0"/>
              <a:t>‹#›</a:t>
            </a:fld>
            <a:endParaRPr lang="en-GB"/>
          </a:p>
        </p:txBody>
      </p:sp>
    </p:spTree>
    <p:extLst>
      <p:ext uri="{BB962C8B-B14F-4D97-AF65-F5344CB8AC3E}">
        <p14:creationId xmlns:p14="http://schemas.microsoft.com/office/powerpoint/2010/main" val="3780627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668501-8E52-4CDF-B46F-A3E765662278}" type="datetimeFigureOut">
              <a:rPr lang="en-GB" smtClean="0"/>
              <a:t>20/12/2022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8711E0-B8E0-436E-B02B-DFC369457055}" type="slidenum">
              <a:rPr lang="en-GB" smtClean="0"/>
              <a:t>‹#›</a:t>
            </a:fld>
            <a:endParaRPr lang="en-GB"/>
          </a:p>
        </p:txBody>
      </p:sp>
    </p:spTree>
    <p:extLst>
      <p:ext uri="{BB962C8B-B14F-4D97-AF65-F5344CB8AC3E}">
        <p14:creationId xmlns:p14="http://schemas.microsoft.com/office/powerpoint/2010/main" val="12805108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DDE8F97-2FDF-4EC0-9451-DC15B05F168E}" type="datetime1">
              <a:rPr kumimoji="0" lang="en-GB"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20/12/2022</a:t>
            </a:fld>
            <a:endParaRPr kumimoji="0" lang="en-GB" sz="16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600">
                <a:solidFill>
                  <a:schemeClr val="tx1">
                    <a:tint val="75000"/>
                  </a:schemeClr>
                </a:solidFill>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rPr>
              <a:t>www.coramvoice.org.uk/brightspots</a:t>
            </a:r>
            <a:endParaRPr kumimoji="0" lang="en-GB" sz="16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4"/>
          </p:nvPr>
        </p:nvSpPr>
        <p:spPr>
          <a:xfrm>
            <a:off x="9168341" y="6381329"/>
            <a:ext cx="2844800" cy="365125"/>
          </a:xfrm>
          <a:prstGeom prst="rect">
            <a:avLst/>
          </a:prstGeom>
        </p:spPr>
        <p:txBody>
          <a:bodyPr vert="horz" lIns="91440" tIns="45720" rIns="91440" bIns="45720" rtlCol="0" anchor="ctr"/>
          <a:lstStyle>
            <a:lvl1pPr algn="r">
              <a:defRPr sz="1600">
                <a:solidFill>
                  <a:schemeClr val="tx1">
                    <a:tint val="75000"/>
                  </a:schemeClr>
                </a:solidFill>
                <a:latin typeface="Arial" panose="020B0604020202020204" pitchFamily="34" charset="0"/>
                <a:cs typeface="Arial" panose="020B0604020202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0C90892-02D6-4317-805A-C207FF1EF343}" type="slidenum">
              <a:rPr kumimoji="0" lang="en-GB" sz="16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6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94678011"/>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91" r:id="rId5"/>
    <p:sldLayoutId id="2147483687"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latin typeface="Arial" panose="020B0604020202020204" pitchFamily="34" charset="0"/>
                <a:cs typeface="Arial" panose="020B0604020202020204" pitchFamily="34" charset="0"/>
              </a:defRPr>
            </a:lvl1pPr>
          </a:lstStyle>
          <a:p>
            <a:fld id="{6DDE8F97-2FDF-4EC0-9451-DC15B05F168E}" type="datetime1">
              <a:rPr lang="en-GB" smtClean="0"/>
              <a:pPr/>
              <a:t>20/12/2022</a:t>
            </a:fld>
            <a:endParaRPr lang="en-GB"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600">
                <a:solidFill>
                  <a:schemeClr val="tx1">
                    <a:tint val="75000"/>
                  </a:schemeClr>
                </a:solidFill>
                <a:latin typeface="Arial" panose="020B0604020202020204" pitchFamily="34" charset="0"/>
                <a:cs typeface="Arial" panose="020B0604020202020204" pitchFamily="34" charset="0"/>
              </a:defRPr>
            </a:lvl1pPr>
          </a:lstStyle>
          <a:p>
            <a:r>
              <a:rPr lang="en-GB"/>
              <a:t>www.coramvoice.org.uk/brightspots</a:t>
            </a:r>
            <a:endParaRPr lang="en-GB" dirty="0"/>
          </a:p>
        </p:txBody>
      </p:sp>
      <p:sp>
        <p:nvSpPr>
          <p:cNvPr id="6" name="Slide Number Placeholder 5"/>
          <p:cNvSpPr>
            <a:spLocks noGrp="1"/>
          </p:cNvSpPr>
          <p:nvPr>
            <p:ph type="sldNum" sz="quarter" idx="4"/>
          </p:nvPr>
        </p:nvSpPr>
        <p:spPr>
          <a:xfrm>
            <a:off x="9168341" y="6381329"/>
            <a:ext cx="2844800" cy="365125"/>
          </a:xfrm>
          <a:prstGeom prst="rect">
            <a:avLst/>
          </a:prstGeom>
        </p:spPr>
        <p:txBody>
          <a:bodyPr vert="horz" lIns="91440" tIns="45720" rIns="91440" bIns="45720" rtlCol="0" anchor="ctr"/>
          <a:lstStyle>
            <a:lvl1pPr algn="r">
              <a:defRPr sz="1600">
                <a:solidFill>
                  <a:schemeClr val="tx1">
                    <a:tint val="75000"/>
                  </a:schemeClr>
                </a:solidFill>
                <a:latin typeface="Arial" panose="020B0604020202020204" pitchFamily="34" charset="0"/>
                <a:cs typeface="Arial" panose="020B0604020202020204" pitchFamily="34" charset="0"/>
              </a:defRPr>
            </a:lvl1p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1209022891"/>
      </p:ext>
    </p:extLst>
  </p:cSld>
  <p:clrMap bg1="lt1" tx1="dk1" bg2="lt2" tx2="dk2" accent1="accent1" accent2="accent2" accent3="accent3" accent4="accent4" accent5="accent5" accent6="accent6" hlink="hlink" folHlink="folHlink"/>
  <p:sldLayoutIdLst>
    <p:sldLayoutId id="2147483690" r:id="rId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sldNum="0" hdr="0" ftr="0" dt="0"/>
  <p:txStyles>
    <p:titleStyle>
      <a:lvl1pPr algn="l" defTabSz="914400" rtl="0" eaLnBrk="1" latinLnBrk="0" hangingPunct="1">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www.coramvoice.org.uk/brightspots"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5.png"/><Relationship Id="rId5" Type="http://schemas.openxmlformats.org/officeDocument/2006/relationships/image" Target="../media/image1.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40458" y="1844824"/>
            <a:ext cx="9059272" cy="8640960"/>
          </a:xfrm>
          <a:prstGeom prst="ellipse">
            <a:avLst/>
          </a:prstGeom>
          <a:solidFill>
            <a:srgbClr val="7F7F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8" name="Rectangle 7"/>
          <p:cNvSpPr/>
          <p:nvPr/>
        </p:nvSpPr>
        <p:spPr>
          <a:xfrm>
            <a:off x="152400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300" normalizeH="0" baseline="0" noProof="0" dirty="0">
              <a:ln>
                <a:noFill/>
              </a:ln>
              <a:solidFill>
                <a:prstClr val="white"/>
              </a:solidFill>
              <a:effectLst/>
              <a:uLnTx/>
              <a:uFillTx/>
              <a:latin typeface="Calibri"/>
              <a:ea typeface="+mn-ea"/>
              <a:cs typeface="+mn-cs"/>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394" y="76360"/>
            <a:ext cx="1724817" cy="1098079"/>
          </a:xfrm>
          <a:prstGeom prst="rect">
            <a:avLst/>
          </a:prstGeom>
        </p:spPr>
      </p:pic>
      <p:sp>
        <p:nvSpPr>
          <p:cNvPr id="9" name="Rounded Rectangle 8"/>
          <p:cNvSpPr/>
          <p:nvPr/>
        </p:nvSpPr>
        <p:spPr>
          <a:xfrm>
            <a:off x="2256481" y="1608737"/>
            <a:ext cx="5502602" cy="1021804"/>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Practical support and opportunities</a:t>
            </a:r>
            <a:endParaRPr kumimoji="0" lang="en-GB" sz="2400" b="1"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endParaRPr>
          </a:p>
        </p:txBody>
      </p:sp>
      <p:sp>
        <p:nvSpPr>
          <p:cNvPr id="10" name="Rounded Rectangle 9"/>
          <p:cNvSpPr/>
          <p:nvPr/>
        </p:nvSpPr>
        <p:spPr>
          <a:xfrm>
            <a:off x="6082382" y="3801783"/>
            <a:ext cx="5948224" cy="1702707"/>
          </a:xfrm>
          <a:prstGeom prst="roundRect">
            <a:avLst>
              <a:gd name="adj" fmla="val 18399"/>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lvl="0">
              <a:defRPr/>
            </a:pPr>
            <a:r>
              <a:rPr lang="en-GB" dirty="0">
                <a:solidFill>
                  <a:prstClr val="black"/>
                </a:solidFill>
                <a:latin typeface="Arial" panose="020B0604020202020204"/>
                <a:cs typeface="Arial" pitchFamily="34" charset="0"/>
              </a:rPr>
              <a:t>Care leavers were uncertain about their accommodation options and felt there was a lack of transparency in the process. Wandsworth produced an accommodation guide and worked to include young people more in decision making</a:t>
            </a:r>
            <a:r>
              <a:rPr lang="en-GB" sz="2000" dirty="0">
                <a:solidFill>
                  <a:prstClr val="black"/>
                </a:solidFill>
                <a:latin typeface="Arial" panose="020B0604020202020204"/>
                <a:cs typeface="Arial" pitchFamily="34" charset="0"/>
              </a:rPr>
              <a:t>.</a:t>
            </a:r>
            <a:endParaRPr kumimoji="0" lang="en-GB" sz="2000" b="0" i="0" u="none" strike="noStrike" kern="1200" cap="none" spc="0" normalizeH="0" baseline="0" noProof="0" dirty="0">
              <a:ln>
                <a:noFill/>
              </a:ln>
              <a:solidFill>
                <a:prstClr val="black"/>
              </a:solidFill>
              <a:effectLst/>
              <a:uLnTx/>
              <a:uFillTx/>
              <a:latin typeface="Arial" panose="020B0604020202020204"/>
              <a:ea typeface="+mn-ea"/>
              <a:cs typeface="Arial" pitchFamily="34" charset="0"/>
            </a:endParaRPr>
          </a:p>
        </p:txBody>
      </p:sp>
      <p:sp>
        <p:nvSpPr>
          <p:cNvPr id="2" name="TextBox 1"/>
          <p:cNvSpPr txBox="1"/>
          <p:nvPr/>
        </p:nvSpPr>
        <p:spPr>
          <a:xfrm>
            <a:off x="1529982" y="6525345"/>
            <a:ext cx="7488832"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This is a practice example from the Bright Spots Programme </a:t>
            </a:r>
            <a:r>
              <a:rPr kumimoji="0" lang="en-GB" sz="1200" b="1" i="0" u="none" strike="noStrike" kern="1200" cap="none" spc="0" normalizeH="0" baseline="0" noProof="0" dirty="0">
                <a:ln>
                  <a:noFill/>
                </a:ln>
                <a:solidFill>
                  <a:srgbClr val="C4D600"/>
                </a:solidFill>
                <a:effectLst/>
                <a:uLnTx/>
                <a:uFillTx/>
                <a:latin typeface="Arial" panose="020B0604020202020204" pitchFamily="34" charset="0"/>
                <a:ea typeface="+mn-ea"/>
                <a:cs typeface="Arial" panose="020B0604020202020204" pitchFamily="34" charset="0"/>
              </a:rPr>
              <a:t>www.coramvoice.org.uk/brightspots</a:t>
            </a:r>
            <a:r>
              <a:rPr kumimoji="0" lang="en-GB" sz="12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endParaRPr kumimoji="0" lang="en-GB" sz="1800" b="1" i="0" u="none" strike="noStrike" kern="1200" cap="none" spc="0" normalizeH="0" baseline="0" noProof="0" dirty="0">
              <a:ln>
                <a:noFill/>
              </a:ln>
              <a:solidFill>
                <a:prstClr val="white"/>
              </a:solidFill>
              <a:effectLst/>
              <a:uLnTx/>
              <a:uFillTx/>
              <a:latin typeface="Calibri"/>
              <a:ea typeface="+mn-ea"/>
              <a:cs typeface="+mn-cs"/>
            </a:endParaRPr>
          </a:p>
        </p:txBody>
      </p:sp>
      <p:sp>
        <p:nvSpPr>
          <p:cNvPr id="14" name="Rounded Rectangle 13"/>
          <p:cNvSpPr/>
          <p:nvPr/>
        </p:nvSpPr>
        <p:spPr>
          <a:xfrm>
            <a:off x="1987276" y="3140968"/>
            <a:ext cx="3888432" cy="30243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Wandsworth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3200" b="1" dirty="0">
                <a:solidFill>
                  <a:prstClr val="white"/>
                </a:solidFill>
                <a:latin typeface="Arial" panose="020B0604020202020204" pitchFamily="34" charset="0"/>
                <a:cs typeface="Arial" panose="020B0604020202020204" pitchFamily="34" charset="0"/>
              </a:rPr>
              <a:t>FUTURE HOUSE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November 2022</a:t>
            </a:r>
            <a:endParaRPr kumimoji="0" lang="en-GB" sz="240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pic>
        <p:nvPicPr>
          <p:cNvPr id="5" name="Picture 4"/>
          <p:cNvPicPr>
            <a:picLocks noChangeAspect="1"/>
          </p:cNvPicPr>
          <p:nvPr/>
        </p:nvPicPr>
        <p:blipFill>
          <a:blip r:embed="rId4"/>
          <a:stretch>
            <a:fillRect/>
          </a:stretch>
        </p:blipFill>
        <p:spPr>
          <a:xfrm>
            <a:off x="10218576" y="134005"/>
            <a:ext cx="1718890" cy="1710819"/>
          </a:xfrm>
          <a:prstGeom prst="rect">
            <a:avLst/>
          </a:prstGeom>
        </p:spPr>
      </p:pic>
      <p:pic>
        <p:nvPicPr>
          <p:cNvPr id="13" name="Picture 2" descr="\\VOISRVFS\Company Shared Folders\London and South East\Policy\Bright Spots Project\External Communications\Branding &amp; Logos\Logos\REES logo lock up_RGB.jpg">
            <a:extLst>
              <a:ext uri="{FF2B5EF4-FFF2-40B4-BE49-F238E27FC236}">
                <a16:creationId xmlns:a16="http://schemas.microsoft.com/office/drawing/2014/main" id="{9AEB5300-8662-374A-99FE-4061C5067F8A}"/>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192385" y="244368"/>
            <a:ext cx="3478213"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a:extLst>
              <a:ext uri="{FF2B5EF4-FFF2-40B4-BE49-F238E27FC236}">
                <a16:creationId xmlns:a16="http://schemas.microsoft.com/office/drawing/2014/main" id="{858201B9-579A-4E06-BF18-42AE7CD8B33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78982" y="1407921"/>
            <a:ext cx="1489640" cy="1489640"/>
          </a:xfrm>
          <a:prstGeom prst="rect">
            <a:avLst/>
          </a:prstGeom>
        </p:spPr>
      </p:pic>
    </p:spTree>
    <p:extLst>
      <p:ext uri="{BB962C8B-B14F-4D97-AF65-F5344CB8AC3E}">
        <p14:creationId xmlns:p14="http://schemas.microsoft.com/office/powerpoint/2010/main" val="1122315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val 20"/>
          <p:cNvSpPr/>
          <p:nvPr/>
        </p:nvSpPr>
        <p:spPr>
          <a:xfrm>
            <a:off x="1566364" y="-5810233"/>
            <a:ext cx="9059272" cy="8640960"/>
          </a:xfrm>
          <a:prstGeom prst="ellipse">
            <a:avLst/>
          </a:prstGeom>
          <a:solidFill>
            <a:srgbClr val="7F7F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0" name="Rounded Rectangle 9"/>
          <p:cNvSpPr/>
          <p:nvPr/>
        </p:nvSpPr>
        <p:spPr>
          <a:xfrm>
            <a:off x="136797" y="1614918"/>
            <a:ext cx="9446879" cy="805970"/>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800" b="1" dirty="0">
                <a:solidFill>
                  <a:schemeClr val="tx1"/>
                </a:solidFill>
                <a:latin typeface="Arial" pitchFamily="34" charset="0"/>
                <a:cs typeface="Arial" pitchFamily="34" charset="0"/>
              </a:rPr>
              <a:t>Why? </a:t>
            </a:r>
            <a:r>
              <a:rPr lang="en-GB" sz="1600" dirty="0">
                <a:solidFill>
                  <a:prstClr val="black"/>
                </a:solidFill>
                <a:latin typeface="Arial" panose="020B0604020202020204"/>
                <a:cs typeface="Arial" pitchFamily="34" charset="0"/>
              </a:rPr>
              <a:t>Care leavers were uncertain about their accommodation options and felt there was a lack of transparency in the process. Wandsworth produced an accommodation guide and worked to include young people more in decision making.</a:t>
            </a:r>
            <a:endParaRPr lang="en-GB" dirty="0">
              <a:solidFill>
                <a:prstClr val="black"/>
              </a:solidFill>
              <a:latin typeface="Arial" panose="020B0604020202020204"/>
              <a:cs typeface="Arial" pitchFamily="34" charset="0"/>
            </a:endParaRPr>
          </a:p>
        </p:txBody>
      </p:sp>
      <p:sp>
        <p:nvSpPr>
          <p:cNvPr id="11" name="Rounded Rectangle 10"/>
          <p:cNvSpPr/>
          <p:nvPr/>
        </p:nvSpPr>
        <p:spPr>
          <a:xfrm>
            <a:off x="153357" y="2519076"/>
            <a:ext cx="9446880" cy="3337598"/>
          </a:xfrm>
          <a:prstGeom prst="roundRect">
            <a:avLst>
              <a:gd name="adj" fmla="val 8202"/>
            </a:avLst>
          </a:prstGeom>
          <a:solidFill>
            <a:srgbClr val="F0F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defRPr/>
            </a:pPr>
            <a:r>
              <a:rPr lang="en-US" altLang="en-US" sz="1800" b="1" dirty="0">
                <a:solidFill>
                  <a:schemeClr val="tx1"/>
                </a:solidFill>
                <a:latin typeface="Arial" panose="020B0604020202020204" pitchFamily="34" charset="0"/>
                <a:ea typeface="Times New Roman" panose="02020603050405020304" pitchFamily="18" charset="0"/>
                <a:cs typeface="Arial" panose="020B0604020202020204" pitchFamily="34" charset="0"/>
              </a:rPr>
              <a:t>What? </a:t>
            </a:r>
            <a:r>
              <a:rPr lang="en-US" sz="1500" i="1" dirty="0">
                <a:solidFill>
                  <a:prstClr val="black"/>
                </a:solidFill>
                <a:latin typeface="Arial" panose="020B0604020202020204"/>
                <a:cs typeface="Helvetica" panose="020B0604020202020204" pitchFamily="34" charset="0"/>
              </a:rPr>
              <a:t>Future House </a:t>
            </a:r>
            <a:r>
              <a:rPr lang="en-US" sz="1500" dirty="0">
                <a:solidFill>
                  <a:prstClr val="black"/>
                </a:solidFill>
                <a:latin typeface="Arial" panose="020B0604020202020204"/>
                <a:cs typeface="Helvetica" panose="020B0604020202020204" pitchFamily="34" charset="0"/>
              </a:rPr>
              <a:t>is a bi–monthly meeting of young people with housing and leaving care managers to discuss housing related issues. </a:t>
            </a:r>
          </a:p>
          <a:p>
            <a:pPr lvl="0">
              <a:defRPr/>
            </a:pPr>
            <a:endParaRPr lang="en-US" sz="1500" dirty="0">
              <a:solidFill>
                <a:prstClr val="black"/>
              </a:solidFill>
              <a:latin typeface="Arial" panose="020B0604020202020204"/>
              <a:cs typeface="Helvetica" panose="020B0604020202020204" pitchFamily="34" charset="0"/>
            </a:endParaRPr>
          </a:p>
          <a:p>
            <a:pPr marL="285750" lvl="0" indent="-285750">
              <a:buFont typeface="Arial" panose="020B0604020202020204" pitchFamily="34" charset="0"/>
              <a:buChar char="•"/>
              <a:defRPr/>
            </a:pPr>
            <a:r>
              <a:rPr lang="en-US" sz="1550" dirty="0">
                <a:solidFill>
                  <a:prstClr val="black"/>
                </a:solidFill>
                <a:latin typeface="Arial" panose="020B0604020202020204"/>
                <a:cs typeface="Helvetica" panose="020B0604020202020204" pitchFamily="34" charset="0"/>
              </a:rPr>
              <a:t>Since it started it has overseen the production of a myth busting accommodation guide – developed jointly with young people. </a:t>
            </a:r>
            <a:r>
              <a:rPr lang="en-US" sz="1550" dirty="0">
                <a:solidFill>
                  <a:prstClr val="black"/>
                </a:solidFill>
                <a:latin typeface="Helvetica" panose="020B0604020202020204" pitchFamily="34" charset="0"/>
                <a:cs typeface="Helvetica" panose="020B0604020202020204" pitchFamily="34" charset="0"/>
              </a:rPr>
              <a:t>It sets out the different housing options and scenarios young people may face.</a:t>
            </a:r>
            <a:endParaRPr lang="en-US" sz="1550" dirty="0">
              <a:solidFill>
                <a:prstClr val="black"/>
              </a:solidFill>
              <a:latin typeface="Arial" panose="020B0604020202020204"/>
              <a:cs typeface="Helvetica" panose="020B0604020202020204" pitchFamily="34" charset="0"/>
            </a:endParaRPr>
          </a:p>
          <a:p>
            <a:pPr marL="285750" lvl="0" indent="-285750">
              <a:buFont typeface="Arial" panose="020B0604020202020204" pitchFamily="34" charset="0"/>
              <a:buChar char="•"/>
              <a:defRPr/>
            </a:pPr>
            <a:r>
              <a:rPr lang="en-US" sz="1550" dirty="0">
                <a:solidFill>
                  <a:prstClr val="black"/>
                </a:solidFill>
                <a:latin typeface="Helvetica" panose="020B0604020202020204" pitchFamily="34" charset="0"/>
                <a:cs typeface="Helvetica" panose="020B0604020202020204" pitchFamily="34" charset="0"/>
              </a:rPr>
              <a:t>Monthly multi-agency housing meetings are held. These are jointly chaired by housing and leaving care managers and look at all requests for social housing and rent guarantees. Young people are encouraged to attend. </a:t>
            </a:r>
            <a:r>
              <a:rPr lang="en-US" sz="1550" dirty="0">
                <a:solidFill>
                  <a:prstClr val="black"/>
                </a:solidFill>
                <a:latin typeface="Arial" panose="020B0604020202020204"/>
                <a:cs typeface="Helvetica" panose="020B0604020202020204" pitchFamily="34" charset="0"/>
              </a:rPr>
              <a:t>The </a:t>
            </a:r>
            <a:r>
              <a:rPr lang="en-GB" sz="1550" dirty="0">
                <a:solidFill>
                  <a:prstClr val="black"/>
                </a:solidFill>
                <a:latin typeface="Arial" panose="020B0604020202020204"/>
                <a:cs typeface="Helvetica" panose="020B0604020202020204" pitchFamily="34" charset="0"/>
              </a:rPr>
              <a:t>panel has been a great way for young people to have a meaningful role in decisions about their future housing needs. It has helped young people understand the process.</a:t>
            </a:r>
          </a:p>
          <a:p>
            <a:pPr marL="285750" lvl="0" indent="-285750">
              <a:buFont typeface="Arial" panose="020B0604020202020204" pitchFamily="34" charset="0"/>
              <a:buChar char="•"/>
              <a:defRPr/>
            </a:pPr>
            <a:r>
              <a:rPr lang="en-US" sz="1550" dirty="0">
                <a:solidFill>
                  <a:prstClr val="black"/>
                </a:solidFill>
                <a:latin typeface="Arial" panose="020B0604020202020204"/>
                <a:cs typeface="Helvetica" panose="020B0604020202020204" pitchFamily="34" charset="0"/>
              </a:rPr>
              <a:t>Young people have also been involved in contract monitoring meetings. There has been a focus on issues that are important to young people – such as staff turnover, making sure staff offer consistent responses, levels of repairs and access to Wi-Fi.</a:t>
            </a:r>
          </a:p>
          <a:p>
            <a:pPr lvl="0"/>
            <a:endParaRPr lang="en-US" altLang="en-US" sz="1800" b="1"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p:txBody>
      </p:sp>
      <p:sp>
        <p:nvSpPr>
          <p:cNvPr id="12" name="Rounded Rectangle 11"/>
          <p:cNvSpPr/>
          <p:nvPr/>
        </p:nvSpPr>
        <p:spPr>
          <a:xfrm>
            <a:off x="136798" y="5939488"/>
            <a:ext cx="9446880" cy="81196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latin typeface="Arial" pitchFamily="34" charset="0"/>
              <a:cs typeface="Arial" pitchFamily="34" charset="0"/>
            </a:endParaRPr>
          </a:p>
        </p:txBody>
      </p:sp>
      <p:sp>
        <p:nvSpPr>
          <p:cNvPr id="7" name="Rectangle 6"/>
          <p:cNvSpPr/>
          <p:nvPr/>
        </p:nvSpPr>
        <p:spPr>
          <a:xfrm>
            <a:off x="153357" y="6036259"/>
            <a:ext cx="9556310" cy="646331"/>
          </a:xfrm>
          <a:prstGeom prst="rect">
            <a:avLst/>
          </a:prstGeom>
        </p:spPr>
        <p:txBody>
          <a:bodyPr wrap="square">
            <a:spAutoFit/>
          </a:bodyPr>
          <a:lstStyle/>
          <a:p>
            <a:r>
              <a:rPr lang="en-GB" sz="1800" b="1" dirty="0">
                <a:solidFill>
                  <a:schemeClr val="bg1"/>
                </a:solidFill>
                <a:latin typeface="Arial" panose="020B0604020202020204" pitchFamily="34" charset="0"/>
                <a:cs typeface="Arial" panose="020B0604020202020204" pitchFamily="34" charset="0"/>
              </a:rPr>
              <a:t>Impact: </a:t>
            </a:r>
            <a:r>
              <a:rPr lang="en-GB" dirty="0">
                <a:solidFill>
                  <a:prstClr val="white"/>
                </a:solidFill>
                <a:latin typeface="Arial" panose="020B0604020202020204"/>
                <a:cs typeface="Arial" pitchFamily="34" charset="0"/>
              </a:rPr>
              <a:t>Housing continues to be a challenge in Wandsworth, but in their recent YLBC survey, more young people reported that they feel safe in their homes and neighbourhoods.</a:t>
            </a:r>
            <a:r>
              <a:rPr lang="en-GB" sz="1800" b="1" dirty="0">
                <a:solidFill>
                  <a:schemeClr val="bg1"/>
                </a:solidFill>
                <a:latin typeface="Arial" panose="020B0604020202020204" pitchFamily="34" charset="0"/>
                <a:cs typeface="Arial" panose="020B0604020202020204" pitchFamily="34" charset="0"/>
              </a:rPr>
              <a:t> </a:t>
            </a:r>
          </a:p>
        </p:txBody>
      </p:sp>
      <p:sp>
        <p:nvSpPr>
          <p:cNvPr id="17" name="Rounded Rectangle 16"/>
          <p:cNvSpPr/>
          <p:nvPr/>
        </p:nvSpPr>
        <p:spPr>
          <a:xfrm>
            <a:off x="2156867" y="-633875"/>
            <a:ext cx="7878265" cy="297336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latin typeface="Arial" panose="020B0604020202020204" pitchFamily="34" charset="0"/>
                <a:cs typeface="Arial" panose="020B0604020202020204" pitchFamily="34" charset="0"/>
              </a:rPr>
              <a:t>WANDSWORTH</a:t>
            </a:r>
          </a:p>
          <a:p>
            <a:pPr algn="ctr"/>
            <a:r>
              <a:rPr lang="en-GB" sz="4000" b="1" dirty="0">
                <a:latin typeface="Arial" panose="020B0604020202020204" pitchFamily="34" charset="0"/>
                <a:cs typeface="Arial" panose="020B0604020202020204" pitchFamily="34" charset="0"/>
              </a:rPr>
              <a:t>FUTURE HOUSE </a:t>
            </a:r>
            <a:endParaRPr lang="en-GB" sz="2400" b="1" dirty="0">
              <a:latin typeface="Arial" panose="020B0604020202020204" pitchFamily="34" charset="0"/>
              <a:cs typeface="Arial" panose="020B0604020202020204" pitchFamily="34" charset="0"/>
            </a:endParaRPr>
          </a:p>
        </p:txBody>
      </p:sp>
      <p:sp>
        <p:nvSpPr>
          <p:cNvPr id="20" name="TextBox 19"/>
          <p:cNvSpPr txBox="1"/>
          <p:nvPr/>
        </p:nvSpPr>
        <p:spPr>
          <a:xfrm>
            <a:off x="-2969463" y="2420888"/>
            <a:ext cx="1300356" cy="369332"/>
          </a:xfrm>
          <a:prstGeom prst="rect">
            <a:avLst/>
          </a:prstGeom>
          <a:noFill/>
        </p:spPr>
        <p:txBody>
          <a:bodyPr wrap="square" rtlCol="0">
            <a:spAutoFit/>
          </a:bodyPr>
          <a:lstStyle/>
          <a:p>
            <a:r>
              <a:rPr lang="en-US" sz="1800" b="1" dirty="0">
                <a:solidFill>
                  <a:schemeClr val="bg1"/>
                </a:solidFill>
                <a:latin typeface="Arial" panose="020B0604020202020204" pitchFamily="34" charset="0"/>
                <a:cs typeface="Arial" panose="020B0604020202020204" pitchFamily="34" charset="0"/>
              </a:rPr>
              <a:t>June 2020</a:t>
            </a:r>
            <a:endParaRPr lang="en-GB" sz="1800" b="1" dirty="0">
              <a:solidFill>
                <a:schemeClr val="bg1"/>
              </a:solidFill>
              <a:latin typeface="Arial" panose="020B0604020202020204" pitchFamily="34" charset="0"/>
              <a:cs typeface="Arial" panose="020B0604020202020204" pitchFamily="34" charset="0"/>
            </a:endParaRPr>
          </a:p>
        </p:txBody>
      </p:sp>
      <p:sp>
        <p:nvSpPr>
          <p:cNvPr id="2" name="Rectangle 1"/>
          <p:cNvSpPr/>
          <p:nvPr/>
        </p:nvSpPr>
        <p:spPr>
          <a:xfrm>
            <a:off x="9600237" y="5939488"/>
            <a:ext cx="2667174" cy="830997"/>
          </a:xfrm>
          <a:prstGeom prst="rect">
            <a:avLst/>
          </a:prstGeom>
        </p:spPr>
        <p:txBody>
          <a:bodyPr wrap="square">
            <a:spAutoFit/>
          </a:bodyPr>
          <a:lstStyle/>
          <a:p>
            <a:pPr lvl="0"/>
            <a:r>
              <a:rPr lang="en-US" altLang="en-US" sz="1600" dirty="0">
                <a:latin typeface="Helvetica" panose="020B0604020202020204" pitchFamily="34" charset="0"/>
                <a:ea typeface="Times New Roman" panose="02020603050405020304" pitchFamily="18" charset="0"/>
                <a:cs typeface="Times New Roman" panose="02020603050405020304" pitchFamily="18" charset="0"/>
                <a:hlinkClick r:id="rId3"/>
              </a:rPr>
              <a:t>www.coramvoice.org.uk/</a:t>
            </a:r>
          </a:p>
          <a:p>
            <a:pPr lvl="0"/>
            <a:r>
              <a:rPr lang="en-US" altLang="en-US" sz="1600" dirty="0" err="1">
                <a:latin typeface="Helvetica" panose="020B0604020202020204" pitchFamily="34" charset="0"/>
                <a:ea typeface="Times New Roman" panose="02020603050405020304" pitchFamily="18" charset="0"/>
                <a:cs typeface="Times New Roman" panose="02020603050405020304" pitchFamily="18" charset="0"/>
                <a:hlinkClick r:id="rId3"/>
              </a:rPr>
              <a:t>brightspots</a:t>
            </a:r>
            <a:endParaRPr lang="en-US" altLang="en-US" sz="1600" dirty="0">
              <a:latin typeface="Helvetica" panose="020B0604020202020204" pitchFamily="34" charset="0"/>
              <a:ea typeface="Times New Roman" panose="02020603050405020304" pitchFamily="18" charset="0"/>
              <a:cs typeface="Times New Roman" panose="02020603050405020304" pitchFamily="18" charset="0"/>
            </a:endParaRPr>
          </a:p>
          <a:p>
            <a:pPr lvl="0"/>
            <a:endParaRPr lang="en-GB" altLang="en-US" sz="1600" dirty="0">
              <a:latin typeface="Helvetica" panose="020B0604020202020204" pitchFamily="34" charset="0"/>
              <a:ea typeface="Times New Roman" panose="02020603050405020304" pitchFamily="18" charset="0"/>
              <a:cs typeface="Times New Roman" panose="02020603050405020304" pitchFamily="18" charset="0"/>
            </a:endParaRPr>
          </a:p>
        </p:txBody>
      </p:sp>
      <p:pic>
        <p:nvPicPr>
          <p:cNvPr id="15" name="Picture 14"/>
          <p:cNvPicPr>
            <a:picLocks noChangeAspect="1"/>
          </p:cNvPicPr>
          <p:nvPr/>
        </p:nvPicPr>
        <p:blipFill>
          <a:blip r:embed="rId4"/>
          <a:stretch>
            <a:fillRect/>
          </a:stretch>
        </p:blipFill>
        <p:spPr>
          <a:xfrm>
            <a:off x="10525540" y="99809"/>
            <a:ext cx="1513102" cy="1505998"/>
          </a:xfrm>
          <a:prstGeom prst="rect">
            <a:avLst/>
          </a:prstGeom>
        </p:spPr>
      </p:pic>
      <p:pic>
        <p:nvPicPr>
          <p:cNvPr id="3" name="Picture 2">
            <a:extLst>
              <a:ext uri="{FF2B5EF4-FFF2-40B4-BE49-F238E27FC236}">
                <a16:creationId xmlns:a16="http://schemas.microsoft.com/office/drawing/2014/main" id="{2EAB3181-4CB8-DF91-D413-5C97374DFB5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6798" y="99809"/>
            <a:ext cx="1724817" cy="1098079"/>
          </a:xfrm>
          <a:prstGeom prst="rect">
            <a:avLst/>
          </a:prstGeom>
        </p:spPr>
      </p:pic>
      <p:pic>
        <p:nvPicPr>
          <p:cNvPr id="8" name="Picture 7">
            <a:extLst>
              <a:ext uri="{FF2B5EF4-FFF2-40B4-BE49-F238E27FC236}">
                <a16:creationId xmlns:a16="http://schemas.microsoft.com/office/drawing/2014/main" id="{857A9E70-EDDE-E436-2B49-E3C14DB20CFA}"/>
              </a:ext>
            </a:extLst>
          </p:cNvPr>
          <p:cNvPicPr>
            <a:picLocks noChangeAspect="1"/>
          </p:cNvPicPr>
          <p:nvPr/>
        </p:nvPicPr>
        <p:blipFill>
          <a:blip r:embed="rId6"/>
          <a:stretch>
            <a:fillRect/>
          </a:stretch>
        </p:blipFill>
        <p:spPr>
          <a:xfrm>
            <a:off x="9813545" y="2519075"/>
            <a:ext cx="2225097" cy="3164583"/>
          </a:xfrm>
          <a:prstGeom prst="rect">
            <a:avLst/>
          </a:prstGeom>
        </p:spPr>
      </p:pic>
    </p:spTree>
    <p:extLst>
      <p:ext uri="{BB962C8B-B14F-4D97-AF65-F5344CB8AC3E}">
        <p14:creationId xmlns:p14="http://schemas.microsoft.com/office/powerpoint/2010/main" val="8145488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1000" fill="hold"/>
                                        <p:tgtEl>
                                          <p:spTgt spid="21"/>
                                        </p:tgtEl>
                                        <p:attrNameLst>
                                          <p:attrName>ppt_x</p:attrName>
                                        </p:attrNameLst>
                                      </p:cBhvr>
                                      <p:tavLst>
                                        <p:tav tm="0">
                                          <p:val>
                                            <p:strVal val="0-#ppt_w/2"/>
                                          </p:val>
                                        </p:tav>
                                        <p:tav tm="100000">
                                          <p:val>
                                            <p:strVal val="#ppt_x"/>
                                          </p:val>
                                        </p:tav>
                                      </p:tavLst>
                                    </p:anim>
                                    <p:anim calcmode="lin" valueType="num">
                                      <p:cBhvr additive="base">
                                        <p:cTn id="8" dur="1000" fill="hold"/>
                                        <p:tgtEl>
                                          <p:spTgt spid="21"/>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left)">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1">
                                            <p:txEl>
                                              <p:pRg st="0" end="0"/>
                                            </p:txEl>
                                          </p:spTgt>
                                        </p:tgtEl>
                                        <p:attrNameLst>
                                          <p:attrName>style.visibility</p:attrName>
                                        </p:attrNameLst>
                                      </p:cBhvr>
                                      <p:to>
                                        <p:strVal val="visible"/>
                                      </p:to>
                                    </p:set>
                                    <p:animEffect transition="in" filter="wipe(left)">
                                      <p:cBhvr>
                                        <p:cTn id="18" dur="500"/>
                                        <p:tgtEl>
                                          <p:spTgt spid="11">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1">
                                            <p:txEl>
                                              <p:pRg st="2" end="2"/>
                                            </p:txEl>
                                          </p:spTgt>
                                        </p:tgtEl>
                                        <p:attrNameLst>
                                          <p:attrName>style.visibility</p:attrName>
                                        </p:attrNameLst>
                                      </p:cBhvr>
                                      <p:to>
                                        <p:strVal val="visible"/>
                                      </p:to>
                                    </p:set>
                                    <p:animEffect transition="in" filter="wipe(left)">
                                      <p:cBhvr>
                                        <p:cTn id="23" dur="500"/>
                                        <p:tgtEl>
                                          <p:spTgt spid="1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1">
                                            <p:txEl>
                                              <p:pRg st="3" end="3"/>
                                            </p:txEl>
                                          </p:spTgt>
                                        </p:tgtEl>
                                        <p:attrNameLst>
                                          <p:attrName>style.visibility</p:attrName>
                                        </p:attrNameLst>
                                      </p:cBhvr>
                                      <p:to>
                                        <p:strVal val="visible"/>
                                      </p:to>
                                    </p:set>
                                    <p:animEffect transition="in" filter="wipe(left)">
                                      <p:cBhvr>
                                        <p:cTn id="28" dur="500"/>
                                        <p:tgtEl>
                                          <p:spTgt spid="11">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1">
                                            <p:txEl>
                                              <p:pRg st="4" end="4"/>
                                            </p:txEl>
                                          </p:spTgt>
                                        </p:tgtEl>
                                        <p:attrNameLst>
                                          <p:attrName>style.visibility</p:attrName>
                                        </p:attrNameLst>
                                      </p:cBhvr>
                                      <p:to>
                                        <p:strVal val="visible"/>
                                      </p:to>
                                    </p:set>
                                    <p:animEffect transition="in" filter="wipe(left)">
                                      <p:cBhvr>
                                        <p:cTn id="33" dur="500"/>
                                        <p:tgtEl>
                                          <p:spTgt spid="11">
                                            <p:txEl>
                                              <p:pRg st="4" end="4"/>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11">
                                            <p:bg/>
                                          </p:spTgt>
                                        </p:tgtEl>
                                        <p:attrNameLst>
                                          <p:attrName>style.visibility</p:attrName>
                                        </p:attrNameLst>
                                      </p:cBhvr>
                                      <p:to>
                                        <p:strVal val="visible"/>
                                      </p:to>
                                    </p:set>
                                    <p:animEffect transition="in" filter="wipe(left)">
                                      <p:cBhvr>
                                        <p:cTn id="36" dur="500"/>
                                        <p:tgtEl>
                                          <p:spTgt spid="11">
                                            <p:bg/>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left)">
                                      <p:cBhvr>
                                        <p:cTn id="41" dur="500"/>
                                        <p:tgtEl>
                                          <p:spTgt spid="12"/>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wipe(left)">
                                      <p:cBhvr>
                                        <p:cTn id="44" dur="500"/>
                                        <p:tgtEl>
                                          <p:spTgt spid="7"/>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wipe(left)">
                                      <p:cBhvr>
                                        <p:cTn id="4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0" grpId="0" animBg="1"/>
      <p:bldP spid="11" grpId="0" build="allAtOnce" animBg="1"/>
      <p:bldP spid="12" grpId="0" animBg="1"/>
      <p:bldP spid="7" grpId="0"/>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Custom 4">
      <a:dk1>
        <a:sysClr val="windowText" lastClr="000000"/>
      </a:dk1>
      <a:lt1>
        <a:sysClr val="window" lastClr="FFFFFF"/>
      </a:lt1>
      <a:dk2>
        <a:srgbClr val="80388D"/>
      </a:dk2>
      <a:lt2>
        <a:srgbClr val="C1BAA4"/>
      </a:lt2>
      <a:accent1>
        <a:srgbClr val="B20E10"/>
      </a:accent1>
      <a:accent2>
        <a:srgbClr val="C4D600"/>
      </a:accent2>
      <a:accent3>
        <a:srgbClr val="80388D"/>
      </a:accent3>
      <a:accent4>
        <a:srgbClr val="8FD1E3"/>
      </a:accent4>
      <a:accent5>
        <a:srgbClr val="EF7723"/>
      </a:accent5>
      <a:accent6>
        <a:srgbClr val="FFDD00"/>
      </a:accent6>
      <a:hlink>
        <a:srgbClr val="80388D"/>
      </a:hlink>
      <a:folHlink>
        <a:srgbClr val="DC08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ustom 4">
      <a:dk1>
        <a:sysClr val="windowText" lastClr="000000"/>
      </a:dk1>
      <a:lt1>
        <a:sysClr val="window" lastClr="FFFFFF"/>
      </a:lt1>
      <a:dk2>
        <a:srgbClr val="80388D"/>
      </a:dk2>
      <a:lt2>
        <a:srgbClr val="C1BAA4"/>
      </a:lt2>
      <a:accent1>
        <a:srgbClr val="B20E10"/>
      </a:accent1>
      <a:accent2>
        <a:srgbClr val="C4D600"/>
      </a:accent2>
      <a:accent3>
        <a:srgbClr val="80388D"/>
      </a:accent3>
      <a:accent4>
        <a:srgbClr val="8FD1E3"/>
      </a:accent4>
      <a:accent5>
        <a:srgbClr val="EF7723"/>
      </a:accent5>
      <a:accent6>
        <a:srgbClr val="FFDD00"/>
      </a:accent6>
      <a:hlink>
        <a:srgbClr val="80388D"/>
      </a:hlink>
      <a:folHlink>
        <a:srgbClr val="DC08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330</Words>
  <Application>Microsoft Office PowerPoint</Application>
  <PresentationFormat>Widescreen</PresentationFormat>
  <Paragraphs>23</Paragraphs>
  <Slides>2</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vt:i4>
      </vt:variant>
    </vt:vector>
  </HeadingPairs>
  <TitlesOfParts>
    <vt:vector size="9" baseType="lpstr">
      <vt:lpstr>Arial</vt:lpstr>
      <vt:lpstr>Calibri</vt:lpstr>
      <vt:lpstr>Calibri Light</vt:lpstr>
      <vt:lpstr>Helvetica</vt:lpstr>
      <vt:lpstr>Office Theme</vt:lpstr>
      <vt:lpstr>2_Office Theme</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Ian Stewart-Watson</dc:creator>
  <cp:lastModifiedBy>Richard Marvin</cp:lastModifiedBy>
  <cp:revision>3</cp:revision>
  <dcterms:created xsi:type="dcterms:W3CDTF">2022-12-12T16:51:44Z</dcterms:created>
  <dcterms:modified xsi:type="dcterms:W3CDTF">2022-12-20T16:44:51Z</dcterms:modified>
</cp:coreProperties>
</file>