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7" r:id="rId3"/>
  </p:sldMasterIdLst>
  <p:notesMasterIdLst>
    <p:notesMasterId r:id="rId7"/>
  </p:notesMasterIdLst>
  <p:sldIdLst>
    <p:sldId id="256" r:id="rId4"/>
    <p:sldId id="257"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Briheim" initials="LB"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68" autoAdjust="0"/>
  </p:normalViewPr>
  <p:slideViewPr>
    <p:cSldViewPr snapToGrid="0">
      <p:cViewPr varScale="1">
        <p:scale>
          <a:sx n="52" d="100"/>
          <a:sy n="52" d="100"/>
        </p:scale>
        <p:origin x="113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A04CC-E4B6-43B3-A1DF-716AA35D4F1A}" type="datetimeFigureOut">
              <a:rPr lang="en-GB" smtClean="0"/>
              <a:t>19/04/2023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ED00F-F2FF-4283-A928-764FBE879042}" type="slidenum">
              <a:rPr lang="en-GB" smtClean="0"/>
              <a:t>‹#›</a:t>
            </a:fld>
            <a:endParaRPr lang="en-GB" dirty="0"/>
          </a:p>
        </p:txBody>
      </p:sp>
    </p:spTree>
    <p:extLst>
      <p:ext uri="{BB962C8B-B14F-4D97-AF65-F5344CB8AC3E}">
        <p14:creationId xmlns:p14="http://schemas.microsoft.com/office/powerpoint/2010/main" val="2344488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507CFE-2768-4FE9-A772-596AC82D9DD7}"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49266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2507CFE-2768-4FE9-A772-596AC82D9DD7}"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308967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6DC43B-F313-4F7C-A7F7-B32E2A86A44C}" type="datetimeFigureOut">
              <a:rPr lang="en-GB" smtClean="0"/>
              <a:t>19/04/2023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0C33A5-7A7D-4B60-BB65-12F710E4C73C}" type="slidenum">
              <a:rPr lang="en-GB" smtClean="0"/>
              <a:t>‹#›</a:t>
            </a:fld>
            <a:endParaRPr lang="en-GB" dirty="0"/>
          </a:p>
        </p:txBody>
      </p:sp>
    </p:spTree>
    <p:extLst>
      <p:ext uri="{BB962C8B-B14F-4D97-AF65-F5344CB8AC3E}">
        <p14:creationId xmlns:p14="http://schemas.microsoft.com/office/powerpoint/2010/main" val="1729440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6DC43B-F313-4F7C-A7F7-B32E2A86A44C}" type="datetimeFigureOut">
              <a:rPr lang="en-GB" smtClean="0"/>
              <a:t>19/04/2023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0C33A5-7A7D-4B60-BB65-12F710E4C73C}" type="slidenum">
              <a:rPr lang="en-GB" smtClean="0"/>
              <a:t>‹#›</a:t>
            </a:fld>
            <a:endParaRPr lang="en-GB" dirty="0"/>
          </a:p>
        </p:txBody>
      </p:sp>
    </p:spTree>
    <p:extLst>
      <p:ext uri="{BB962C8B-B14F-4D97-AF65-F5344CB8AC3E}">
        <p14:creationId xmlns:p14="http://schemas.microsoft.com/office/powerpoint/2010/main" val="782691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6DC43B-F313-4F7C-A7F7-B32E2A86A44C}" type="datetimeFigureOut">
              <a:rPr lang="en-GB" smtClean="0"/>
              <a:t>19/04/2023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0C33A5-7A7D-4B60-BB65-12F710E4C73C}" type="slidenum">
              <a:rPr lang="en-GB" smtClean="0"/>
              <a:t>‹#›</a:t>
            </a:fld>
            <a:endParaRPr lang="en-GB" dirty="0"/>
          </a:p>
        </p:txBody>
      </p:sp>
    </p:spTree>
    <p:extLst>
      <p:ext uri="{BB962C8B-B14F-4D97-AF65-F5344CB8AC3E}">
        <p14:creationId xmlns:p14="http://schemas.microsoft.com/office/powerpoint/2010/main" val="3776119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388A5DB-E5AB-44FC-9B80-7A4E538D4AD7}" type="datetime1">
              <a:rPr lang="en-GB" smtClean="0">
                <a:solidFill>
                  <a:prstClr val="black">
                    <a:tint val="75000"/>
                  </a:prstClr>
                </a:solidFill>
              </a:rPr>
              <a:pPr/>
              <a:t>19/04/2023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www.coramvoice.org.uk/brightspots</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9168341" y="6381329"/>
            <a:ext cx="2844800" cy="365125"/>
          </a:xfrm>
        </p:spPr>
        <p:txBody>
          <a:body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2571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114300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4BAEA4-D045-4A31-B148-B9C279F05581}" type="datetime1">
              <a:rPr lang="en-GB" smtClean="0">
                <a:solidFill>
                  <a:prstClr val="black">
                    <a:tint val="75000"/>
                  </a:prstClr>
                </a:solidFill>
              </a:rPr>
              <a:pPr/>
              <a:t>19/04/2023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www.coramvoice.org.uk/brightspots</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9168341" y="6366022"/>
            <a:ext cx="2844800" cy="365125"/>
          </a:xfrm>
        </p:spPr>
        <p:txBody>
          <a:body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8447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1143000"/>
          </a:xfrm>
        </p:spPr>
        <p:txBody>
          <a:bodyPr/>
          <a:lstStyle>
            <a:lvl1pPr>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196753"/>
            <a:ext cx="5384800" cy="492941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196753"/>
            <a:ext cx="5384800" cy="492941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9D873614-D828-406D-B63C-8B8417E77E11}" type="datetime1">
              <a:rPr lang="en-GB" smtClean="0">
                <a:solidFill>
                  <a:prstClr val="black">
                    <a:tint val="75000"/>
                  </a:prstClr>
                </a:solidFill>
              </a:rPr>
              <a:pPr/>
              <a:t>19/04/2023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tint val="75000"/>
                  </a:prstClr>
                </a:solidFill>
              </a:rPr>
              <a:t>www.coramvoice.org.uk/brightspots</a:t>
            </a:r>
            <a:endParaRPr lang="en-GB" dirty="0">
              <a:solidFill>
                <a:prstClr val="black">
                  <a:tint val="75000"/>
                </a:prstClr>
              </a:solidFill>
            </a:endParaRPr>
          </a:p>
        </p:txBody>
      </p:sp>
      <p:sp>
        <p:nvSpPr>
          <p:cNvPr id="7" name="Slide Number Placeholder 6"/>
          <p:cNvSpPr>
            <a:spLocks noGrp="1"/>
          </p:cNvSpPr>
          <p:nvPr>
            <p:ph type="sldNum" sz="quarter" idx="12"/>
          </p:nvPr>
        </p:nvSpPr>
        <p:spPr>
          <a:xfrm>
            <a:off x="9168341" y="6381329"/>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2454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392" y="-8293"/>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196752"/>
            <a:ext cx="5386917"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836514"/>
            <a:ext cx="5386917"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68" y="1196752"/>
            <a:ext cx="5389033"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36514"/>
            <a:ext cx="5389033"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FEAC3E-A275-46E7-8D1F-D4A591F1F90E}" type="datetime1">
              <a:rPr lang="en-GB" smtClean="0">
                <a:solidFill>
                  <a:prstClr val="black">
                    <a:tint val="75000"/>
                  </a:prstClr>
                </a:solidFill>
              </a:rPr>
              <a:pPr/>
              <a:t>19/04/2023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r>
              <a:rPr lang="en-GB" dirty="0" smtClean="0">
                <a:solidFill>
                  <a:prstClr val="black">
                    <a:tint val="75000"/>
                  </a:prstClr>
                </a:solidFill>
              </a:rPr>
              <a:t>www.coramvoice.org.uk/brightspots</a:t>
            </a:r>
            <a:endParaRPr lang="en-GB" dirty="0">
              <a:solidFill>
                <a:prstClr val="black">
                  <a:tint val="75000"/>
                </a:prstClr>
              </a:solidFill>
            </a:endParaRPr>
          </a:p>
        </p:txBody>
      </p:sp>
      <p:sp>
        <p:nvSpPr>
          <p:cNvPr id="9" name="Slide Number Placeholder 8"/>
          <p:cNvSpPr>
            <a:spLocks noGrp="1"/>
          </p:cNvSpPr>
          <p:nvPr>
            <p:ph type="sldNum" sz="quarter" idx="12"/>
          </p:nvPr>
        </p:nvSpPr>
        <p:spPr>
          <a:xfrm>
            <a:off x="9072331" y="6364308"/>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1799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72765C-87E5-4EA0-B4F4-9C6D76ADC3AC}" type="datetime1">
              <a:rPr lang="en-GB" smtClean="0">
                <a:solidFill>
                  <a:prstClr val="black">
                    <a:tint val="75000"/>
                  </a:prstClr>
                </a:solidFill>
              </a:rPr>
              <a:pPr/>
              <a:t>19/04/2023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r>
              <a:rPr lang="en-GB" dirty="0" smtClean="0">
                <a:solidFill>
                  <a:prstClr val="black">
                    <a:tint val="75000"/>
                  </a:prstClr>
                </a:solidFill>
              </a:rPr>
              <a:t>www.coramvoice.org.uk/brightspots</a:t>
            </a:r>
            <a:endParaRPr lang="en-GB" dirty="0">
              <a:solidFill>
                <a:prstClr val="black">
                  <a:tint val="75000"/>
                </a:prstClr>
              </a:solidFill>
            </a:endParaRPr>
          </a:p>
        </p:txBody>
      </p:sp>
      <p:sp>
        <p:nvSpPr>
          <p:cNvPr id="5" name="Slide Number Placeholder 4"/>
          <p:cNvSpPr>
            <a:spLocks noGrp="1"/>
          </p:cNvSpPr>
          <p:nvPr>
            <p:ph type="sldNum" sz="quarter" idx="12"/>
          </p:nvPr>
        </p:nvSpPr>
        <p:spPr>
          <a:xfrm>
            <a:off x="9168341" y="6362253"/>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
        <p:nvSpPr>
          <p:cNvPr id="6" name="Oval 5"/>
          <p:cNvSpPr/>
          <p:nvPr userDrawn="1"/>
        </p:nvSpPr>
        <p:spPr>
          <a:xfrm>
            <a:off x="1765943" y="1782425"/>
            <a:ext cx="3527619" cy="2773860"/>
          </a:xfrm>
          <a:prstGeom prst="ellipse">
            <a:avLst/>
          </a:prstGeom>
          <a:solidFill>
            <a:srgbClr val="FFDD00"/>
          </a:solidFill>
          <a:ln>
            <a:solidFill>
              <a:srgbClr val="FF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351006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1866F-39C4-4FA0-953C-EFF5256D74A4}" type="datetime1">
              <a:rPr lang="en-GB" smtClean="0">
                <a:solidFill>
                  <a:prstClr val="black">
                    <a:tint val="75000"/>
                  </a:prstClr>
                </a:solidFill>
              </a:rPr>
              <a:pPr/>
              <a:t>19/04/2023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r>
              <a:rPr lang="en-GB" dirty="0" smtClean="0">
                <a:solidFill>
                  <a:prstClr val="black">
                    <a:tint val="75000"/>
                  </a:prstClr>
                </a:solidFill>
              </a:rPr>
              <a:t>www.coramvoice.org.uk/brightspots</a:t>
            </a:r>
            <a:endParaRPr lang="en-GB" dirty="0">
              <a:solidFill>
                <a:prstClr val="black">
                  <a:tint val="75000"/>
                </a:prstClr>
              </a:solidFill>
            </a:endParaRPr>
          </a:p>
        </p:txBody>
      </p:sp>
      <p:sp>
        <p:nvSpPr>
          <p:cNvPr id="4" name="Slide Number Placeholder 3"/>
          <p:cNvSpPr>
            <a:spLocks noGrp="1"/>
          </p:cNvSpPr>
          <p:nvPr>
            <p:ph type="sldNum" sz="quarter" idx="12"/>
          </p:nvPr>
        </p:nvSpPr>
        <p:spPr>
          <a:xfrm>
            <a:off x="9168341" y="6364308"/>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3360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2AE05-5AED-4EE5-9103-1D17C4B45DB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AF574-B3A9-4B3C-ABBC-A21D241B5081}"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09707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2AE05-5AED-4EE5-9103-1D17C4B45DB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AF574-B3A9-4B3C-ABBC-A21D241B5081}"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6926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6DC43B-F313-4F7C-A7F7-B32E2A86A44C}" type="datetimeFigureOut">
              <a:rPr lang="en-GB" smtClean="0"/>
              <a:t>19/04/2023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0C33A5-7A7D-4B60-BB65-12F710E4C73C}" type="slidenum">
              <a:rPr lang="en-GB" smtClean="0"/>
              <a:t>‹#›</a:t>
            </a:fld>
            <a:endParaRPr lang="en-GB" dirty="0"/>
          </a:p>
        </p:txBody>
      </p:sp>
    </p:spTree>
    <p:extLst>
      <p:ext uri="{BB962C8B-B14F-4D97-AF65-F5344CB8AC3E}">
        <p14:creationId xmlns:p14="http://schemas.microsoft.com/office/powerpoint/2010/main" val="3500112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2AE05-5AED-4EE5-9103-1D17C4B45DB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AF574-B3A9-4B3C-ABBC-A21D241B5081}"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00849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2AE05-5AED-4EE5-9103-1D17C4B45DB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AF574-B3A9-4B3C-ABBC-A21D241B5081}"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47771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2AE05-5AED-4EE5-9103-1D17C4B45DB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AF574-B3A9-4B3C-ABBC-A21D241B5081}"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68487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2AE05-5AED-4EE5-9103-1D17C4B45DB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AF574-B3A9-4B3C-ABBC-A21D241B5081}"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82039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2AE05-5AED-4EE5-9103-1D17C4B45DB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AF574-B3A9-4B3C-ABBC-A21D241B5081}"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26952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2AE05-5AED-4EE5-9103-1D17C4B45DB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AF574-B3A9-4B3C-ABBC-A21D241B5081}"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51356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2AE05-5AED-4EE5-9103-1D17C4B45DB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AF574-B3A9-4B3C-ABBC-A21D241B5081}"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04803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2AE05-5AED-4EE5-9103-1D17C4B45DB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AF574-B3A9-4B3C-ABBC-A21D241B5081}"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639029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2AE05-5AED-4EE5-9103-1D17C4B45DB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AF574-B3A9-4B3C-ABBC-A21D241B5081}"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78867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DC43B-F313-4F7C-A7F7-B32E2A86A44C}" type="datetimeFigureOut">
              <a:rPr lang="en-GB" smtClean="0"/>
              <a:t>19/04/2023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0C33A5-7A7D-4B60-BB65-12F710E4C73C}" type="slidenum">
              <a:rPr lang="en-GB" smtClean="0"/>
              <a:t>‹#›</a:t>
            </a:fld>
            <a:endParaRPr lang="en-GB" dirty="0"/>
          </a:p>
        </p:txBody>
      </p:sp>
    </p:spTree>
    <p:extLst>
      <p:ext uri="{BB962C8B-B14F-4D97-AF65-F5344CB8AC3E}">
        <p14:creationId xmlns:p14="http://schemas.microsoft.com/office/powerpoint/2010/main" val="2065320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6DC43B-F313-4F7C-A7F7-B32E2A86A44C}" type="datetimeFigureOut">
              <a:rPr lang="en-GB" smtClean="0"/>
              <a:t>19/04/2023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E0C33A5-7A7D-4B60-BB65-12F710E4C73C}" type="slidenum">
              <a:rPr lang="en-GB" smtClean="0"/>
              <a:t>‹#›</a:t>
            </a:fld>
            <a:endParaRPr lang="en-GB" dirty="0"/>
          </a:p>
        </p:txBody>
      </p:sp>
    </p:spTree>
    <p:extLst>
      <p:ext uri="{BB962C8B-B14F-4D97-AF65-F5344CB8AC3E}">
        <p14:creationId xmlns:p14="http://schemas.microsoft.com/office/powerpoint/2010/main" val="410601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6DC43B-F313-4F7C-A7F7-B32E2A86A44C}" type="datetimeFigureOut">
              <a:rPr lang="en-GB" smtClean="0"/>
              <a:t>19/04/2023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E0C33A5-7A7D-4B60-BB65-12F710E4C73C}" type="slidenum">
              <a:rPr lang="en-GB" smtClean="0"/>
              <a:t>‹#›</a:t>
            </a:fld>
            <a:endParaRPr lang="en-GB" dirty="0"/>
          </a:p>
        </p:txBody>
      </p:sp>
    </p:spTree>
    <p:extLst>
      <p:ext uri="{BB962C8B-B14F-4D97-AF65-F5344CB8AC3E}">
        <p14:creationId xmlns:p14="http://schemas.microsoft.com/office/powerpoint/2010/main" val="3813231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6DC43B-F313-4F7C-A7F7-B32E2A86A44C}" type="datetimeFigureOut">
              <a:rPr lang="en-GB" smtClean="0"/>
              <a:t>19/04/2023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E0C33A5-7A7D-4B60-BB65-12F710E4C73C}" type="slidenum">
              <a:rPr lang="en-GB" smtClean="0"/>
              <a:t>‹#›</a:t>
            </a:fld>
            <a:endParaRPr lang="en-GB" dirty="0"/>
          </a:p>
        </p:txBody>
      </p:sp>
    </p:spTree>
    <p:extLst>
      <p:ext uri="{BB962C8B-B14F-4D97-AF65-F5344CB8AC3E}">
        <p14:creationId xmlns:p14="http://schemas.microsoft.com/office/powerpoint/2010/main" val="279198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DC43B-F313-4F7C-A7F7-B32E2A86A44C}" type="datetimeFigureOut">
              <a:rPr lang="en-GB" smtClean="0"/>
              <a:t>19/04/2023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E0C33A5-7A7D-4B60-BB65-12F710E4C73C}" type="slidenum">
              <a:rPr lang="en-GB" smtClean="0"/>
              <a:t>‹#›</a:t>
            </a:fld>
            <a:endParaRPr lang="en-GB" dirty="0"/>
          </a:p>
        </p:txBody>
      </p:sp>
    </p:spTree>
    <p:extLst>
      <p:ext uri="{BB962C8B-B14F-4D97-AF65-F5344CB8AC3E}">
        <p14:creationId xmlns:p14="http://schemas.microsoft.com/office/powerpoint/2010/main" val="166386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DC43B-F313-4F7C-A7F7-B32E2A86A44C}" type="datetimeFigureOut">
              <a:rPr lang="en-GB" smtClean="0"/>
              <a:t>19/04/2023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E0C33A5-7A7D-4B60-BB65-12F710E4C73C}" type="slidenum">
              <a:rPr lang="en-GB" smtClean="0"/>
              <a:t>‹#›</a:t>
            </a:fld>
            <a:endParaRPr lang="en-GB" dirty="0"/>
          </a:p>
        </p:txBody>
      </p:sp>
    </p:spTree>
    <p:extLst>
      <p:ext uri="{BB962C8B-B14F-4D97-AF65-F5344CB8AC3E}">
        <p14:creationId xmlns:p14="http://schemas.microsoft.com/office/powerpoint/2010/main" val="3487410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DC43B-F313-4F7C-A7F7-B32E2A86A44C}" type="datetimeFigureOut">
              <a:rPr lang="en-GB" smtClean="0"/>
              <a:t>19/04/2023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E0C33A5-7A7D-4B60-BB65-12F710E4C73C}" type="slidenum">
              <a:rPr lang="en-GB" smtClean="0"/>
              <a:t>‹#›</a:t>
            </a:fld>
            <a:endParaRPr lang="en-GB" dirty="0"/>
          </a:p>
        </p:txBody>
      </p:sp>
    </p:spTree>
    <p:extLst>
      <p:ext uri="{BB962C8B-B14F-4D97-AF65-F5344CB8AC3E}">
        <p14:creationId xmlns:p14="http://schemas.microsoft.com/office/powerpoint/2010/main" val="406871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DC43B-F313-4F7C-A7F7-B32E2A86A44C}" type="datetimeFigureOut">
              <a:rPr lang="en-GB" smtClean="0"/>
              <a:t>19/04/2023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C33A5-7A7D-4B60-BB65-12F710E4C73C}" type="slidenum">
              <a:rPr lang="en-GB" smtClean="0"/>
              <a:t>‹#›</a:t>
            </a:fld>
            <a:endParaRPr lang="en-GB" dirty="0"/>
          </a:p>
        </p:txBody>
      </p:sp>
    </p:spTree>
    <p:extLst>
      <p:ext uri="{BB962C8B-B14F-4D97-AF65-F5344CB8AC3E}">
        <p14:creationId xmlns:p14="http://schemas.microsoft.com/office/powerpoint/2010/main" val="2350147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cs typeface="Arial" panose="020B0604020202020204" pitchFamily="34" charset="0"/>
              </a:defRPr>
            </a:lvl1pPr>
          </a:lstStyle>
          <a:p>
            <a:fld id="{6DDE8F97-2FDF-4EC0-9451-DC15B05F168E}" type="datetime1">
              <a:rPr lang="en-GB" smtClean="0">
                <a:solidFill>
                  <a:prstClr val="black">
                    <a:tint val="75000"/>
                  </a:prstClr>
                </a:solidFill>
              </a:rPr>
              <a:pPr/>
              <a:t>19/04/2023</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cs typeface="Arial" panose="020B0604020202020204" pitchFamily="34" charset="0"/>
              </a:defRPr>
            </a:lvl1pPr>
          </a:lstStyle>
          <a:p>
            <a:r>
              <a:rPr lang="en-GB" dirty="0" smtClean="0">
                <a:solidFill>
                  <a:prstClr val="black">
                    <a:tint val="75000"/>
                  </a:prstClr>
                </a:solidFill>
              </a:rPr>
              <a:t>www.coramvoice.org.uk/brightspots</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9168341" y="6381329"/>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02551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42AE05-5AED-4EE5-9103-1D17C4B45DB0}" type="datetimeFigureOut">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EAF574-B3A9-4B3C-ABBC-A21D241B5081}"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823978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ww.workingforhullcitycouncil.org.uk/downloads/file/6/practice-standards" TargetMode="External"/><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hull.gov.uk/children-and-families/policies-and-performance/looked-after-children-pled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4.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68411" y="1680519"/>
            <a:ext cx="9412103" cy="8805265"/>
          </a:xfrm>
          <a:prstGeom prst="ellipse">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mj-lt"/>
            </a:endParaRPr>
          </a:p>
        </p:txBody>
      </p:sp>
      <p:sp>
        <p:nvSpPr>
          <p:cNvPr id="8" name="Rectangle 7"/>
          <p:cNvSpPr/>
          <p:nvPr/>
        </p:nvSpPr>
        <p:spPr>
          <a:xfrm>
            <a:off x="152400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300" dirty="0">
              <a:solidFill>
                <a:prstClr val="white"/>
              </a:solidFill>
              <a:latin typeface="+mj-lt"/>
            </a:endParaRPr>
          </a:p>
        </p:txBody>
      </p:sp>
      <p:sp>
        <p:nvSpPr>
          <p:cNvPr id="9" name="Rounded Rectangle 8"/>
          <p:cNvSpPr/>
          <p:nvPr/>
        </p:nvSpPr>
        <p:spPr>
          <a:xfrm>
            <a:off x="2296315" y="1569801"/>
            <a:ext cx="3024336" cy="849533"/>
          </a:xfrm>
          <a:prstGeom prst="round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black">
                    <a:lumMod val="65000"/>
                    <a:lumOff val="35000"/>
                  </a:prstClr>
                </a:solidFill>
                <a:latin typeface="+mj-lt"/>
                <a:cs typeface="Arial" panose="020B0604020202020204" pitchFamily="34" charset="0"/>
              </a:rPr>
              <a:t>Rights &amp; Voice</a:t>
            </a:r>
            <a:endParaRPr lang="en-GB" sz="2400" b="1" dirty="0">
              <a:solidFill>
                <a:prstClr val="black">
                  <a:lumMod val="65000"/>
                  <a:lumOff val="35000"/>
                </a:prstClr>
              </a:solidFill>
              <a:latin typeface="+mj-lt"/>
              <a:cs typeface="Arial" panose="020B0604020202020204" pitchFamily="34" charset="0"/>
            </a:endParaRPr>
          </a:p>
        </p:txBody>
      </p:sp>
      <p:sp>
        <p:nvSpPr>
          <p:cNvPr id="10" name="Rounded Rectangle 9"/>
          <p:cNvSpPr/>
          <p:nvPr/>
        </p:nvSpPr>
        <p:spPr>
          <a:xfrm>
            <a:off x="6427792" y="3256235"/>
            <a:ext cx="5551520" cy="2286000"/>
          </a:xfrm>
          <a:prstGeom prst="round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prstClr val="black">
                    <a:lumMod val="65000"/>
                    <a:lumOff val="35000"/>
                  </a:prstClr>
                </a:solidFill>
                <a:latin typeface="+mj-lt"/>
                <a:cs typeface="Arial" pitchFamily="34" charset="0"/>
              </a:rPr>
              <a:t>Hull took part in the Bright Spots programme – over 400 of their children in care and care leavers took the time to share how they were feeling – what matters to children has shaped Hull’s new practice standards and corporate parenting strategy.</a:t>
            </a:r>
            <a:endParaRPr lang="en-GB" sz="2000" dirty="0">
              <a:solidFill>
                <a:prstClr val="black">
                  <a:lumMod val="65000"/>
                  <a:lumOff val="35000"/>
                </a:prstClr>
              </a:solidFill>
              <a:latin typeface="+mj-lt"/>
              <a:cs typeface="Arial" pitchFamily="34" charset="0"/>
            </a:endParaRPr>
          </a:p>
        </p:txBody>
      </p:sp>
      <p:sp>
        <p:nvSpPr>
          <p:cNvPr id="12" name="Oval 11"/>
          <p:cNvSpPr/>
          <p:nvPr/>
        </p:nvSpPr>
        <p:spPr>
          <a:xfrm>
            <a:off x="1216195" y="1497793"/>
            <a:ext cx="914400" cy="8989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mj-lt"/>
            </a:endParaRPr>
          </a:p>
        </p:txBody>
      </p:sp>
      <p:sp>
        <p:nvSpPr>
          <p:cNvPr id="2" name="TextBox 1"/>
          <p:cNvSpPr txBox="1"/>
          <p:nvPr/>
        </p:nvSpPr>
        <p:spPr>
          <a:xfrm>
            <a:off x="1148452" y="6441145"/>
            <a:ext cx="7488832" cy="553998"/>
          </a:xfrm>
          <a:prstGeom prst="rect">
            <a:avLst/>
          </a:prstGeom>
          <a:noFill/>
        </p:spPr>
        <p:txBody>
          <a:bodyPr wrap="square" rtlCol="0">
            <a:spAutoFit/>
          </a:bodyPr>
          <a:lstStyle/>
          <a:p>
            <a:r>
              <a:rPr lang="en-GB" sz="1200" b="1" dirty="0">
                <a:solidFill>
                  <a:prstClr val="white"/>
                </a:solidFill>
                <a:latin typeface="+mj-lt"/>
                <a:cs typeface="Arial" panose="020B0604020202020204" pitchFamily="34" charset="0"/>
              </a:rPr>
              <a:t>This is a practice example from the Voices Improving Care Team </a:t>
            </a:r>
            <a:r>
              <a:rPr lang="en-GB" sz="1200" b="1" u="sng" dirty="0">
                <a:solidFill>
                  <a:prstClr val="white"/>
                </a:solidFill>
                <a:latin typeface="+mj-lt"/>
                <a:cs typeface="Arial" panose="020B0604020202020204" pitchFamily="34" charset="0"/>
              </a:rPr>
              <a:t>Brightspots@coramvoice.org.uk</a:t>
            </a:r>
          </a:p>
          <a:p>
            <a:endParaRPr lang="en-GB" b="1" dirty="0">
              <a:solidFill>
                <a:prstClr val="white"/>
              </a:solidFill>
              <a:latin typeface="+mj-lt"/>
            </a:endParaRPr>
          </a:p>
        </p:txBody>
      </p:sp>
      <p:sp>
        <p:nvSpPr>
          <p:cNvPr id="14" name="Rounded Rectangle 13"/>
          <p:cNvSpPr/>
          <p:nvPr/>
        </p:nvSpPr>
        <p:spPr>
          <a:xfrm>
            <a:off x="976184" y="2797054"/>
            <a:ext cx="4903792" cy="37282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dirty="0" smtClean="0">
                <a:solidFill>
                  <a:prstClr val="white"/>
                </a:solidFill>
                <a:latin typeface="+mj-lt"/>
                <a:cs typeface="Arial" panose="020B0604020202020204" pitchFamily="34" charset="0"/>
              </a:rPr>
              <a:t>Hull City Council </a:t>
            </a:r>
          </a:p>
          <a:p>
            <a:endParaRPr lang="en-GB" sz="2400" dirty="0" smtClean="0">
              <a:solidFill>
                <a:prstClr val="white"/>
              </a:solidFill>
              <a:latin typeface="+mj-lt"/>
              <a:cs typeface="Arial" panose="020B0604020202020204" pitchFamily="34" charset="0"/>
            </a:endParaRPr>
          </a:p>
          <a:p>
            <a:r>
              <a:rPr lang="en-GB" sz="3200" b="1" dirty="0" smtClean="0">
                <a:solidFill>
                  <a:prstClr val="white"/>
                </a:solidFill>
                <a:latin typeface="+mj-lt"/>
                <a:cs typeface="Arial" panose="020B0604020202020204" pitchFamily="34" charset="0"/>
              </a:rPr>
              <a:t>Children’s voice shaping policy and practice</a:t>
            </a:r>
          </a:p>
          <a:p>
            <a:endParaRPr lang="en-GB" sz="3200" b="1" dirty="0">
              <a:solidFill>
                <a:prstClr val="white"/>
              </a:solidFill>
              <a:latin typeface="+mj-lt"/>
              <a:cs typeface="Arial" panose="020B0604020202020204" pitchFamily="34" charset="0"/>
            </a:endParaRPr>
          </a:p>
          <a:p>
            <a:r>
              <a:rPr lang="en-US" sz="2500" dirty="0" smtClean="0">
                <a:solidFill>
                  <a:prstClr val="white"/>
                </a:solidFill>
                <a:latin typeface="+mj-lt"/>
                <a:cs typeface="Arial" panose="020B0604020202020204" pitchFamily="34" charset="0"/>
              </a:rPr>
              <a:t>July 2022</a:t>
            </a:r>
            <a:endParaRPr lang="en-GB" sz="2500" dirty="0">
              <a:solidFill>
                <a:prstClr val="white"/>
              </a:solidFill>
              <a:latin typeface="+mj-lt"/>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0668000" y="118947"/>
            <a:ext cx="1298561" cy="129246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189" y="1426467"/>
            <a:ext cx="1355363" cy="135536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238" y="106135"/>
            <a:ext cx="4034738" cy="1121118"/>
          </a:xfrm>
          <a:prstGeom prst="rect">
            <a:avLst/>
          </a:prstGeom>
        </p:spPr>
      </p:pic>
    </p:spTree>
    <p:extLst>
      <p:ext uri="{BB962C8B-B14F-4D97-AF65-F5344CB8AC3E}">
        <p14:creationId xmlns:p14="http://schemas.microsoft.com/office/powerpoint/2010/main" val="270938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73560" y="74199"/>
            <a:ext cx="4831366" cy="1258645"/>
          </a:xfrm>
          <a:prstGeom prst="round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sz="1200" dirty="0" smtClean="0">
                <a:solidFill>
                  <a:prstClr val="black"/>
                </a:solidFill>
                <a:latin typeface="Arial" pitchFamily="34" charset="0"/>
                <a:cs typeface="Arial" pitchFamily="34" charset="0"/>
              </a:rPr>
              <a:t>Hull wanted to make sure what matters to children and young people and the things that influence their well-being was at the centre of the work they do at both a practice and policy level. </a:t>
            </a:r>
          </a:p>
          <a:p>
            <a:endParaRPr lang="en-GB" sz="1200" dirty="0">
              <a:solidFill>
                <a:prstClr val="black"/>
              </a:solidFill>
              <a:latin typeface="Arial" pitchFamily="34" charset="0"/>
              <a:cs typeface="Arial" pitchFamily="34" charset="0"/>
            </a:endParaRPr>
          </a:p>
        </p:txBody>
      </p:sp>
      <p:sp>
        <p:nvSpPr>
          <p:cNvPr id="11" name="Rounded Rectangle 10"/>
          <p:cNvSpPr/>
          <p:nvPr/>
        </p:nvSpPr>
        <p:spPr>
          <a:xfrm>
            <a:off x="73560" y="1413106"/>
            <a:ext cx="5499002" cy="5310424"/>
          </a:xfrm>
          <a:prstGeom prst="roundRect">
            <a:avLst>
              <a:gd name="adj" fmla="val 5569"/>
            </a:avLst>
          </a:prstGeom>
          <a:solidFill>
            <a:srgbClr val="F0F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en-US"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endParaRPr lang="en-US" alt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r>
              <a:rPr lang="en-GB" altLang="en-US" sz="1200" dirty="0" smtClean="0">
                <a:solidFill>
                  <a:schemeClr val="tx1"/>
                </a:solidFill>
                <a:ea typeface="Times New Roman" panose="02020603050405020304" pitchFamily="18" charset="0"/>
                <a:cs typeface="Arial" panose="020B0604020202020204" pitchFamily="34" charset="0"/>
              </a:rPr>
              <a:t>Hull have rewritten their practice standards – these now incorporate the Bright Spots findings.  </a:t>
            </a:r>
            <a:endParaRPr lang="en-GB" altLang="en-US" sz="1200" dirty="0" smtClean="0">
              <a:solidFill>
                <a:schemeClr val="tx1"/>
              </a:solidFill>
              <a:ea typeface="Times New Roman" panose="02020603050405020304" pitchFamily="18" charset="0"/>
              <a:cs typeface="Arial" panose="020B0604020202020204" pitchFamily="34" charset="0"/>
            </a:endParaRPr>
          </a:p>
          <a:p>
            <a:endParaRPr lang="en-GB" altLang="en-US" sz="1200" dirty="0" smtClean="0">
              <a:solidFill>
                <a:schemeClr val="tx1"/>
              </a:solidFill>
              <a:ea typeface="Times New Roman" panose="02020603050405020304" pitchFamily="18" charset="0"/>
              <a:cs typeface="Arial" panose="020B0604020202020204" pitchFamily="34" charset="0"/>
            </a:endParaRPr>
          </a:p>
          <a:p>
            <a:r>
              <a:rPr lang="en-GB" sz="1200" i="1" dirty="0" smtClean="0">
                <a:solidFill>
                  <a:schemeClr val="tx1"/>
                </a:solidFill>
                <a:cs typeface="Arial" panose="020B0604020202020204" pitchFamily="34" charset="0"/>
              </a:rPr>
              <a:t>“By using the standards and expectations within the guide, no matter what is going on in a child or young person’s life they will always receive the consistent support and the right help. We have made sure that the feedback from the Bright Spots survey ahs been considered in all the different areas”. </a:t>
            </a:r>
          </a:p>
          <a:p>
            <a:endParaRPr lang="en-GB" sz="1200" dirty="0">
              <a:solidFill>
                <a:schemeClr val="tx1"/>
              </a:solidFill>
              <a:cs typeface="Arial" panose="020B0604020202020204" pitchFamily="34" charset="0"/>
            </a:endParaRPr>
          </a:p>
          <a:p>
            <a:r>
              <a:rPr lang="en-GB" sz="1200" dirty="0" smtClean="0">
                <a:solidFill>
                  <a:schemeClr val="tx1"/>
                </a:solidFill>
                <a:cs typeface="Arial" panose="020B0604020202020204" pitchFamily="34" charset="0"/>
              </a:rPr>
              <a:t>You can read the practice standards here</a:t>
            </a:r>
            <a:r>
              <a:rPr lang="en-GB" sz="1200" dirty="0">
                <a:solidFill>
                  <a:schemeClr val="tx1"/>
                </a:solidFill>
                <a:cs typeface="Arial" panose="020B0604020202020204" pitchFamily="34" charset="0"/>
              </a:rPr>
              <a:t>: </a:t>
            </a:r>
            <a:r>
              <a:rPr lang="en-GB" sz="1200" dirty="0">
                <a:solidFill>
                  <a:schemeClr val="tx1"/>
                </a:solidFill>
                <a:cs typeface="Arial" panose="020B0604020202020204" pitchFamily="34" charset="0"/>
                <a:hlinkClick r:id="rId3"/>
              </a:rPr>
              <a:t>https://</a:t>
            </a:r>
            <a:r>
              <a:rPr lang="en-GB" sz="1200" dirty="0" smtClean="0">
                <a:solidFill>
                  <a:schemeClr val="tx1"/>
                </a:solidFill>
                <a:cs typeface="Arial" panose="020B0604020202020204" pitchFamily="34" charset="0"/>
                <a:hlinkClick r:id="rId3"/>
              </a:rPr>
              <a:t>www.workingforhullcitycouncil.org.uk/downloads/file/6/practice-standards</a:t>
            </a:r>
            <a:r>
              <a:rPr lang="en-GB" sz="1200" dirty="0" smtClean="0">
                <a:solidFill>
                  <a:schemeClr val="tx1"/>
                </a:solidFill>
                <a:cs typeface="Arial" panose="020B0604020202020204" pitchFamily="34" charset="0"/>
              </a:rPr>
              <a:t> </a:t>
            </a:r>
            <a:endParaRPr lang="en-GB" sz="1200" dirty="0" smtClean="0">
              <a:solidFill>
                <a:schemeClr val="tx1"/>
              </a:solidFill>
            </a:endParaRPr>
          </a:p>
          <a:p>
            <a:endParaRPr lang="en-GB" sz="1200" dirty="0">
              <a:solidFill>
                <a:schemeClr val="tx1"/>
              </a:solidFill>
            </a:endParaRPr>
          </a:p>
          <a:p>
            <a:r>
              <a:rPr lang="en-GB" sz="1200" dirty="0" smtClean="0">
                <a:solidFill>
                  <a:schemeClr val="tx1"/>
                </a:solidFill>
                <a:cs typeface="Arial" panose="020B0604020202020204" pitchFamily="34" charset="0"/>
              </a:rPr>
              <a:t>The new Corporate parenting strategy (2022-2025) has also been structured using the Bright Spots well-being domains and is based on Hull’s Bright Spots findings. The refresh of the strategy is based on extensive consultation with the people who matter most – children are young people (231 children looked after and 151 care leavers via the right spots programme) – the findings told Hull what they need to focus on to improve their lives and experiences and the strategy describes what Hull are doing as a result of the feedback and what they plan to do next.  You can read the corporate parenting strategy here (scroll to end </a:t>
            </a:r>
            <a:r>
              <a:rPr lang="en-GB" sz="1200" dirty="0">
                <a:solidFill>
                  <a:schemeClr val="tx1"/>
                </a:solidFill>
                <a:cs typeface="Arial" panose="020B0604020202020204" pitchFamily="34" charset="0"/>
              </a:rPr>
              <a:t>of page): </a:t>
            </a:r>
            <a:r>
              <a:rPr lang="en-GB" sz="1200" dirty="0">
                <a:solidFill>
                  <a:schemeClr val="tx1"/>
                </a:solidFill>
                <a:cs typeface="Arial" panose="020B0604020202020204" pitchFamily="34" charset="0"/>
                <a:hlinkClick r:id="rId4"/>
              </a:rPr>
              <a:t>https://</a:t>
            </a:r>
            <a:r>
              <a:rPr lang="en-GB" sz="1200" dirty="0" smtClean="0">
                <a:solidFill>
                  <a:schemeClr val="tx1"/>
                </a:solidFill>
                <a:cs typeface="Arial" panose="020B0604020202020204" pitchFamily="34" charset="0"/>
                <a:hlinkClick r:id="rId4"/>
              </a:rPr>
              <a:t>www.hull.gov.uk/children-and-families/policies-and-performance/looked-after-children-pledge</a:t>
            </a:r>
            <a:r>
              <a:rPr lang="en-GB" sz="1200" dirty="0" smtClean="0">
                <a:solidFill>
                  <a:schemeClr val="tx1"/>
                </a:solidFill>
                <a:cs typeface="Arial" panose="020B0604020202020204" pitchFamily="34" charset="0"/>
              </a:rPr>
              <a:t> </a:t>
            </a:r>
          </a:p>
          <a:p>
            <a:endParaRPr lang="en-GB" sz="1200" dirty="0" smtClean="0">
              <a:solidFill>
                <a:schemeClr val="tx1"/>
              </a:solidFill>
              <a:cs typeface="Arial" panose="020B0604020202020204" pitchFamily="34" charset="0"/>
            </a:endParaRPr>
          </a:p>
          <a:p>
            <a:r>
              <a:rPr lang="en-GB" sz="1200" dirty="0" smtClean="0">
                <a:solidFill>
                  <a:schemeClr val="tx1"/>
                </a:solidFill>
                <a:latin typeface="+mj-lt"/>
                <a:cs typeface="Arial" panose="020B0604020202020204" pitchFamily="34" charset="0"/>
              </a:rPr>
              <a:t>YVIC (</a:t>
            </a:r>
            <a:r>
              <a:rPr lang="en-GB" sz="1200" dirty="0" smtClean="0">
                <a:solidFill>
                  <a:schemeClr val="tx1"/>
                </a:solidFill>
                <a:latin typeface="+mj-lt"/>
              </a:rPr>
              <a:t>Young </a:t>
            </a:r>
            <a:r>
              <a:rPr lang="en-GB" sz="1200" dirty="0">
                <a:solidFill>
                  <a:schemeClr val="tx1"/>
                </a:solidFill>
                <a:latin typeface="+mj-lt"/>
              </a:rPr>
              <a:t>Voices Influencing Care) </a:t>
            </a:r>
            <a:r>
              <a:rPr lang="en-GB" sz="1200" dirty="0" smtClean="0">
                <a:solidFill>
                  <a:schemeClr val="tx1"/>
                </a:solidFill>
                <a:latin typeface="+mj-lt"/>
              </a:rPr>
              <a:t>have created a sculpture based on ‘what makes life good’ – the artwork was unveiled by the Hull Chief Executive and is placed in the Guildhall as a reminder of children’s voice (see next slide) .</a:t>
            </a:r>
            <a:endParaRPr lang="en-US" sz="1200" dirty="0">
              <a:solidFill>
                <a:schemeClr val="tx1"/>
              </a:solidFill>
              <a:latin typeface="Helvetica" panose="020B0604020202020204" pitchFamily="34" charset="0"/>
              <a:cs typeface="Times New Roman" panose="02020603050405020304" pitchFamily="18" charset="0"/>
            </a:endParaRPr>
          </a:p>
        </p:txBody>
      </p:sp>
      <p:sp>
        <p:nvSpPr>
          <p:cNvPr id="12" name="Rounded Rectangle 11"/>
          <p:cNvSpPr/>
          <p:nvPr/>
        </p:nvSpPr>
        <p:spPr>
          <a:xfrm>
            <a:off x="4965405" y="19485"/>
            <a:ext cx="4690495" cy="1313359"/>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p>
          <a:p>
            <a:endParaRPr lang="en-GB" sz="1200" dirty="0" smtClean="0">
              <a:solidFill>
                <a:prstClr val="white"/>
              </a:solidFill>
              <a:cs typeface="Arial" pitchFamily="34" charset="0"/>
            </a:endParaRPr>
          </a:p>
          <a:p>
            <a:endParaRPr lang="en-GB" sz="1200" dirty="0">
              <a:solidFill>
                <a:prstClr val="white"/>
              </a:solidFill>
              <a:cs typeface="Arial" pitchFamily="34" charset="0"/>
            </a:endParaRPr>
          </a:p>
          <a:p>
            <a:r>
              <a:rPr lang="en-GB" sz="1400" dirty="0" smtClean="0">
                <a:solidFill>
                  <a:prstClr val="white"/>
                </a:solidFill>
                <a:cs typeface="Arial" pitchFamily="34" charset="0"/>
              </a:rPr>
              <a:t>Hull are committed to creating lots more different opportunities for children in care and care leavers to share how they are feeling and to influence practice and policy.</a:t>
            </a:r>
          </a:p>
          <a:p>
            <a:r>
              <a:rPr lang="en-GB" sz="1200" dirty="0" smtClean="0">
                <a:solidFill>
                  <a:prstClr val="white"/>
                </a:solidFill>
                <a:cs typeface="Arial" pitchFamily="34" charset="0"/>
              </a:rPr>
              <a:t> </a:t>
            </a:r>
            <a:endParaRPr lang="en-GB" sz="1200" b="1" dirty="0"/>
          </a:p>
          <a:p>
            <a:endParaRPr lang="en-GB" sz="1200" dirty="0">
              <a:solidFill>
                <a:prstClr val="white"/>
              </a:solidFill>
              <a:cs typeface="Arial" pitchFamily="34" charset="0"/>
            </a:endParaRPr>
          </a:p>
        </p:txBody>
      </p:sp>
      <p:sp>
        <p:nvSpPr>
          <p:cNvPr id="5" name="TextBox 4"/>
          <p:cNvSpPr txBox="1"/>
          <p:nvPr/>
        </p:nvSpPr>
        <p:spPr>
          <a:xfrm>
            <a:off x="157647" y="154460"/>
            <a:ext cx="954662" cy="369332"/>
          </a:xfrm>
          <a:prstGeom prst="rect">
            <a:avLst/>
          </a:prstGeom>
          <a:noFill/>
        </p:spPr>
        <p:txBody>
          <a:bodyPr wrap="square" rtlCol="0">
            <a:spAutoFit/>
          </a:bodyPr>
          <a:lstStyle/>
          <a:p>
            <a:r>
              <a:rPr lang="en-GB" b="1" dirty="0">
                <a:solidFill>
                  <a:prstClr val="black"/>
                </a:solidFill>
                <a:latin typeface="Arial" panose="020B0604020202020204" pitchFamily="34" charset="0"/>
                <a:cs typeface="Arial" panose="020B0604020202020204" pitchFamily="34" charset="0"/>
              </a:rPr>
              <a:t>Why?</a:t>
            </a:r>
          </a:p>
        </p:txBody>
      </p:sp>
      <p:sp>
        <p:nvSpPr>
          <p:cNvPr id="6" name="TextBox 5"/>
          <p:cNvSpPr txBox="1"/>
          <p:nvPr/>
        </p:nvSpPr>
        <p:spPr>
          <a:xfrm>
            <a:off x="157647" y="1588150"/>
            <a:ext cx="889987" cy="369332"/>
          </a:xfrm>
          <a:prstGeom prst="rect">
            <a:avLst/>
          </a:prstGeom>
          <a:noFill/>
        </p:spPr>
        <p:txBody>
          <a:bodyPr wrap="none" rtlCol="0">
            <a:spAutoFit/>
          </a:bodyPr>
          <a:lstStyle/>
          <a:p>
            <a:r>
              <a:rPr lang="en-GB" b="1" dirty="0" smtClean="0">
                <a:solidFill>
                  <a:prstClr val="black"/>
                </a:solidFill>
                <a:latin typeface="Arial" panose="020B0604020202020204" pitchFamily="34" charset="0"/>
                <a:cs typeface="Arial" panose="020B0604020202020204" pitchFamily="34" charset="0"/>
              </a:rPr>
              <a:t>What?</a:t>
            </a:r>
            <a:endParaRPr lang="en-GB" b="1" dirty="0">
              <a:solidFill>
                <a:prstClr val="black"/>
              </a:solidFill>
              <a:latin typeface="Arial" panose="020B0604020202020204" pitchFamily="34" charset="0"/>
              <a:cs typeface="Arial" panose="020B0604020202020204" pitchFamily="34" charset="0"/>
            </a:endParaRPr>
          </a:p>
        </p:txBody>
      </p:sp>
      <p:sp>
        <p:nvSpPr>
          <p:cNvPr id="7" name="Rectangle 6"/>
          <p:cNvSpPr/>
          <p:nvPr/>
        </p:nvSpPr>
        <p:spPr>
          <a:xfrm>
            <a:off x="5025773" y="91456"/>
            <a:ext cx="5230551" cy="369332"/>
          </a:xfrm>
          <a:prstGeom prst="rect">
            <a:avLst/>
          </a:prstGeom>
        </p:spPr>
        <p:txBody>
          <a:bodyPr wrap="square">
            <a:spAutoFit/>
          </a:bodyPr>
          <a:lstStyle/>
          <a:p>
            <a:r>
              <a:rPr lang="en-GB" b="1" dirty="0" smtClean="0">
                <a:solidFill>
                  <a:prstClr val="white"/>
                </a:solidFill>
                <a:latin typeface="Arial" panose="020B0604020202020204" pitchFamily="34" charset="0"/>
                <a:cs typeface="Arial" panose="020B0604020202020204" pitchFamily="34" charset="0"/>
              </a:rPr>
              <a:t>Impact</a:t>
            </a:r>
            <a:endParaRPr lang="en-GB" b="1" dirty="0">
              <a:solidFill>
                <a:prstClr val="white"/>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stretch>
            <a:fillRect/>
          </a:stretch>
        </p:blipFill>
        <p:spPr>
          <a:xfrm>
            <a:off x="5611045" y="3497735"/>
            <a:ext cx="6749667" cy="3309683"/>
          </a:xfrm>
          <a:prstGeom prst="rect">
            <a:avLst/>
          </a:prstGeom>
        </p:spPr>
      </p:pic>
      <p:pic>
        <p:nvPicPr>
          <p:cNvPr id="8" name="Picture 7"/>
          <p:cNvPicPr>
            <a:picLocks noChangeAspect="1"/>
          </p:cNvPicPr>
          <p:nvPr/>
        </p:nvPicPr>
        <p:blipFill>
          <a:blip r:embed="rId6"/>
          <a:stretch>
            <a:fillRect/>
          </a:stretch>
        </p:blipFill>
        <p:spPr>
          <a:xfrm>
            <a:off x="9776859" y="154460"/>
            <a:ext cx="2228850" cy="3343275"/>
          </a:xfrm>
          <a:prstGeom prst="rect">
            <a:avLst/>
          </a:prstGeom>
        </p:spPr>
      </p:pic>
      <p:pic>
        <p:nvPicPr>
          <p:cNvPr id="13" name="Picture 12"/>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79546" y="1512815"/>
            <a:ext cx="2862211" cy="2063831"/>
          </a:xfrm>
          <a:prstGeom prst="rect">
            <a:avLst/>
          </a:prstGeom>
          <a:noFill/>
          <a:ln>
            <a:noFill/>
          </a:ln>
        </p:spPr>
      </p:pic>
    </p:spTree>
    <p:extLst>
      <p:ext uri="{BB962C8B-B14F-4D97-AF65-F5344CB8AC3E}">
        <p14:creationId xmlns:p14="http://schemas.microsoft.com/office/powerpoint/2010/main" val="204422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ttachments.office.net/owa/Linda.Briheim%40coramvoice.org.uk/service.svc/s/GetAttachmentThumbnail?id=AAMkADIyYzk2OThlLTI1MWUtNDg1Zi05ZWVlLTNlYWQ5YzllNzRkZABGAAAAAAAGaqSjlekeRYUQa6BNTqF8BwAsEtZdRxi9TKEvcJO0WZl2AAAAIGKhAABuOLJ3MwTwT6WbYI2cvrmYAAM6PEKeAAABEgAQAOYjCh5LzG9In1sKCYqJP%2Fs%3D&amp;thumbnailType=2&amp;token=eyJhbGciOiJSUzI1NiIsImtpZCI6IkQ4OThGN0RDMjk2ODQ1MDk1RUUwREZGQ0MzODBBOTM5NjUwNDNFNjQiLCJ0eXAiOiJKV1QiLCJ4NXQiOiIySmozM0Nsb1JRbGU0Tl84dzRDcE9XVUVQbVEifQ.eyJvcmlnaW4iOiJodHRwczovL291dGxvb2sub2ZmaWNlLmNvbSIsInVjIjoiMzdhMDFmMzEwNjZjNGE1NTkwMTExOWM5NmVhOGRkZTkiLCJzaWduaW5fc3RhdGUiOiJbXCJrbXNpXCJdIiwidmVyIjoiRXhjaGFuZ2UuQ2FsbGJhY2suVjEiLCJhcHBjdHhzZW5kZXIiOiJPd2FEb3dubG9hZEA1YjdhMmQ2Ny02ZGNjLTRiNDItOTg1Mi1hY2MzYjA5OTllMTkiLCJpc3NyaW5nIjoiV1ciLCJhcHBjdHgiOiJ7XCJtc2V4Y2hwcm90XCI6XCJvd2FcIixcInB1aWRcIjpcIjExNTM3NjU5MzIxMDE0NzY5MjRcIixcInNjb3BlXCI6XCJPd2FEb3dubG9hZFwiLFwib2lkXCI6XCI4ODZlZjI5ZC1lYTA0LTQ4NmItYmM3MS03YTI0YmJjNTgwM2VcIixcInByaW1hcnlzaWRcIjpcIlMtMS01LTIxLTMxNjE2MTA1NzQtMTg1ODQxMDYxOS0zOTM0ODc1Mi03OTQ5NTgyXCJ9IiwibmJmIjoxNjcwMzQyNzc2LCJleHAiOjE2NzAzNDMzNzYsImlzcyI6IjAwMDAwMDAyLTAwMDAtMGZmMS1jZTAwLTAwMDAwMDAwMDAwMEA1YjdhMmQ2Ny02ZGNjLTRiNDItOTg1Mi1hY2MzYjA5OTllMTkiLCJhdWQiOiIwMDAwMDAwMi0wMDAwLTBmZjEtY2UwMC0wMDAwMDAwMDAwMDAvYXR0YWNobWVudHMub2ZmaWNlLm5ldEA1YjdhMmQ2Ny02ZGNjLTRiNDItOTg1Mi1hY2MzYjA5OTllMTkiLCJoYXBwIjoib3dhIn0.OZ8TWATqpmtP5xWqB-tjtlD1Jyx9eSGVBAzOY_ue9spnPbQZ8WKJbM2zLxckUnhGaQjGGxdNesbLue8Sfx0dW5sKicBQFyhX89N0la8Jc-EncZ9oMOYLcoYT1l24tIJE2rcpqfAtYd2ju5twevDnT3wntUVM2fwFBQaDJoVniyyldvl3QS82HRJ5HvQCs1Kf0z_HSdnDgHE0aH0ZChF6LIOwd3A-LpsaCiY5MckFxMGt9JC8Md4m9LeYh4w8wcg1EeU5cU1emZOKZ-OGz8orgQiOVqAKbuwpxKvYg9G6pi6MGX6Z_rmBPsPC2uSsAdWPwud3eN_iyOVoWG5HF4EKEg&amp;X-OWA-CANARY=IQSR5_Bm1kS0HGN_d-2MBrA5ZR2k19oYBSBc2S4mAl0pcmR2NyGovKsSARwqzf_DbErg9rU85xI.&amp;owa=outlook.office.com&amp;scriptVer=20221124007.08&amp;animation=tr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0780" y="265803"/>
            <a:ext cx="3728399" cy="55107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attachments.office.net/owa/Linda.Briheim%40coramvoice.org.uk/service.svc/s/GetAttachmentThumbnail?id=AAMkADIyYzk2OThlLTI1MWUtNDg1Zi05ZWVlLTNlYWQ5YzllNzRkZABGAAAAAAAGaqSjlekeRYUQa6BNTqF8BwAsEtZdRxi9TKEvcJO0WZl2AAAAIGKhAABuOLJ3MwTwT6WbYI2cvrmYAAM6PEKeAAABEgAQAJG%2B3PGetSZEvplbvQc88qE%3D&amp;thumbnailType=2&amp;token=eyJhbGciOiJSUzI1NiIsImtpZCI6IkQ4OThGN0RDMjk2ODQ1MDk1RUUwREZGQ0MzODBBOTM5NjUwNDNFNjQiLCJ0eXAiOiJKV1QiLCJ4NXQiOiIySmozM0Nsb1JRbGU0Tl84dzRDcE9XVUVQbVEifQ.eyJvcmlnaW4iOiJodHRwczovL291dGxvb2sub2ZmaWNlLmNvbSIsInVjIjoiMzdhMDFmMzEwNjZjNGE1NTkwMTExOWM5NmVhOGRkZTkiLCJzaWduaW5fc3RhdGUiOiJbXCJrbXNpXCJdIiwidmVyIjoiRXhjaGFuZ2UuQ2FsbGJhY2suVjEiLCJhcHBjdHhzZW5kZXIiOiJPd2FEb3dubG9hZEA1YjdhMmQ2Ny02ZGNjLTRiNDItOTg1Mi1hY2MzYjA5OTllMTkiLCJpc3NyaW5nIjoiV1ciLCJhcHBjdHgiOiJ7XCJtc2V4Y2hwcm90XCI6XCJvd2FcIixcInB1aWRcIjpcIjExNTM3NjU5MzIxMDE0NzY5MjRcIixcInNjb3BlXCI6XCJPd2FEb3dubG9hZFwiLFwib2lkXCI6XCI4ODZlZjI5ZC1lYTA0LTQ4NmItYmM3MS03YTI0YmJjNTgwM2VcIixcInByaW1hcnlzaWRcIjpcIlMtMS01LTIxLTMxNjE2MTA1NzQtMTg1ODQxMDYxOS0zOTM0ODc1Mi03OTQ5NTgyXCJ9IiwibmJmIjoxNjcwMzQyNzc2LCJleHAiOjE2NzAzNDMzNzYsImlzcyI6IjAwMDAwMDAyLTAwMDAtMGZmMS1jZTAwLTAwMDAwMDAwMDAwMEA1YjdhMmQ2Ny02ZGNjLTRiNDItOTg1Mi1hY2MzYjA5OTllMTkiLCJhdWQiOiIwMDAwMDAwMi0wMDAwLTBmZjEtY2UwMC0wMDAwMDAwMDAwMDAvYXR0YWNobWVudHMub2ZmaWNlLm5ldEA1YjdhMmQ2Ny02ZGNjLTRiNDItOTg1Mi1hY2MzYjA5OTllMTkiLCJoYXBwIjoib3dhIn0.OZ8TWATqpmtP5xWqB-tjtlD1Jyx9eSGVBAzOY_ue9spnPbQZ8WKJbM2zLxckUnhGaQjGGxdNesbLue8Sfx0dW5sKicBQFyhX89N0la8Jc-EncZ9oMOYLcoYT1l24tIJE2rcpqfAtYd2ju5twevDnT3wntUVM2fwFBQaDJoVniyyldvl3QS82HRJ5HvQCs1Kf0z_HSdnDgHE0aH0ZChF6LIOwd3A-LpsaCiY5MckFxMGt9JC8Md4m9LeYh4w8wcg1EeU5cU1emZOKZ-OGz8orgQiOVqAKbuwpxKvYg9G6pi6MGX6Z_rmBPsPC2uSsAdWPwud3eN_iyOVoWG5HF4EKEg&amp;X-OWA-CANARY=IQSR5_Bm1kS0HGN_d-2MBrA5ZR2k19oYBSBc2S4mAl0pcmR2NyGovKsSARwqzf_DbErg9rU85xI.&amp;owa=outlook.office.com&amp;scriptVer=20221124007.08&amp;animation=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6735" cy="70367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attachments.office.net/owa/Linda.Briheim%40coramvoice.org.uk/service.svc/s/GetAttachmentThumbnail?id=AAMkADIyYzk2OThlLTI1MWUtNDg1Zi05ZWVlLTNlYWQ5YzllNzRkZABGAAAAAAAGaqSjlekeRYUQa6BNTqF8BwAsEtZdRxi9TKEvcJO0WZl2AAAAIGKhAABuOLJ3MwTwT6WbYI2cvrmYAAM6PEKeAAABEgAQAD7Ut%2BUe1OpEsQHJ4RUf4lk%3D&amp;thumbnailType=2&amp;token=eyJhbGciOiJSUzI1NiIsImtpZCI6IkQ4OThGN0RDMjk2ODQ1MDk1RUUwREZGQ0MzODBBOTM5NjUwNDNFNjQiLCJ0eXAiOiJKV1QiLCJ4NXQiOiIySmozM0Nsb1JRbGU0Tl84dzRDcE9XVUVQbVEifQ.eyJvcmlnaW4iOiJodHRwczovL291dGxvb2sub2ZmaWNlLmNvbSIsInVjIjoiMzdhMDFmMzEwNjZjNGE1NTkwMTExOWM5NmVhOGRkZTkiLCJzaWduaW5fc3RhdGUiOiJbXCJrbXNpXCJdIiwidmVyIjoiRXhjaGFuZ2UuQ2FsbGJhY2suVjEiLCJhcHBjdHhzZW5kZXIiOiJPd2FEb3dubG9hZEA1YjdhMmQ2Ny02ZGNjLTRiNDItOTg1Mi1hY2MzYjA5OTllMTkiLCJpc3NyaW5nIjoiV1ciLCJhcHBjdHgiOiJ7XCJtc2V4Y2hwcm90XCI6XCJvd2FcIixcInB1aWRcIjpcIjExNTM3NjU5MzIxMDE0NzY5MjRcIixcInNjb3BlXCI6XCJPd2FEb3dubG9hZFwiLFwib2lkXCI6XCI4ODZlZjI5ZC1lYTA0LTQ4NmItYmM3MS03YTI0YmJjNTgwM2VcIixcInByaW1hcnlzaWRcIjpcIlMtMS01LTIxLTMxNjE2MTA1NzQtMTg1ODQxMDYxOS0zOTM0ODc1Mi03OTQ5NTgyXCJ9IiwibmJmIjoxNjcwMzQyNzc2LCJleHAiOjE2NzAzNDMzNzYsImlzcyI6IjAwMDAwMDAyLTAwMDAtMGZmMS1jZTAwLTAwMDAwMDAwMDAwMEA1YjdhMmQ2Ny02ZGNjLTRiNDItOTg1Mi1hY2MzYjA5OTllMTkiLCJhdWQiOiIwMDAwMDAwMi0wMDAwLTBmZjEtY2UwMC0wMDAwMDAwMDAwMDAvYXR0YWNobWVudHMub2ZmaWNlLm5ldEA1YjdhMmQ2Ny02ZGNjLTRiNDItOTg1Mi1hY2MzYjA5OTllMTkiLCJoYXBwIjoib3dhIn0.OZ8TWATqpmtP5xWqB-tjtlD1Jyx9eSGVBAzOY_ue9spnPbQZ8WKJbM2zLxckUnhGaQjGGxdNesbLue8Sfx0dW5sKicBQFyhX89N0la8Jc-EncZ9oMOYLcoYT1l24tIJE2rcpqfAtYd2ju5twevDnT3wntUVM2fwFBQaDJoVniyyldvl3QS82HRJ5HvQCs1Kf0z_HSdnDgHE0aH0ZChF6LIOwd3A-LpsaCiY5MckFxMGt9JC8Md4m9LeYh4w8wcg1EeU5cU1emZOKZ-OGz8orgQiOVqAKbuwpxKvYg9G6pi6MGX6Z_rmBPsPC2uSsAdWPwud3eN_iyOVoWG5HF4EKEg&amp;X-OWA-CANARY=IQSR5_Bm1kS0HGN_d-2MBrA5ZR2k19oYBSBc2S4mAl0pcmR2NyGovKsSARwqzf_DbErg9rU85xI.&amp;owa=outlook.office.com&amp;scriptVer=20221124007.08&amp;animation=tr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3749" y="520167"/>
            <a:ext cx="3381775" cy="47307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attachments.office.net/owa/Linda.Briheim%40coramvoice.org.uk/service.svc/s/GetAttachmentThumbnail?id=AAMkADIyYzk2OThlLTI1MWUtNDg1Zi05ZWVlLTNlYWQ5YzllNzRkZABGAAAAAAAGaqSjlekeRYUQa6BNTqF8BwAsEtZdRxi9TKEvcJO0WZl2AAAAIGKhAABuOLJ3MwTwT6WbYI2cvrmYAAM6PEKeAAABEgAQAFI4k%2B7GafVLlu63xrR3%2BPU%3D&amp;thumbnailType=2&amp;token=eyJhbGciOiJSUzI1NiIsImtpZCI6IkQ4OThGN0RDMjk2ODQ1MDk1RUUwREZGQ0MzODBBOTM5NjUwNDNFNjQiLCJ0eXAiOiJKV1QiLCJ4NXQiOiIySmozM0Nsb1JRbGU0Tl84dzRDcE9XVUVQbVEifQ.eyJvcmlnaW4iOiJodHRwczovL291dGxvb2sub2ZmaWNlLmNvbSIsInVjIjoiMzdhMDFmMzEwNjZjNGE1NTkwMTExOWM5NmVhOGRkZTkiLCJzaWduaW5fc3RhdGUiOiJbXCJrbXNpXCJdIiwidmVyIjoiRXhjaGFuZ2UuQ2FsbGJhY2suVjEiLCJhcHBjdHhzZW5kZXIiOiJPd2FEb3dubG9hZEA1YjdhMmQ2Ny02ZGNjLTRiNDItOTg1Mi1hY2MzYjA5OTllMTkiLCJpc3NyaW5nIjoiV1ciLCJhcHBjdHgiOiJ7XCJtc2V4Y2hwcm90XCI6XCJvd2FcIixcInB1aWRcIjpcIjExNTM3NjU5MzIxMDE0NzY5MjRcIixcInNjb3BlXCI6XCJPd2FEb3dubG9hZFwiLFwib2lkXCI6XCI4ODZlZjI5ZC1lYTA0LTQ4NmItYmM3MS03YTI0YmJjNTgwM2VcIixcInByaW1hcnlzaWRcIjpcIlMtMS01LTIxLTMxNjE2MTA1NzQtMTg1ODQxMDYxOS0zOTM0ODc1Mi03OTQ5NTgyXCJ9IiwibmJmIjoxNjcwMzQyNzc2LCJleHAiOjE2NzAzNDMzNzYsImlzcyI6IjAwMDAwMDAyLTAwMDAtMGZmMS1jZTAwLTAwMDAwMDAwMDAwMEA1YjdhMmQ2Ny02ZGNjLTRiNDItOTg1Mi1hY2MzYjA5OTllMTkiLCJhdWQiOiIwMDAwMDAwMi0wMDAwLTBmZjEtY2UwMC0wMDAwMDAwMDAwMDAvYXR0YWNobWVudHMub2ZmaWNlLm5ldEA1YjdhMmQ2Ny02ZGNjLTRiNDItOTg1Mi1hY2MzYjA5OTllMTkiLCJoYXBwIjoib3dhIn0.OZ8TWATqpmtP5xWqB-tjtlD1Jyx9eSGVBAzOY_ue9spnPbQZ8WKJbM2zLxckUnhGaQjGGxdNesbLue8Sfx0dW5sKicBQFyhX89N0la8Jc-EncZ9oMOYLcoYT1l24tIJE2rcpqfAtYd2ju5twevDnT3wntUVM2fwFBQaDJoVniyyldvl3QS82HRJ5HvQCs1Kf0z_HSdnDgHE0aH0ZChF6LIOwd3A-LpsaCiY5MckFxMGt9JC8Md4m9LeYh4w8wcg1EeU5cU1emZOKZ-OGz8orgQiOVqAKbuwpxKvYg9G6pi6MGX6Z_rmBPsPC2uSsAdWPwud3eN_iyOVoWG5HF4EKEg&amp;X-OWA-CANARY=IQSR5_Bm1kS0HGN_d-2MBrA5ZR2k19oYBSBc2S4mAl0pcmR2NyGovKsSARwqzf_DbErg9rU85xI.&amp;owa=outlook.office.com&amp;scriptVer=20221124007.08&amp;animation=tru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195" b="8541"/>
          <a:stretch/>
        </p:blipFill>
        <p:spPr bwMode="auto">
          <a:xfrm>
            <a:off x="4794746" y="3419824"/>
            <a:ext cx="4401225" cy="303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330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4">
      <a:dk1>
        <a:sysClr val="windowText" lastClr="000000"/>
      </a:dk1>
      <a:lt1>
        <a:sysClr val="window" lastClr="FFFFFF"/>
      </a:lt1>
      <a:dk2>
        <a:srgbClr val="80388D"/>
      </a:dk2>
      <a:lt2>
        <a:srgbClr val="C1BAA4"/>
      </a:lt2>
      <a:accent1>
        <a:srgbClr val="B20E10"/>
      </a:accent1>
      <a:accent2>
        <a:srgbClr val="C4D600"/>
      </a:accent2>
      <a:accent3>
        <a:srgbClr val="80388D"/>
      </a:accent3>
      <a:accent4>
        <a:srgbClr val="8FD1E3"/>
      </a:accent4>
      <a:accent5>
        <a:srgbClr val="EF7723"/>
      </a:accent5>
      <a:accent6>
        <a:srgbClr val="FFDD00"/>
      </a:accent6>
      <a:hlink>
        <a:srgbClr val="80388D"/>
      </a:hlink>
      <a:folHlink>
        <a:srgbClr val="DC08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oram Voice colours">
      <a:dk1>
        <a:sysClr val="windowText" lastClr="000000"/>
      </a:dk1>
      <a:lt1>
        <a:sysClr val="window" lastClr="FFFFFF"/>
      </a:lt1>
      <a:dk2>
        <a:srgbClr val="6B2F75"/>
      </a:dk2>
      <a:lt2>
        <a:srgbClr val="C6D219"/>
      </a:lt2>
      <a:accent1>
        <a:srgbClr val="6B2F75"/>
      </a:accent1>
      <a:accent2>
        <a:srgbClr val="C6D219"/>
      </a:accent2>
      <a:accent3>
        <a:srgbClr val="B20E10"/>
      </a:accent3>
      <a:accent4>
        <a:srgbClr val="F8D500"/>
      </a:accent4>
      <a:accent5>
        <a:srgbClr val="747373"/>
      </a:accent5>
      <a:accent6>
        <a:srgbClr val="E1702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353</Words>
  <Application>Microsoft Office PowerPoint</Application>
  <PresentationFormat>Widescreen</PresentationFormat>
  <Paragraphs>30</Paragraphs>
  <Slides>3</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vt:i4>
      </vt:variant>
    </vt:vector>
  </HeadingPairs>
  <TitlesOfParts>
    <vt:vector size="11" baseType="lpstr">
      <vt:lpstr>Arial</vt:lpstr>
      <vt:lpstr>Calibri</vt:lpstr>
      <vt:lpstr>Calibri Light</vt:lpstr>
      <vt:lpstr>Helvetica</vt:lpstr>
      <vt:lpstr>Times New Roman</vt:lpstr>
      <vt:lpstr>Office Theme</vt:lpstr>
      <vt:lpstr>1_Office Theme</vt:lpstr>
      <vt:lpstr>2_Office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Baker</dc:creator>
  <cp:lastModifiedBy>Richard Marvin</cp:lastModifiedBy>
  <cp:revision>35</cp:revision>
  <dcterms:created xsi:type="dcterms:W3CDTF">2022-09-15T10:17:49Z</dcterms:created>
  <dcterms:modified xsi:type="dcterms:W3CDTF">2023-04-19T15:14:43Z</dcterms:modified>
</cp:coreProperties>
</file>