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7" r:id="rId3"/>
  </p:sldMasterIdLst>
  <p:notesMasterIdLst>
    <p:notesMasterId r:id="rId7"/>
  </p:notesMasterIdLst>
  <p:sldIdLst>
    <p:sldId id="256" r:id="rId4"/>
    <p:sldId id="257"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Briheim" initials="LB" lastIdx="2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78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A04CC-E4B6-43B3-A1DF-716AA35D4F1A}" type="datetimeFigureOut">
              <a:rPr lang="en-GB" smtClean="0"/>
              <a:t>19/04/2023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0ED00F-F2FF-4283-A928-764FBE879042}" type="slidenum">
              <a:rPr lang="en-GB" smtClean="0"/>
              <a:t>‹#›</a:t>
            </a:fld>
            <a:endParaRPr lang="en-GB"/>
          </a:p>
        </p:txBody>
      </p:sp>
    </p:spTree>
    <p:extLst>
      <p:ext uri="{BB962C8B-B14F-4D97-AF65-F5344CB8AC3E}">
        <p14:creationId xmlns:p14="http://schemas.microsoft.com/office/powerpoint/2010/main" val="2344488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507CFE-2768-4FE9-A772-596AC82D9DD7}"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1492669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507CFE-2768-4FE9-A772-596AC82D9DD7}"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308967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06DC43B-F313-4F7C-A7F7-B32E2A86A44C}" type="datetimeFigureOut">
              <a:rPr lang="en-GB" smtClean="0"/>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0C33A5-7A7D-4B60-BB65-12F710E4C73C}" type="slidenum">
              <a:rPr lang="en-GB" smtClean="0"/>
              <a:t>‹#›</a:t>
            </a:fld>
            <a:endParaRPr lang="en-GB"/>
          </a:p>
        </p:txBody>
      </p:sp>
    </p:spTree>
    <p:extLst>
      <p:ext uri="{BB962C8B-B14F-4D97-AF65-F5344CB8AC3E}">
        <p14:creationId xmlns:p14="http://schemas.microsoft.com/office/powerpoint/2010/main" val="1729440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6DC43B-F313-4F7C-A7F7-B32E2A86A44C}" type="datetimeFigureOut">
              <a:rPr lang="en-GB" smtClean="0"/>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0C33A5-7A7D-4B60-BB65-12F710E4C73C}" type="slidenum">
              <a:rPr lang="en-GB" smtClean="0"/>
              <a:t>‹#›</a:t>
            </a:fld>
            <a:endParaRPr lang="en-GB"/>
          </a:p>
        </p:txBody>
      </p:sp>
    </p:spTree>
    <p:extLst>
      <p:ext uri="{BB962C8B-B14F-4D97-AF65-F5344CB8AC3E}">
        <p14:creationId xmlns:p14="http://schemas.microsoft.com/office/powerpoint/2010/main" val="782691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6DC43B-F313-4F7C-A7F7-B32E2A86A44C}" type="datetimeFigureOut">
              <a:rPr lang="en-GB" smtClean="0"/>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0C33A5-7A7D-4B60-BB65-12F710E4C73C}" type="slidenum">
              <a:rPr lang="en-GB" smtClean="0"/>
              <a:t>‹#›</a:t>
            </a:fld>
            <a:endParaRPr lang="en-GB"/>
          </a:p>
        </p:txBody>
      </p:sp>
    </p:spTree>
    <p:extLst>
      <p:ext uri="{BB962C8B-B14F-4D97-AF65-F5344CB8AC3E}">
        <p14:creationId xmlns:p14="http://schemas.microsoft.com/office/powerpoint/2010/main" val="3776119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388A5DB-E5AB-44FC-9B80-7A4E538D4AD7}" type="datetime1">
              <a:rPr lang="en-GB" smtClean="0">
                <a:solidFill>
                  <a:prstClr val="black">
                    <a:tint val="75000"/>
                  </a:prstClr>
                </a:solidFill>
              </a:rPr>
              <a:pPr/>
              <a:t>19/04/2023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www.coramvoice.org.uk/brightspots</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9168341" y="6381329"/>
            <a:ext cx="2844800" cy="365125"/>
          </a:xfrm>
        </p:spPr>
        <p:txBody>
          <a:bodyPr/>
          <a:lstStyle/>
          <a:p>
            <a:fld id="{D0C90892-02D6-4317-805A-C207FF1EF3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2571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0"/>
            <a:ext cx="10972800" cy="1143000"/>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4BAEA4-D045-4A31-B148-B9C279F05581}" type="datetime1">
              <a:rPr lang="en-GB" smtClean="0">
                <a:solidFill>
                  <a:prstClr val="black">
                    <a:tint val="75000"/>
                  </a:prstClr>
                </a:solidFill>
              </a:rPr>
              <a:pPr/>
              <a:t>19/04/2023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www.coramvoice.org.uk/brightspots</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9168341" y="6366022"/>
            <a:ext cx="2844800" cy="365125"/>
          </a:xfrm>
        </p:spPr>
        <p:txBody>
          <a:bodyPr/>
          <a:lstStyle/>
          <a:p>
            <a:fld id="{D0C90892-02D6-4317-805A-C207FF1EF3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8447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0"/>
            <a:ext cx="10972800" cy="1143000"/>
          </a:xfrm>
        </p:spPr>
        <p:txBody>
          <a:bodyPr/>
          <a:lstStyle>
            <a:lvl1pPr>
              <a:defRPr/>
            </a:lvl1pPr>
          </a:lstStyle>
          <a:p>
            <a:r>
              <a:rPr lang="en-US" dirty="0"/>
              <a:t>Click to edit Master title style</a:t>
            </a:r>
            <a:endParaRPr lang="en-GB" dirty="0"/>
          </a:p>
        </p:txBody>
      </p:sp>
      <p:sp>
        <p:nvSpPr>
          <p:cNvPr id="3" name="Content Placeholder 2"/>
          <p:cNvSpPr>
            <a:spLocks noGrp="1"/>
          </p:cNvSpPr>
          <p:nvPr>
            <p:ph sz="half" idx="1"/>
          </p:nvPr>
        </p:nvSpPr>
        <p:spPr>
          <a:xfrm>
            <a:off x="609600" y="1196753"/>
            <a:ext cx="5384800" cy="492941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196753"/>
            <a:ext cx="5384800" cy="492941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9D873614-D828-406D-B63C-8B8417E77E11}" type="datetime1">
              <a:rPr lang="en-GB" smtClean="0">
                <a:solidFill>
                  <a:prstClr val="black">
                    <a:tint val="75000"/>
                  </a:prstClr>
                </a:solidFill>
              </a:rPr>
              <a:pPr/>
              <a:t>19/04/2023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www.coramvoice.org.uk/brightspots</a:t>
            </a:r>
            <a:endParaRPr lang="en-GB" dirty="0">
              <a:solidFill>
                <a:prstClr val="black">
                  <a:tint val="75000"/>
                </a:prstClr>
              </a:solidFill>
            </a:endParaRPr>
          </a:p>
        </p:txBody>
      </p:sp>
      <p:sp>
        <p:nvSpPr>
          <p:cNvPr id="7" name="Slide Number Placeholder 6"/>
          <p:cNvSpPr>
            <a:spLocks noGrp="1"/>
          </p:cNvSpPr>
          <p:nvPr>
            <p:ph type="sldNum" sz="quarter" idx="12"/>
          </p:nvPr>
        </p:nvSpPr>
        <p:spPr>
          <a:xfrm>
            <a:off x="9168341" y="6381329"/>
            <a:ext cx="2844800" cy="365125"/>
          </a:xfrm>
        </p:spPr>
        <p:txBody>
          <a:bodyPr/>
          <a:lstStyle>
            <a:lvl1pPr>
              <a:defRPr>
                <a:latin typeface="Arial" panose="020B0604020202020204" pitchFamily="34" charset="0"/>
                <a:cs typeface="Arial" panose="020B0604020202020204" pitchFamily="34" charset="0"/>
              </a:defRPr>
            </a:lvl1pPr>
          </a:lstStyle>
          <a:p>
            <a:fld id="{D0C90892-02D6-4317-805A-C207FF1EF3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2454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3392" y="-8293"/>
            <a:ext cx="10972800" cy="1143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609600" y="1196752"/>
            <a:ext cx="5386917"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836514"/>
            <a:ext cx="5386917" cy="395128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3368" y="1196752"/>
            <a:ext cx="5389033"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36514"/>
            <a:ext cx="5389033" cy="395128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AFEAC3E-A275-46E7-8D1F-D4A591F1F90E}" type="datetime1">
              <a:rPr lang="en-GB" smtClean="0">
                <a:solidFill>
                  <a:prstClr val="black">
                    <a:tint val="75000"/>
                  </a:prstClr>
                </a:solidFill>
              </a:rPr>
              <a:pPr/>
              <a:t>19/04/2023</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r>
              <a:rPr lang="en-GB" smtClean="0">
                <a:solidFill>
                  <a:prstClr val="black">
                    <a:tint val="75000"/>
                  </a:prstClr>
                </a:solidFill>
              </a:rPr>
              <a:t>www.coramvoice.org.uk/brightspots</a:t>
            </a:r>
            <a:endParaRPr lang="en-GB" dirty="0">
              <a:solidFill>
                <a:prstClr val="black">
                  <a:tint val="75000"/>
                </a:prstClr>
              </a:solidFill>
            </a:endParaRPr>
          </a:p>
        </p:txBody>
      </p:sp>
      <p:sp>
        <p:nvSpPr>
          <p:cNvPr id="9" name="Slide Number Placeholder 8"/>
          <p:cNvSpPr>
            <a:spLocks noGrp="1"/>
          </p:cNvSpPr>
          <p:nvPr>
            <p:ph type="sldNum" sz="quarter" idx="12"/>
          </p:nvPr>
        </p:nvSpPr>
        <p:spPr>
          <a:xfrm>
            <a:off x="9072331" y="6364308"/>
            <a:ext cx="2844800" cy="365125"/>
          </a:xfrm>
        </p:spPr>
        <p:txBody>
          <a:bodyPr/>
          <a:lstStyle>
            <a:lvl1pPr>
              <a:defRPr>
                <a:latin typeface="Arial" panose="020B0604020202020204" pitchFamily="34" charset="0"/>
                <a:cs typeface="Arial" panose="020B0604020202020204" pitchFamily="34" charset="0"/>
              </a:defRPr>
            </a:lvl1pPr>
          </a:lstStyle>
          <a:p>
            <a:fld id="{D0C90892-02D6-4317-805A-C207FF1EF3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1799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272765C-87E5-4EA0-B4F4-9C6D76ADC3AC}" type="datetime1">
              <a:rPr lang="en-GB" smtClean="0">
                <a:solidFill>
                  <a:prstClr val="black">
                    <a:tint val="75000"/>
                  </a:prstClr>
                </a:solidFill>
              </a:rPr>
              <a:pPr/>
              <a:t>19/04/2023</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www.coramvoice.org.uk/brightspots</a:t>
            </a:r>
            <a:endParaRPr lang="en-GB" dirty="0">
              <a:solidFill>
                <a:prstClr val="black">
                  <a:tint val="75000"/>
                </a:prstClr>
              </a:solidFill>
            </a:endParaRPr>
          </a:p>
        </p:txBody>
      </p:sp>
      <p:sp>
        <p:nvSpPr>
          <p:cNvPr id="5" name="Slide Number Placeholder 4"/>
          <p:cNvSpPr>
            <a:spLocks noGrp="1"/>
          </p:cNvSpPr>
          <p:nvPr>
            <p:ph type="sldNum" sz="quarter" idx="12"/>
          </p:nvPr>
        </p:nvSpPr>
        <p:spPr>
          <a:xfrm>
            <a:off x="9168341" y="6362253"/>
            <a:ext cx="2844800" cy="365125"/>
          </a:xfrm>
        </p:spPr>
        <p:txBody>
          <a:bodyPr/>
          <a:lstStyle>
            <a:lvl1pPr>
              <a:defRPr>
                <a:latin typeface="Arial" panose="020B0604020202020204" pitchFamily="34" charset="0"/>
                <a:cs typeface="Arial" panose="020B0604020202020204" pitchFamily="34" charset="0"/>
              </a:defRPr>
            </a:lvl1pPr>
          </a:lstStyle>
          <a:p>
            <a:fld id="{D0C90892-02D6-4317-805A-C207FF1EF343}" type="slidenum">
              <a:rPr lang="en-GB" smtClean="0">
                <a:solidFill>
                  <a:prstClr val="black">
                    <a:tint val="75000"/>
                  </a:prstClr>
                </a:solidFill>
              </a:rPr>
              <a:pPr/>
              <a:t>‹#›</a:t>
            </a:fld>
            <a:endParaRPr lang="en-GB" dirty="0">
              <a:solidFill>
                <a:prstClr val="black">
                  <a:tint val="75000"/>
                </a:prstClr>
              </a:solidFill>
            </a:endParaRPr>
          </a:p>
        </p:txBody>
      </p:sp>
      <p:sp>
        <p:nvSpPr>
          <p:cNvPr id="6" name="Oval 5"/>
          <p:cNvSpPr/>
          <p:nvPr userDrawn="1"/>
        </p:nvSpPr>
        <p:spPr>
          <a:xfrm>
            <a:off x="1765943" y="1782425"/>
            <a:ext cx="3527619" cy="2773860"/>
          </a:xfrm>
          <a:prstGeom prst="ellipse">
            <a:avLst/>
          </a:prstGeom>
          <a:solidFill>
            <a:srgbClr val="FFDD00"/>
          </a:solidFill>
          <a:ln>
            <a:solidFill>
              <a:srgbClr val="FF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351006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1866F-39C4-4FA0-953C-EFF5256D74A4}" type="datetime1">
              <a:rPr lang="en-GB" smtClean="0">
                <a:solidFill>
                  <a:prstClr val="black">
                    <a:tint val="75000"/>
                  </a:prstClr>
                </a:solidFill>
              </a:rPr>
              <a:pPr/>
              <a:t>19/04/2023</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r>
              <a:rPr lang="en-GB" smtClean="0">
                <a:solidFill>
                  <a:prstClr val="black">
                    <a:tint val="75000"/>
                  </a:prstClr>
                </a:solidFill>
              </a:rPr>
              <a:t>www.coramvoice.org.uk/brightspots</a:t>
            </a:r>
            <a:endParaRPr lang="en-GB" dirty="0">
              <a:solidFill>
                <a:prstClr val="black">
                  <a:tint val="75000"/>
                </a:prstClr>
              </a:solidFill>
            </a:endParaRPr>
          </a:p>
        </p:txBody>
      </p:sp>
      <p:sp>
        <p:nvSpPr>
          <p:cNvPr id="4" name="Slide Number Placeholder 3"/>
          <p:cNvSpPr>
            <a:spLocks noGrp="1"/>
          </p:cNvSpPr>
          <p:nvPr>
            <p:ph type="sldNum" sz="quarter" idx="12"/>
          </p:nvPr>
        </p:nvSpPr>
        <p:spPr>
          <a:xfrm>
            <a:off x="9168341" y="6364308"/>
            <a:ext cx="2844800" cy="365125"/>
          </a:xfrm>
        </p:spPr>
        <p:txBody>
          <a:bodyPr/>
          <a:lstStyle>
            <a:lvl1pPr>
              <a:defRPr>
                <a:latin typeface="Arial" panose="020B0604020202020204" pitchFamily="34" charset="0"/>
                <a:cs typeface="Arial" panose="020B0604020202020204" pitchFamily="34" charset="0"/>
              </a:defRPr>
            </a:lvl1pPr>
          </a:lstStyle>
          <a:p>
            <a:fld id="{D0C90892-02D6-4317-805A-C207FF1EF3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3360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4EA62-16B3-4E29-B209-11E059BB54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D585B3D-61E9-420F-BF88-A08A41AF1B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6DF8B4-E6C8-4C99-B2AE-25E6FBA1026C}"/>
              </a:ext>
            </a:extLst>
          </p:cNvPr>
          <p:cNvSpPr>
            <a:spLocks noGrp="1"/>
          </p:cNvSpPr>
          <p:nvPr>
            <p:ph type="dt" sz="half" idx="10"/>
          </p:nvPr>
        </p:nvSpPr>
        <p:spPr/>
        <p:txBody>
          <a:bodyPr/>
          <a:lstStyle/>
          <a:p>
            <a:fld id="{6EAB389A-40FD-412E-8D7C-38A3B32C9152}" type="datetimeFigureOut">
              <a:rPr lang="en-GB" smtClean="0">
                <a:solidFill>
                  <a:prstClr val="black">
                    <a:tint val="75000"/>
                  </a:prstClr>
                </a:solidFill>
              </a:rPr>
              <a:pPr/>
              <a:t>19/04/2023</a:t>
            </a:fld>
            <a:endParaRPr lang="en-GB" dirty="0">
              <a:solidFill>
                <a:prstClr val="black">
                  <a:tint val="75000"/>
                </a:prstClr>
              </a:solidFill>
            </a:endParaRPr>
          </a:p>
        </p:txBody>
      </p:sp>
      <p:sp>
        <p:nvSpPr>
          <p:cNvPr id="5" name="Footer Placeholder 4">
            <a:extLst>
              <a:ext uri="{FF2B5EF4-FFF2-40B4-BE49-F238E27FC236}">
                <a16:creationId xmlns:a16="http://schemas.microsoft.com/office/drawing/2014/main" id="{BC55EF55-08FB-49A3-AAFA-5899991F20E2}"/>
              </a:ext>
            </a:extLst>
          </p:cNvPr>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a:extLst>
              <a:ext uri="{FF2B5EF4-FFF2-40B4-BE49-F238E27FC236}">
                <a16:creationId xmlns:a16="http://schemas.microsoft.com/office/drawing/2014/main" id="{C11794EF-7F22-426E-B563-0EEF8F391A92}"/>
              </a:ext>
            </a:extLst>
          </p:cNvPr>
          <p:cNvSpPr>
            <a:spLocks noGrp="1"/>
          </p:cNvSpPr>
          <p:nvPr>
            <p:ph type="sldNum" sz="quarter" idx="12"/>
          </p:nvPr>
        </p:nvSpPr>
        <p:spPr/>
        <p:txBody>
          <a:bodyPr/>
          <a:lstStyle/>
          <a:p>
            <a:fld id="{CF2C111E-C86C-4BBB-95F9-AC7E31EF995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70504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D5B14-EB06-45ED-A95A-73C5638876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172F241-3800-4B3F-A65E-686ECB1BD9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651E9E-F718-4B2C-A3A0-C856E809E1EF}"/>
              </a:ext>
            </a:extLst>
          </p:cNvPr>
          <p:cNvSpPr>
            <a:spLocks noGrp="1"/>
          </p:cNvSpPr>
          <p:nvPr>
            <p:ph type="dt" sz="half" idx="10"/>
          </p:nvPr>
        </p:nvSpPr>
        <p:spPr/>
        <p:txBody>
          <a:bodyPr/>
          <a:lstStyle/>
          <a:p>
            <a:fld id="{6EAB389A-40FD-412E-8D7C-38A3B32C9152}" type="datetimeFigureOut">
              <a:rPr lang="en-GB" smtClean="0">
                <a:solidFill>
                  <a:prstClr val="black">
                    <a:tint val="75000"/>
                  </a:prstClr>
                </a:solidFill>
              </a:rPr>
              <a:pPr/>
              <a:t>19/04/2023</a:t>
            </a:fld>
            <a:endParaRPr lang="en-GB" dirty="0">
              <a:solidFill>
                <a:prstClr val="black">
                  <a:tint val="75000"/>
                </a:prstClr>
              </a:solidFill>
            </a:endParaRPr>
          </a:p>
        </p:txBody>
      </p:sp>
      <p:sp>
        <p:nvSpPr>
          <p:cNvPr id="5" name="Footer Placeholder 4">
            <a:extLst>
              <a:ext uri="{FF2B5EF4-FFF2-40B4-BE49-F238E27FC236}">
                <a16:creationId xmlns:a16="http://schemas.microsoft.com/office/drawing/2014/main" id="{C5E85C2E-F5DF-4F48-A2AC-E27466532E05}"/>
              </a:ext>
            </a:extLst>
          </p:cNvPr>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a:extLst>
              <a:ext uri="{FF2B5EF4-FFF2-40B4-BE49-F238E27FC236}">
                <a16:creationId xmlns:a16="http://schemas.microsoft.com/office/drawing/2014/main" id="{BE40B8A3-ECFD-4937-AA27-FBB8BF2BBA7C}"/>
              </a:ext>
            </a:extLst>
          </p:cNvPr>
          <p:cNvSpPr>
            <a:spLocks noGrp="1"/>
          </p:cNvSpPr>
          <p:nvPr>
            <p:ph type="sldNum" sz="quarter" idx="12"/>
          </p:nvPr>
        </p:nvSpPr>
        <p:spPr/>
        <p:txBody>
          <a:bodyPr/>
          <a:lstStyle/>
          <a:p>
            <a:fld id="{CF2C111E-C86C-4BBB-95F9-AC7E31EF995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9288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6DC43B-F313-4F7C-A7F7-B32E2A86A44C}" type="datetimeFigureOut">
              <a:rPr lang="en-GB" smtClean="0"/>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0C33A5-7A7D-4B60-BB65-12F710E4C73C}" type="slidenum">
              <a:rPr lang="en-GB" smtClean="0"/>
              <a:t>‹#›</a:t>
            </a:fld>
            <a:endParaRPr lang="en-GB"/>
          </a:p>
        </p:txBody>
      </p:sp>
    </p:spTree>
    <p:extLst>
      <p:ext uri="{BB962C8B-B14F-4D97-AF65-F5344CB8AC3E}">
        <p14:creationId xmlns:p14="http://schemas.microsoft.com/office/powerpoint/2010/main" val="3500112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51D6F-AECB-4A6B-BC64-F5EE708003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6092E6-111C-471E-A951-C9A1831676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C77E33-C673-474F-B1F7-049501594971}"/>
              </a:ext>
            </a:extLst>
          </p:cNvPr>
          <p:cNvSpPr>
            <a:spLocks noGrp="1"/>
          </p:cNvSpPr>
          <p:nvPr>
            <p:ph type="dt" sz="half" idx="10"/>
          </p:nvPr>
        </p:nvSpPr>
        <p:spPr/>
        <p:txBody>
          <a:bodyPr/>
          <a:lstStyle/>
          <a:p>
            <a:fld id="{6EAB389A-40FD-412E-8D7C-38A3B32C9152}" type="datetimeFigureOut">
              <a:rPr lang="en-GB" smtClean="0">
                <a:solidFill>
                  <a:prstClr val="black">
                    <a:tint val="75000"/>
                  </a:prstClr>
                </a:solidFill>
              </a:rPr>
              <a:pPr/>
              <a:t>19/04/2023</a:t>
            </a:fld>
            <a:endParaRPr lang="en-GB" dirty="0">
              <a:solidFill>
                <a:prstClr val="black">
                  <a:tint val="75000"/>
                </a:prstClr>
              </a:solidFill>
            </a:endParaRPr>
          </a:p>
        </p:txBody>
      </p:sp>
      <p:sp>
        <p:nvSpPr>
          <p:cNvPr id="5" name="Footer Placeholder 4">
            <a:extLst>
              <a:ext uri="{FF2B5EF4-FFF2-40B4-BE49-F238E27FC236}">
                <a16:creationId xmlns:a16="http://schemas.microsoft.com/office/drawing/2014/main" id="{D42FCBBE-30CF-4632-82DC-8D49F348EE2D}"/>
              </a:ext>
            </a:extLst>
          </p:cNvPr>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a:extLst>
              <a:ext uri="{FF2B5EF4-FFF2-40B4-BE49-F238E27FC236}">
                <a16:creationId xmlns:a16="http://schemas.microsoft.com/office/drawing/2014/main" id="{45324154-CE3E-40CA-8E8C-B8C51A3C14A9}"/>
              </a:ext>
            </a:extLst>
          </p:cNvPr>
          <p:cNvSpPr>
            <a:spLocks noGrp="1"/>
          </p:cNvSpPr>
          <p:nvPr>
            <p:ph type="sldNum" sz="quarter" idx="12"/>
          </p:nvPr>
        </p:nvSpPr>
        <p:spPr/>
        <p:txBody>
          <a:bodyPr/>
          <a:lstStyle/>
          <a:p>
            <a:fld id="{CF2C111E-C86C-4BBB-95F9-AC7E31EF995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45462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6049-71BE-4980-83A6-3BBCD7007B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01AFE4-297E-4C3E-AD09-B3C98790FD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045DBF-1F12-4C3E-A49B-CABB8735DF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5A5ED90-B968-4880-BEFE-CDA39EF32778}"/>
              </a:ext>
            </a:extLst>
          </p:cNvPr>
          <p:cNvSpPr>
            <a:spLocks noGrp="1"/>
          </p:cNvSpPr>
          <p:nvPr>
            <p:ph type="dt" sz="half" idx="10"/>
          </p:nvPr>
        </p:nvSpPr>
        <p:spPr/>
        <p:txBody>
          <a:bodyPr/>
          <a:lstStyle/>
          <a:p>
            <a:fld id="{6EAB389A-40FD-412E-8D7C-38A3B32C9152}" type="datetimeFigureOut">
              <a:rPr lang="en-GB" smtClean="0">
                <a:solidFill>
                  <a:prstClr val="black">
                    <a:tint val="75000"/>
                  </a:prstClr>
                </a:solidFill>
              </a:rPr>
              <a:pPr/>
              <a:t>19/04/2023</a:t>
            </a:fld>
            <a:endParaRPr lang="en-GB" dirty="0">
              <a:solidFill>
                <a:prstClr val="black">
                  <a:tint val="75000"/>
                </a:prstClr>
              </a:solidFill>
            </a:endParaRPr>
          </a:p>
        </p:txBody>
      </p:sp>
      <p:sp>
        <p:nvSpPr>
          <p:cNvPr id="6" name="Footer Placeholder 5">
            <a:extLst>
              <a:ext uri="{FF2B5EF4-FFF2-40B4-BE49-F238E27FC236}">
                <a16:creationId xmlns:a16="http://schemas.microsoft.com/office/drawing/2014/main" id="{A6A0A385-5CCD-4EDF-8F11-770D941A1AA3}"/>
              </a:ext>
            </a:extLst>
          </p:cNvPr>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a:extLst>
              <a:ext uri="{FF2B5EF4-FFF2-40B4-BE49-F238E27FC236}">
                <a16:creationId xmlns:a16="http://schemas.microsoft.com/office/drawing/2014/main" id="{3722756C-A405-4E6C-96B7-5547C04C34B0}"/>
              </a:ext>
            </a:extLst>
          </p:cNvPr>
          <p:cNvSpPr>
            <a:spLocks noGrp="1"/>
          </p:cNvSpPr>
          <p:nvPr>
            <p:ph type="sldNum" sz="quarter" idx="12"/>
          </p:nvPr>
        </p:nvSpPr>
        <p:spPr/>
        <p:txBody>
          <a:bodyPr/>
          <a:lstStyle/>
          <a:p>
            <a:fld id="{CF2C111E-C86C-4BBB-95F9-AC7E31EF995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87886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24C21-5359-4A75-9DD3-881C853FCB4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62A740-263D-4DBA-810E-E61914D4E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147666-1093-4DB1-8FF4-1420523E7B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1E0A3D8-A24C-4D19-81B1-39909AC353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BCE6E5-D480-4377-A01E-407BDF6654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ED12207-CB89-40C8-93E7-7BD69933FE89}"/>
              </a:ext>
            </a:extLst>
          </p:cNvPr>
          <p:cNvSpPr>
            <a:spLocks noGrp="1"/>
          </p:cNvSpPr>
          <p:nvPr>
            <p:ph type="dt" sz="half" idx="10"/>
          </p:nvPr>
        </p:nvSpPr>
        <p:spPr/>
        <p:txBody>
          <a:bodyPr/>
          <a:lstStyle/>
          <a:p>
            <a:fld id="{6EAB389A-40FD-412E-8D7C-38A3B32C9152}" type="datetimeFigureOut">
              <a:rPr lang="en-GB" smtClean="0">
                <a:solidFill>
                  <a:prstClr val="black">
                    <a:tint val="75000"/>
                  </a:prstClr>
                </a:solidFill>
              </a:rPr>
              <a:pPr/>
              <a:t>19/04/2023</a:t>
            </a:fld>
            <a:endParaRPr lang="en-GB" dirty="0">
              <a:solidFill>
                <a:prstClr val="black">
                  <a:tint val="75000"/>
                </a:prstClr>
              </a:solidFill>
            </a:endParaRPr>
          </a:p>
        </p:txBody>
      </p:sp>
      <p:sp>
        <p:nvSpPr>
          <p:cNvPr id="8" name="Footer Placeholder 7">
            <a:extLst>
              <a:ext uri="{FF2B5EF4-FFF2-40B4-BE49-F238E27FC236}">
                <a16:creationId xmlns:a16="http://schemas.microsoft.com/office/drawing/2014/main" id="{08C74F60-761D-42CE-B625-B59AC24624A4}"/>
              </a:ext>
            </a:extLst>
          </p:cNvPr>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a:extLst>
              <a:ext uri="{FF2B5EF4-FFF2-40B4-BE49-F238E27FC236}">
                <a16:creationId xmlns:a16="http://schemas.microsoft.com/office/drawing/2014/main" id="{E9013F31-92A0-4D3C-A7ED-EFB09A88F7B1}"/>
              </a:ext>
            </a:extLst>
          </p:cNvPr>
          <p:cNvSpPr>
            <a:spLocks noGrp="1"/>
          </p:cNvSpPr>
          <p:nvPr>
            <p:ph type="sldNum" sz="quarter" idx="12"/>
          </p:nvPr>
        </p:nvSpPr>
        <p:spPr/>
        <p:txBody>
          <a:bodyPr/>
          <a:lstStyle/>
          <a:p>
            <a:fld id="{CF2C111E-C86C-4BBB-95F9-AC7E31EF995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82698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3AB50-BB9F-4426-A7C1-305ECFB9450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66812B8-74C3-4163-829F-1BC198833705}"/>
              </a:ext>
            </a:extLst>
          </p:cNvPr>
          <p:cNvSpPr>
            <a:spLocks noGrp="1"/>
          </p:cNvSpPr>
          <p:nvPr>
            <p:ph type="dt" sz="half" idx="10"/>
          </p:nvPr>
        </p:nvSpPr>
        <p:spPr/>
        <p:txBody>
          <a:bodyPr/>
          <a:lstStyle/>
          <a:p>
            <a:fld id="{6EAB389A-40FD-412E-8D7C-38A3B32C9152}" type="datetimeFigureOut">
              <a:rPr lang="en-GB" smtClean="0">
                <a:solidFill>
                  <a:prstClr val="black">
                    <a:tint val="75000"/>
                  </a:prstClr>
                </a:solidFill>
              </a:rPr>
              <a:pPr/>
              <a:t>19/04/2023</a:t>
            </a:fld>
            <a:endParaRPr lang="en-GB" dirty="0">
              <a:solidFill>
                <a:prstClr val="black">
                  <a:tint val="75000"/>
                </a:prstClr>
              </a:solidFill>
            </a:endParaRPr>
          </a:p>
        </p:txBody>
      </p:sp>
      <p:sp>
        <p:nvSpPr>
          <p:cNvPr id="4" name="Footer Placeholder 3">
            <a:extLst>
              <a:ext uri="{FF2B5EF4-FFF2-40B4-BE49-F238E27FC236}">
                <a16:creationId xmlns:a16="http://schemas.microsoft.com/office/drawing/2014/main" id="{268DE6DF-896A-481E-9FD9-1E8FD5545CCD}"/>
              </a:ext>
            </a:extLst>
          </p:cNvPr>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a:extLst>
              <a:ext uri="{FF2B5EF4-FFF2-40B4-BE49-F238E27FC236}">
                <a16:creationId xmlns:a16="http://schemas.microsoft.com/office/drawing/2014/main" id="{0AB5ED60-F9E5-4BA7-9D85-C63DDD4012DC}"/>
              </a:ext>
            </a:extLst>
          </p:cNvPr>
          <p:cNvSpPr>
            <a:spLocks noGrp="1"/>
          </p:cNvSpPr>
          <p:nvPr>
            <p:ph type="sldNum" sz="quarter" idx="12"/>
          </p:nvPr>
        </p:nvSpPr>
        <p:spPr/>
        <p:txBody>
          <a:bodyPr/>
          <a:lstStyle/>
          <a:p>
            <a:fld id="{CF2C111E-C86C-4BBB-95F9-AC7E31EF995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46626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DC4F52-C464-4DDF-8407-3C395C93E773}"/>
              </a:ext>
            </a:extLst>
          </p:cNvPr>
          <p:cNvSpPr>
            <a:spLocks noGrp="1"/>
          </p:cNvSpPr>
          <p:nvPr>
            <p:ph type="dt" sz="half" idx="10"/>
          </p:nvPr>
        </p:nvSpPr>
        <p:spPr/>
        <p:txBody>
          <a:bodyPr/>
          <a:lstStyle/>
          <a:p>
            <a:fld id="{6EAB389A-40FD-412E-8D7C-38A3B32C9152}" type="datetimeFigureOut">
              <a:rPr lang="en-GB" smtClean="0">
                <a:solidFill>
                  <a:prstClr val="black">
                    <a:tint val="75000"/>
                  </a:prstClr>
                </a:solidFill>
              </a:rPr>
              <a:pPr/>
              <a:t>19/04/2023</a:t>
            </a:fld>
            <a:endParaRPr lang="en-GB" dirty="0">
              <a:solidFill>
                <a:prstClr val="black">
                  <a:tint val="75000"/>
                </a:prstClr>
              </a:solidFill>
            </a:endParaRPr>
          </a:p>
        </p:txBody>
      </p:sp>
      <p:sp>
        <p:nvSpPr>
          <p:cNvPr id="3" name="Footer Placeholder 2">
            <a:extLst>
              <a:ext uri="{FF2B5EF4-FFF2-40B4-BE49-F238E27FC236}">
                <a16:creationId xmlns:a16="http://schemas.microsoft.com/office/drawing/2014/main" id="{40E53911-D94D-46DA-95B2-5F32913953C0}"/>
              </a:ext>
            </a:extLst>
          </p:cNvPr>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a:extLst>
              <a:ext uri="{FF2B5EF4-FFF2-40B4-BE49-F238E27FC236}">
                <a16:creationId xmlns:a16="http://schemas.microsoft.com/office/drawing/2014/main" id="{8DE28A34-47B4-45CA-A7F2-767B78471E66}"/>
              </a:ext>
            </a:extLst>
          </p:cNvPr>
          <p:cNvSpPr>
            <a:spLocks noGrp="1"/>
          </p:cNvSpPr>
          <p:nvPr>
            <p:ph type="sldNum" sz="quarter" idx="12"/>
          </p:nvPr>
        </p:nvSpPr>
        <p:spPr/>
        <p:txBody>
          <a:bodyPr/>
          <a:lstStyle/>
          <a:p>
            <a:fld id="{CF2C111E-C86C-4BBB-95F9-AC7E31EF995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20428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EE7A0-F6C8-4EDD-A663-3C45691050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9BF7EE0-6A5F-41A8-A4DB-CFED80EB5E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70298EB-C7F2-435D-BFB2-94F284AF3F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23497E-C03B-44B0-90FC-1ABF44BB2F55}"/>
              </a:ext>
            </a:extLst>
          </p:cNvPr>
          <p:cNvSpPr>
            <a:spLocks noGrp="1"/>
          </p:cNvSpPr>
          <p:nvPr>
            <p:ph type="dt" sz="half" idx="10"/>
          </p:nvPr>
        </p:nvSpPr>
        <p:spPr/>
        <p:txBody>
          <a:bodyPr/>
          <a:lstStyle/>
          <a:p>
            <a:fld id="{6EAB389A-40FD-412E-8D7C-38A3B32C9152}" type="datetimeFigureOut">
              <a:rPr lang="en-GB" smtClean="0">
                <a:solidFill>
                  <a:prstClr val="black">
                    <a:tint val="75000"/>
                  </a:prstClr>
                </a:solidFill>
              </a:rPr>
              <a:pPr/>
              <a:t>19/04/2023</a:t>
            </a:fld>
            <a:endParaRPr lang="en-GB" dirty="0">
              <a:solidFill>
                <a:prstClr val="black">
                  <a:tint val="75000"/>
                </a:prstClr>
              </a:solidFill>
            </a:endParaRPr>
          </a:p>
        </p:txBody>
      </p:sp>
      <p:sp>
        <p:nvSpPr>
          <p:cNvPr id="6" name="Footer Placeholder 5">
            <a:extLst>
              <a:ext uri="{FF2B5EF4-FFF2-40B4-BE49-F238E27FC236}">
                <a16:creationId xmlns:a16="http://schemas.microsoft.com/office/drawing/2014/main" id="{C13CE4FD-D887-40A0-96C0-98B4776AD217}"/>
              </a:ext>
            </a:extLst>
          </p:cNvPr>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a:extLst>
              <a:ext uri="{FF2B5EF4-FFF2-40B4-BE49-F238E27FC236}">
                <a16:creationId xmlns:a16="http://schemas.microsoft.com/office/drawing/2014/main" id="{7CC0B8F3-D4AA-4699-8997-198D3D041D56}"/>
              </a:ext>
            </a:extLst>
          </p:cNvPr>
          <p:cNvSpPr>
            <a:spLocks noGrp="1"/>
          </p:cNvSpPr>
          <p:nvPr>
            <p:ph type="sldNum" sz="quarter" idx="12"/>
          </p:nvPr>
        </p:nvSpPr>
        <p:spPr/>
        <p:txBody>
          <a:bodyPr/>
          <a:lstStyle/>
          <a:p>
            <a:fld id="{CF2C111E-C86C-4BBB-95F9-AC7E31EF995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261299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16283-8E81-478A-83CF-B22F1AB648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813F9A7-BAC1-4703-9684-99A9FF65E0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9C35142-3C1C-488D-90C6-386C9AAC54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4F2553-90D2-43B7-9AF8-7FBDA85EB162}"/>
              </a:ext>
            </a:extLst>
          </p:cNvPr>
          <p:cNvSpPr>
            <a:spLocks noGrp="1"/>
          </p:cNvSpPr>
          <p:nvPr>
            <p:ph type="dt" sz="half" idx="10"/>
          </p:nvPr>
        </p:nvSpPr>
        <p:spPr/>
        <p:txBody>
          <a:bodyPr/>
          <a:lstStyle/>
          <a:p>
            <a:fld id="{6EAB389A-40FD-412E-8D7C-38A3B32C9152}" type="datetimeFigureOut">
              <a:rPr lang="en-GB" smtClean="0">
                <a:solidFill>
                  <a:prstClr val="black">
                    <a:tint val="75000"/>
                  </a:prstClr>
                </a:solidFill>
              </a:rPr>
              <a:pPr/>
              <a:t>19/04/2023</a:t>
            </a:fld>
            <a:endParaRPr lang="en-GB" dirty="0">
              <a:solidFill>
                <a:prstClr val="black">
                  <a:tint val="75000"/>
                </a:prstClr>
              </a:solidFill>
            </a:endParaRPr>
          </a:p>
        </p:txBody>
      </p:sp>
      <p:sp>
        <p:nvSpPr>
          <p:cNvPr id="6" name="Footer Placeholder 5">
            <a:extLst>
              <a:ext uri="{FF2B5EF4-FFF2-40B4-BE49-F238E27FC236}">
                <a16:creationId xmlns:a16="http://schemas.microsoft.com/office/drawing/2014/main" id="{4F1A3492-E177-4228-8820-7929AB2DDE47}"/>
              </a:ext>
            </a:extLst>
          </p:cNvPr>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a:extLst>
              <a:ext uri="{FF2B5EF4-FFF2-40B4-BE49-F238E27FC236}">
                <a16:creationId xmlns:a16="http://schemas.microsoft.com/office/drawing/2014/main" id="{DB57E300-8C62-460C-9FCF-07DE3A152983}"/>
              </a:ext>
            </a:extLst>
          </p:cNvPr>
          <p:cNvSpPr>
            <a:spLocks noGrp="1"/>
          </p:cNvSpPr>
          <p:nvPr>
            <p:ph type="sldNum" sz="quarter" idx="12"/>
          </p:nvPr>
        </p:nvSpPr>
        <p:spPr/>
        <p:txBody>
          <a:bodyPr/>
          <a:lstStyle/>
          <a:p>
            <a:fld id="{CF2C111E-C86C-4BBB-95F9-AC7E31EF995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98361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7AF18-23C8-4929-A206-3D4B5C144F3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D7C772-3330-4268-B6FB-8CFE3B56A7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A28202-8D9B-4ACA-B4F5-5514CD9E0F78}"/>
              </a:ext>
            </a:extLst>
          </p:cNvPr>
          <p:cNvSpPr>
            <a:spLocks noGrp="1"/>
          </p:cNvSpPr>
          <p:nvPr>
            <p:ph type="dt" sz="half" idx="10"/>
          </p:nvPr>
        </p:nvSpPr>
        <p:spPr/>
        <p:txBody>
          <a:bodyPr/>
          <a:lstStyle/>
          <a:p>
            <a:fld id="{6EAB389A-40FD-412E-8D7C-38A3B32C9152}" type="datetimeFigureOut">
              <a:rPr lang="en-GB" smtClean="0">
                <a:solidFill>
                  <a:prstClr val="black">
                    <a:tint val="75000"/>
                  </a:prstClr>
                </a:solidFill>
              </a:rPr>
              <a:pPr/>
              <a:t>19/04/2023</a:t>
            </a:fld>
            <a:endParaRPr lang="en-GB" dirty="0">
              <a:solidFill>
                <a:prstClr val="black">
                  <a:tint val="75000"/>
                </a:prstClr>
              </a:solidFill>
            </a:endParaRPr>
          </a:p>
        </p:txBody>
      </p:sp>
      <p:sp>
        <p:nvSpPr>
          <p:cNvPr id="5" name="Footer Placeholder 4">
            <a:extLst>
              <a:ext uri="{FF2B5EF4-FFF2-40B4-BE49-F238E27FC236}">
                <a16:creationId xmlns:a16="http://schemas.microsoft.com/office/drawing/2014/main" id="{A8E197DB-2DFF-4E55-8EC9-96A9E53AAA48}"/>
              </a:ext>
            </a:extLst>
          </p:cNvPr>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a:extLst>
              <a:ext uri="{FF2B5EF4-FFF2-40B4-BE49-F238E27FC236}">
                <a16:creationId xmlns:a16="http://schemas.microsoft.com/office/drawing/2014/main" id="{0B3B1D95-A8F7-4859-BE9F-0DECAD14EDBE}"/>
              </a:ext>
            </a:extLst>
          </p:cNvPr>
          <p:cNvSpPr>
            <a:spLocks noGrp="1"/>
          </p:cNvSpPr>
          <p:nvPr>
            <p:ph type="sldNum" sz="quarter" idx="12"/>
          </p:nvPr>
        </p:nvSpPr>
        <p:spPr/>
        <p:txBody>
          <a:bodyPr/>
          <a:lstStyle/>
          <a:p>
            <a:fld id="{CF2C111E-C86C-4BBB-95F9-AC7E31EF995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41267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119AAF-A0F6-4737-B648-F93D8F9ED2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3AD7DD-8A29-4A2A-818B-7DA53E5DF5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BBB675-91A0-449D-95D7-C919FC245E8D}"/>
              </a:ext>
            </a:extLst>
          </p:cNvPr>
          <p:cNvSpPr>
            <a:spLocks noGrp="1"/>
          </p:cNvSpPr>
          <p:nvPr>
            <p:ph type="dt" sz="half" idx="10"/>
          </p:nvPr>
        </p:nvSpPr>
        <p:spPr/>
        <p:txBody>
          <a:bodyPr/>
          <a:lstStyle/>
          <a:p>
            <a:fld id="{6EAB389A-40FD-412E-8D7C-38A3B32C9152}" type="datetimeFigureOut">
              <a:rPr lang="en-GB" smtClean="0">
                <a:solidFill>
                  <a:prstClr val="black">
                    <a:tint val="75000"/>
                  </a:prstClr>
                </a:solidFill>
              </a:rPr>
              <a:pPr/>
              <a:t>19/04/2023</a:t>
            </a:fld>
            <a:endParaRPr lang="en-GB" dirty="0">
              <a:solidFill>
                <a:prstClr val="black">
                  <a:tint val="75000"/>
                </a:prstClr>
              </a:solidFill>
            </a:endParaRPr>
          </a:p>
        </p:txBody>
      </p:sp>
      <p:sp>
        <p:nvSpPr>
          <p:cNvPr id="5" name="Footer Placeholder 4">
            <a:extLst>
              <a:ext uri="{FF2B5EF4-FFF2-40B4-BE49-F238E27FC236}">
                <a16:creationId xmlns:a16="http://schemas.microsoft.com/office/drawing/2014/main" id="{06B9659F-03A0-4171-A938-1EC0A4BB8A9B}"/>
              </a:ext>
            </a:extLst>
          </p:cNvPr>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a:extLst>
              <a:ext uri="{FF2B5EF4-FFF2-40B4-BE49-F238E27FC236}">
                <a16:creationId xmlns:a16="http://schemas.microsoft.com/office/drawing/2014/main" id="{1C261D75-C530-4D7F-8015-23E31969AED5}"/>
              </a:ext>
            </a:extLst>
          </p:cNvPr>
          <p:cNvSpPr>
            <a:spLocks noGrp="1"/>
          </p:cNvSpPr>
          <p:nvPr>
            <p:ph type="sldNum" sz="quarter" idx="12"/>
          </p:nvPr>
        </p:nvSpPr>
        <p:spPr/>
        <p:txBody>
          <a:bodyPr/>
          <a:lstStyle/>
          <a:p>
            <a:fld id="{CF2C111E-C86C-4BBB-95F9-AC7E31EF995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95721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6DC43B-F313-4F7C-A7F7-B32E2A86A44C}" type="datetimeFigureOut">
              <a:rPr lang="en-GB" smtClean="0"/>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0C33A5-7A7D-4B60-BB65-12F710E4C73C}" type="slidenum">
              <a:rPr lang="en-GB" smtClean="0"/>
              <a:t>‹#›</a:t>
            </a:fld>
            <a:endParaRPr lang="en-GB"/>
          </a:p>
        </p:txBody>
      </p:sp>
    </p:spTree>
    <p:extLst>
      <p:ext uri="{BB962C8B-B14F-4D97-AF65-F5344CB8AC3E}">
        <p14:creationId xmlns:p14="http://schemas.microsoft.com/office/powerpoint/2010/main" val="2065320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06DC43B-F313-4F7C-A7F7-B32E2A86A44C}" type="datetimeFigureOut">
              <a:rPr lang="en-GB" smtClean="0"/>
              <a:t>19/04/2023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0C33A5-7A7D-4B60-BB65-12F710E4C73C}" type="slidenum">
              <a:rPr lang="en-GB" smtClean="0"/>
              <a:t>‹#›</a:t>
            </a:fld>
            <a:endParaRPr lang="en-GB"/>
          </a:p>
        </p:txBody>
      </p:sp>
    </p:spTree>
    <p:extLst>
      <p:ext uri="{BB962C8B-B14F-4D97-AF65-F5344CB8AC3E}">
        <p14:creationId xmlns:p14="http://schemas.microsoft.com/office/powerpoint/2010/main" val="4106011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06DC43B-F313-4F7C-A7F7-B32E2A86A44C}" type="datetimeFigureOut">
              <a:rPr lang="en-GB" smtClean="0"/>
              <a:t>19/04/2023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0C33A5-7A7D-4B60-BB65-12F710E4C73C}" type="slidenum">
              <a:rPr lang="en-GB" smtClean="0"/>
              <a:t>‹#›</a:t>
            </a:fld>
            <a:endParaRPr lang="en-GB"/>
          </a:p>
        </p:txBody>
      </p:sp>
    </p:spTree>
    <p:extLst>
      <p:ext uri="{BB962C8B-B14F-4D97-AF65-F5344CB8AC3E}">
        <p14:creationId xmlns:p14="http://schemas.microsoft.com/office/powerpoint/2010/main" val="3813231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06DC43B-F313-4F7C-A7F7-B32E2A86A44C}" type="datetimeFigureOut">
              <a:rPr lang="en-GB" smtClean="0"/>
              <a:t>19/04/2023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0C33A5-7A7D-4B60-BB65-12F710E4C73C}" type="slidenum">
              <a:rPr lang="en-GB" smtClean="0"/>
              <a:t>‹#›</a:t>
            </a:fld>
            <a:endParaRPr lang="en-GB"/>
          </a:p>
        </p:txBody>
      </p:sp>
    </p:spTree>
    <p:extLst>
      <p:ext uri="{BB962C8B-B14F-4D97-AF65-F5344CB8AC3E}">
        <p14:creationId xmlns:p14="http://schemas.microsoft.com/office/powerpoint/2010/main" val="2791989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DC43B-F313-4F7C-A7F7-B32E2A86A44C}" type="datetimeFigureOut">
              <a:rPr lang="en-GB" smtClean="0"/>
              <a:t>19/04/2023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0C33A5-7A7D-4B60-BB65-12F710E4C73C}" type="slidenum">
              <a:rPr lang="en-GB" smtClean="0"/>
              <a:t>‹#›</a:t>
            </a:fld>
            <a:endParaRPr lang="en-GB"/>
          </a:p>
        </p:txBody>
      </p:sp>
    </p:spTree>
    <p:extLst>
      <p:ext uri="{BB962C8B-B14F-4D97-AF65-F5344CB8AC3E}">
        <p14:creationId xmlns:p14="http://schemas.microsoft.com/office/powerpoint/2010/main" val="1663862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DC43B-F313-4F7C-A7F7-B32E2A86A44C}" type="datetimeFigureOut">
              <a:rPr lang="en-GB" smtClean="0"/>
              <a:t>19/04/2023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0C33A5-7A7D-4B60-BB65-12F710E4C73C}" type="slidenum">
              <a:rPr lang="en-GB" smtClean="0"/>
              <a:t>‹#›</a:t>
            </a:fld>
            <a:endParaRPr lang="en-GB"/>
          </a:p>
        </p:txBody>
      </p:sp>
    </p:spTree>
    <p:extLst>
      <p:ext uri="{BB962C8B-B14F-4D97-AF65-F5344CB8AC3E}">
        <p14:creationId xmlns:p14="http://schemas.microsoft.com/office/powerpoint/2010/main" val="3487410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DC43B-F313-4F7C-A7F7-B32E2A86A44C}" type="datetimeFigureOut">
              <a:rPr lang="en-GB" smtClean="0"/>
              <a:t>19/04/2023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0C33A5-7A7D-4B60-BB65-12F710E4C73C}" type="slidenum">
              <a:rPr lang="en-GB" smtClean="0"/>
              <a:t>‹#›</a:t>
            </a:fld>
            <a:endParaRPr lang="en-GB"/>
          </a:p>
        </p:txBody>
      </p:sp>
    </p:spTree>
    <p:extLst>
      <p:ext uri="{BB962C8B-B14F-4D97-AF65-F5344CB8AC3E}">
        <p14:creationId xmlns:p14="http://schemas.microsoft.com/office/powerpoint/2010/main" val="406871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DC43B-F313-4F7C-A7F7-B32E2A86A44C}" type="datetimeFigureOut">
              <a:rPr lang="en-GB" smtClean="0"/>
              <a:t>19/04/2023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C33A5-7A7D-4B60-BB65-12F710E4C73C}" type="slidenum">
              <a:rPr lang="en-GB" smtClean="0"/>
              <a:t>‹#›</a:t>
            </a:fld>
            <a:endParaRPr lang="en-GB"/>
          </a:p>
        </p:txBody>
      </p:sp>
    </p:spTree>
    <p:extLst>
      <p:ext uri="{BB962C8B-B14F-4D97-AF65-F5344CB8AC3E}">
        <p14:creationId xmlns:p14="http://schemas.microsoft.com/office/powerpoint/2010/main" val="2350147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cs typeface="Arial" panose="020B0604020202020204" pitchFamily="34" charset="0"/>
              </a:defRPr>
            </a:lvl1pPr>
          </a:lstStyle>
          <a:p>
            <a:fld id="{6DDE8F97-2FDF-4EC0-9451-DC15B05F168E}" type="datetime1">
              <a:rPr lang="en-GB" smtClean="0">
                <a:solidFill>
                  <a:prstClr val="black">
                    <a:tint val="75000"/>
                  </a:prstClr>
                </a:solidFill>
              </a:rPr>
              <a:pPr/>
              <a:t>19/04/2023</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cs typeface="Arial" panose="020B0604020202020204" pitchFamily="34" charset="0"/>
              </a:defRPr>
            </a:lvl1pPr>
          </a:lstStyle>
          <a:p>
            <a:r>
              <a:rPr lang="en-GB" smtClean="0">
                <a:solidFill>
                  <a:prstClr val="black">
                    <a:tint val="75000"/>
                  </a:prstClr>
                </a:solidFill>
              </a:rPr>
              <a:t>www.coramvoice.org.uk/brightspots</a:t>
            </a:r>
            <a:endParaRPr lang="en-GB" dirty="0">
              <a:solidFill>
                <a:prstClr val="black">
                  <a:tint val="75000"/>
                </a:prstClr>
              </a:solidFill>
            </a:endParaRPr>
          </a:p>
        </p:txBody>
      </p:sp>
      <p:sp>
        <p:nvSpPr>
          <p:cNvPr id="6" name="Slide Number Placeholder 5"/>
          <p:cNvSpPr>
            <a:spLocks noGrp="1"/>
          </p:cNvSpPr>
          <p:nvPr>
            <p:ph type="sldNum" sz="quarter" idx="4"/>
          </p:nvPr>
        </p:nvSpPr>
        <p:spPr>
          <a:xfrm>
            <a:off x="9168341" y="6381329"/>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cs typeface="Arial" panose="020B0604020202020204" pitchFamily="34" charset="0"/>
              </a:defRPr>
            </a:lvl1pPr>
          </a:lstStyle>
          <a:p>
            <a:fld id="{D0C90892-02D6-4317-805A-C207FF1EF3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02551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FBE7F7-948D-4E1F-AF05-FA32F5A172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1A242E-653A-48BB-A6D1-96C02C3AD9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0C6D15-5DA9-4C2A-80FC-47650AC750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AB389A-40FD-412E-8D7C-38A3B32C9152}" type="datetimeFigureOut">
              <a:rPr lang="en-GB" smtClean="0">
                <a:solidFill>
                  <a:prstClr val="black">
                    <a:tint val="75000"/>
                  </a:prstClr>
                </a:solidFill>
              </a:rPr>
              <a:pPr/>
              <a:t>19/04/2023</a:t>
            </a:fld>
            <a:endParaRPr lang="en-GB" dirty="0">
              <a:solidFill>
                <a:prstClr val="black">
                  <a:tint val="75000"/>
                </a:prstClr>
              </a:solidFill>
            </a:endParaRPr>
          </a:p>
        </p:txBody>
      </p:sp>
      <p:sp>
        <p:nvSpPr>
          <p:cNvPr id="5" name="Footer Placeholder 4">
            <a:extLst>
              <a:ext uri="{FF2B5EF4-FFF2-40B4-BE49-F238E27FC236}">
                <a16:creationId xmlns:a16="http://schemas.microsoft.com/office/drawing/2014/main" id="{22CF55C2-F6A1-4DD7-B4D8-52CC9C632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a:extLst>
              <a:ext uri="{FF2B5EF4-FFF2-40B4-BE49-F238E27FC236}">
                <a16:creationId xmlns:a16="http://schemas.microsoft.com/office/drawing/2014/main" id="{93B723F7-07DF-4CA2-9C5A-76F72C8108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2C111E-C86C-4BBB-95F9-AC7E31EF995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0133775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Ma2tE45e1Qs"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9.xml"/><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36297" y="1802783"/>
            <a:ext cx="9059272" cy="8640960"/>
          </a:xfrm>
          <a:prstGeom prst="ellipse">
            <a:avLst/>
          </a:prstGeom>
          <a:solidFill>
            <a:srgbClr val="7F7F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prstClr val="white"/>
              </a:solidFill>
            </a:endParaRPr>
          </a:p>
        </p:txBody>
      </p:sp>
      <p:sp>
        <p:nvSpPr>
          <p:cNvPr id="8" name="Rectangle 7"/>
          <p:cNvSpPr/>
          <p:nvPr/>
        </p:nvSpPr>
        <p:spPr>
          <a:xfrm>
            <a:off x="152400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spc="300" dirty="0">
              <a:solidFill>
                <a:prstClr val="white"/>
              </a:solidFill>
            </a:endParaRPr>
          </a:p>
        </p:txBody>
      </p:sp>
      <p:sp>
        <p:nvSpPr>
          <p:cNvPr id="9" name="Rounded Rectangle 8"/>
          <p:cNvSpPr/>
          <p:nvPr/>
        </p:nvSpPr>
        <p:spPr>
          <a:xfrm>
            <a:off x="2327044" y="1673131"/>
            <a:ext cx="3024336" cy="849533"/>
          </a:xfrm>
          <a:prstGeom prst="round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prstClr val="black">
                    <a:lumMod val="65000"/>
                    <a:lumOff val="35000"/>
                  </a:prstClr>
                </a:solidFill>
                <a:cs typeface="Arial" panose="020B0604020202020204" pitchFamily="34" charset="0"/>
              </a:rPr>
              <a:t>Relationships</a:t>
            </a:r>
            <a:endParaRPr lang="en-GB" sz="2800" b="1" dirty="0">
              <a:solidFill>
                <a:prstClr val="black">
                  <a:lumMod val="65000"/>
                  <a:lumOff val="35000"/>
                </a:prstClr>
              </a:solidFill>
              <a:cs typeface="Arial" panose="020B0604020202020204" pitchFamily="34" charset="0"/>
            </a:endParaRPr>
          </a:p>
        </p:txBody>
      </p:sp>
      <p:sp>
        <p:nvSpPr>
          <p:cNvPr id="10" name="Rounded Rectangle 9"/>
          <p:cNvSpPr/>
          <p:nvPr/>
        </p:nvSpPr>
        <p:spPr>
          <a:xfrm>
            <a:off x="6031953" y="3649289"/>
            <a:ext cx="5716337" cy="2161979"/>
          </a:xfrm>
          <a:prstGeom prst="round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dirty="0">
                <a:solidFill>
                  <a:schemeClr val="tx1"/>
                </a:solidFill>
                <a:ea typeface="Times New Roman" panose="02020603050405020304" pitchFamily="18" charset="0"/>
                <a:cs typeface="Arial" panose="020B0604020202020204" pitchFamily="34" charset="0"/>
              </a:rPr>
              <a:t>In response to their survey findings Hull </a:t>
            </a:r>
            <a:r>
              <a:rPr lang="en-GB" dirty="0">
                <a:solidFill>
                  <a:schemeClr val="tx1"/>
                </a:solidFill>
                <a:cs typeface="Arial" panose="020B0604020202020204" pitchFamily="34" charset="0"/>
              </a:rPr>
              <a:t>have developed a </a:t>
            </a:r>
            <a:r>
              <a:rPr lang="en-GB" dirty="0" smtClean="0">
                <a:solidFill>
                  <a:schemeClr val="tx1"/>
                </a:solidFill>
                <a:cs typeface="Arial" panose="020B0604020202020204" pitchFamily="34" charset="0"/>
              </a:rPr>
              <a:t>session </a:t>
            </a:r>
            <a:r>
              <a:rPr lang="en-GB" dirty="0">
                <a:solidFill>
                  <a:schemeClr val="tx1"/>
                </a:solidFill>
                <a:cs typeface="Arial" panose="020B0604020202020204" pitchFamily="34" charset="0"/>
              </a:rPr>
              <a:t>for workers </a:t>
            </a:r>
            <a:r>
              <a:rPr lang="en-GB" dirty="0" smtClean="0">
                <a:solidFill>
                  <a:schemeClr val="tx1"/>
                </a:solidFill>
                <a:cs typeface="Arial" panose="020B0604020202020204" pitchFamily="34" charset="0"/>
              </a:rPr>
              <a:t>from across the service </a:t>
            </a:r>
            <a:r>
              <a:rPr lang="en-GB" dirty="0">
                <a:solidFill>
                  <a:schemeClr val="tx1"/>
                </a:solidFill>
                <a:cs typeface="Arial" panose="020B0604020202020204" pitchFamily="34" charset="0"/>
              </a:rPr>
              <a:t>to listen to and respond to the Bright Spots findings. </a:t>
            </a:r>
            <a:r>
              <a:rPr lang="en-GB" dirty="0" smtClean="0">
                <a:solidFill>
                  <a:schemeClr val="tx1"/>
                </a:solidFill>
                <a:cs typeface="Arial" panose="020B0604020202020204" pitchFamily="34" charset="0"/>
              </a:rPr>
              <a:t>Each </a:t>
            </a:r>
            <a:r>
              <a:rPr lang="en-GB" dirty="0">
                <a:solidFill>
                  <a:schemeClr val="tx1"/>
                </a:solidFill>
                <a:cs typeface="Arial" panose="020B0604020202020204" pitchFamily="34" charset="0"/>
              </a:rPr>
              <a:t>worker is asked to make a pledge of things they can do in response to the findings</a:t>
            </a:r>
            <a:r>
              <a:rPr lang="en-GB" dirty="0" smtClean="0">
                <a:solidFill>
                  <a:schemeClr val="tx1"/>
                </a:solidFill>
                <a:cs typeface="Arial" panose="020B0604020202020204" pitchFamily="34" charset="0"/>
              </a:rPr>
              <a:t>. </a:t>
            </a:r>
            <a:r>
              <a:rPr lang="en-GB" altLang="en-US" dirty="0">
                <a:solidFill>
                  <a:schemeClr val="tx1"/>
                </a:solidFill>
                <a:ea typeface="Times New Roman" panose="02020603050405020304" pitchFamily="18" charset="0"/>
                <a:cs typeface="Arial" panose="020B0604020202020204" pitchFamily="34" charset="0"/>
              </a:rPr>
              <a:t>In the initial phase Hull are focusing on 5 areas. One of the themes is: </a:t>
            </a:r>
            <a:r>
              <a:rPr lang="en-GB" altLang="en-US" b="1" dirty="0">
                <a:solidFill>
                  <a:schemeClr val="tx1"/>
                </a:solidFill>
                <a:ea typeface="Times New Roman" panose="02020603050405020304" pitchFamily="18" charset="0"/>
                <a:cs typeface="Arial" panose="020B0604020202020204" pitchFamily="34" charset="0"/>
              </a:rPr>
              <a:t>supporting friendships</a:t>
            </a:r>
            <a:r>
              <a:rPr lang="en-GB" altLang="en-US" dirty="0">
                <a:solidFill>
                  <a:schemeClr val="tx1"/>
                </a:solidFill>
                <a:ea typeface="Times New Roman" panose="02020603050405020304" pitchFamily="18" charset="0"/>
                <a:cs typeface="Arial" panose="020B0604020202020204" pitchFamily="34" charset="0"/>
              </a:rPr>
              <a:t>. </a:t>
            </a:r>
            <a:endParaRPr lang="en-GB" dirty="0">
              <a:solidFill>
                <a:schemeClr val="tx1"/>
              </a:solidFill>
              <a:cs typeface="Arial" panose="020B0604020202020204" pitchFamily="34" charset="0"/>
            </a:endParaRPr>
          </a:p>
        </p:txBody>
      </p:sp>
      <p:sp>
        <p:nvSpPr>
          <p:cNvPr id="12" name="Oval 11"/>
          <p:cNvSpPr/>
          <p:nvPr/>
        </p:nvSpPr>
        <p:spPr>
          <a:xfrm>
            <a:off x="1252380" y="1648404"/>
            <a:ext cx="914400" cy="8989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prstClr val="white"/>
              </a:solidFill>
            </a:endParaRPr>
          </a:p>
        </p:txBody>
      </p:sp>
      <p:sp>
        <p:nvSpPr>
          <p:cNvPr id="2" name="TextBox 1"/>
          <p:cNvSpPr txBox="1"/>
          <p:nvPr/>
        </p:nvSpPr>
        <p:spPr>
          <a:xfrm>
            <a:off x="1256853" y="6444134"/>
            <a:ext cx="7488832" cy="615553"/>
          </a:xfrm>
          <a:prstGeom prst="rect">
            <a:avLst/>
          </a:prstGeom>
          <a:noFill/>
        </p:spPr>
        <p:txBody>
          <a:bodyPr wrap="square" rtlCol="0">
            <a:spAutoFit/>
          </a:bodyPr>
          <a:lstStyle/>
          <a:p>
            <a:r>
              <a:rPr lang="en-GB" sz="1400" b="1" dirty="0">
                <a:solidFill>
                  <a:prstClr val="white"/>
                </a:solidFill>
                <a:cs typeface="Arial" panose="020B0604020202020204" pitchFamily="34" charset="0"/>
              </a:rPr>
              <a:t>This is a practice example from the Voices Improving Care Team </a:t>
            </a:r>
            <a:r>
              <a:rPr lang="en-GB" sz="1400" b="1" u="sng" dirty="0">
                <a:solidFill>
                  <a:prstClr val="white"/>
                </a:solidFill>
                <a:cs typeface="Arial" panose="020B0604020202020204" pitchFamily="34" charset="0"/>
              </a:rPr>
              <a:t>Brightspots@coramvoice.org.uk</a:t>
            </a:r>
          </a:p>
          <a:p>
            <a:endParaRPr lang="en-GB" sz="2000" b="1" dirty="0">
              <a:solidFill>
                <a:prstClr val="white"/>
              </a:solidFill>
            </a:endParaRPr>
          </a:p>
        </p:txBody>
      </p:sp>
      <p:sp>
        <p:nvSpPr>
          <p:cNvPr id="14" name="Rounded Rectangle 13"/>
          <p:cNvSpPr/>
          <p:nvPr/>
        </p:nvSpPr>
        <p:spPr>
          <a:xfrm>
            <a:off x="1122841" y="3088247"/>
            <a:ext cx="5310271" cy="3024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500" dirty="0" smtClean="0">
                <a:solidFill>
                  <a:prstClr val="white"/>
                </a:solidFill>
                <a:cs typeface="Arial" panose="020B0604020202020204" pitchFamily="34" charset="0"/>
              </a:rPr>
              <a:t>Hull City Council </a:t>
            </a:r>
          </a:p>
          <a:p>
            <a:endParaRPr lang="en-GB" sz="2800" dirty="0" smtClean="0">
              <a:solidFill>
                <a:prstClr val="white"/>
              </a:solidFill>
              <a:cs typeface="Arial" panose="020B0604020202020204" pitchFamily="34" charset="0"/>
            </a:endParaRPr>
          </a:p>
          <a:p>
            <a:r>
              <a:rPr lang="en-GB" sz="3200" b="1" dirty="0" smtClean="0">
                <a:solidFill>
                  <a:prstClr val="white"/>
                </a:solidFill>
                <a:cs typeface="Arial" panose="020B0604020202020204" pitchFamily="34" charset="0"/>
              </a:rPr>
              <a:t>Developing activities and encouraging workers to support </a:t>
            </a:r>
            <a:r>
              <a:rPr lang="en-GB" sz="3200" b="1" dirty="0" smtClean="0">
                <a:solidFill>
                  <a:prstClr val="white"/>
                </a:solidFill>
                <a:cs typeface="Arial" panose="020B0604020202020204" pitchFamily="34" charset="0"/>
              </a:rPr>
              <a:t>friendships</a:t>
            </a:r>
          </a:p>
          <a:p>
            <a:endParaRPr lang="en-GB" sz="3600" b="1" dirty="0">
              <a:solidFill>
                <a:prstClr val="white"/>
              </a:solidFill>
              <a:cs typeface="Arial" panose="020B0604020202020204" pitchFamily="34" charset="0"/>
            </a:endParaRPr>
          </a:p>
          <a:p>
            <a:r>
              <a:rPr lang="en-US" sz="2500" dirty="0" smtClean="0">
                <a:solidFill>
                  <a:prstClr val="white"/>
                </a:solidFill>
                <a:cs typeface="Arial" panose="020B0604020202020204" pitchFamily="34" charset="0"/>
              </a:rPr>
              <a:t>July 2022</a:t>
            </a:r>
            <a:endParaRPr lang="en-GB" sz="2500" dirty="0">
              <a:solidFill>
                <a:prstClr val="white"/>
              </a:solidFill>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0572201" y="196221"/>
            <a:ext cx="1298561" cy="1292464"/>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083" y="1488685"/>
            <a:ext cx="1326052" cy="1326052"/>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238" y="106135"/>
            <a:ext cx="4034738" cy="1121118"/>
          </a:xfrm>
          <a:prstGeom prst="rect">
            <a:avLst/>
          </a:prstGeom>
        </p:spPr>
      </p:pic>
    </p:spTree>
    <p:extLst>
      <p:ext uri="{BB962C8B-B14F-4D97-AF65-F5344CB8AC3E}">
        <p14:creationId xmlns:p14="http://schemas.microsoft.com/office/powerpoint/2010/main" val="270938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94021" y="163287"/>
            <a:ext cx="6095944" cy="2072936"/>
          </a:xfrm>
          <a:prstGeom prst="roundRect">
            <a:avLst>
              <a:gd name="adj" fmla="val 10400"/>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lang="en-GB" sz="1600" b="1" dirty="0" smtClean="0">
                <a:solidFill>
                  <a:prstClr val="black"/>
                </a:solidFill>
                <a:latin typeface="+mj-lt"/>
                <a:cs typeface="Arial" panose="020B0604020202020204" pitchFamily="34" charset="0"/>
              </a:rPr>
              <a:t>Why</a:t>
            </a:r>
            <a:r>
              <a:rPr lang="en-GB" sz="1600" b="1" dirty="0">
                <a:solidFill>
                  <a:prstClr val="black"/>
                </a:solidFill>
                <a:latin typeface="+mj-lt"/>
                <a:cs typeface="Arial" panose="020B0604020202020204" pitchFamily="34" charset="0"/>
              </a:rPr>
              <a:t>?</a:t>
            </a:r>
          </a:p>
          <a:p>
            <a:pPr lvl="0">
              <a:defRPr/>
            </a:pPr>
            <a:endParaRPr lang="en-GB" sz="400" dirty="0" smtClean="0">
              <a:solidFill>
                <a:prstClr val="black"/>
              </a:solidFill>
              <a:latin typeface="+mj-lt"/>
              <a:cs typeface="Arial" pitchFamily="34" charset="0"/>
            </a:endParaRPr>
          </a:p>
          <a:p>
            <a:pPr marL="171450" lvl="0" indent="-171450">
              <a:buFont typeface="Arial" panose="020B0604020202020204" pitchFamily="34" charset="0"/>
              <a:buChar char="•"/>
              <a:defRPr/>
            </a:pPr>
            <a:r>
              <a:rPr lang="en-GB" sz="1200" dirty="0" smtClean="0">
                <a:solidFill>
                  <a:prstClr val="black"/>
                </a:solidFill>
                <a:latin typeface="+mj-lt"/>
                <a:cs typeface="Arial" pitchFamily="34" charset="0"/>
              </a:rPr>
              <a:t>Hull </a:t>
            </a:r>
            <a:r>
              <a:rPr lang="en-GB" sz="1200" dirty="0">
                <a:solidFill>
                  <a:prstClr val="black"/>
                </a:solidFill>
                <a:latin typeface="+mj-lt"/>
                <a:cs typeface="Arial" pitchFamily="34" charset="0"/>
              </a:rPr>
              <a:t>took part in the Bright Spots programme in 2021. </a:t>
            </a:r>
            <a:r>
              <a:rPr lang="en-GB" sz="1200" dirty="0" smtClean="0">
                <a:solidFill>
                  <a:prstClr val="black"/>
                </a:solidFill>
                <a:latin typeface="+mj-lt"/>
                <a:cs typeface="Arial" pitchFamily="34" charset="0"/>
              </a:rPr>
              <a:t>In total over 400 children and care leavers took part </a:t>
            </a:r>
            <a:r>
              <a:rPr lang="en-GB" sz="1200" dirty="0" smtClean="0">
                <a:solidFill>
                  <a:schemeClr val="tx1"/>
                </a:solidFill>
                <a:latin typeface="+mj-lt"/>
                <a:cs typeface="Arial" pitchFamily="34" charset="0"/>
              </a:rPr>
              <a:t>&amp; </a:t>
            </a:r>
            <a:r>
              <a:rPr lang="en-GB" sz="1200" dirty="0">
                <a:solidFill>
                  <a:schemeClr val="tx1"/>
                </a:solidFill>
                <a:latin typeface="+mj-lt"/>
                <a:cs typeface="Arial" pitchFamily="34" charset="0"/>
              </a:rPr>
              <a:t>shared how they were feeling. Whilst most </a:t>
            </a:r>
            <a:r>
              <a:rPr lang="en-GB" sz="1200" dirty="0" smtClean="0">
                <a:solidFill>
                  <a:schemeClr val="tx1"/>
                </a:solidFill>
                <a:latin typeface="+mj-lt"/>
                <a:cs typeface="Arial" pitchFamily="34" charset="0"/>
              </a:rPr>
              <a:t>reported they had </a:t>
            </a:r>
            <a:r>
              <a:rPr lang="en-GB" sz="1200" dirty="0">
                <a:solidFill>
                  <a:schemeClr val="tx1"/>
                </a:solidFill>
                <a:latin typeface="+mj-lt"/>
                <a:cs typeface="Arial" pitchFamily="34" charset="0"/>
              </a:rPr>
              <a:t>a really good </a:t>
            </a:r>
            <a:r>
              <a:rPr lang="en-GB" sz="1200" dirty="0" smtClean="0">
                <a:solidFill>
                  <a:schemeClr val="tx1"/>
                </a:solidFill>
                <a:latin typeface="+mj-lt"/>
                <a:cs typeface="Arial" pitchFamily="34" charset="0"/>
              </a:rPr>
              <a:t>friend, </a:t>
            </a:r>
            <a:r>
              <a:rPr lang="en-GB" sz="1200" dirty="0">
                <a:solidFill>
                  <a:schemeClr val="tx1"/>
                </a:solidFill>
                <a:latin typeface="+mj-lt"/>
                <a:cs typeface="Arial" pitchFamily="34" charset="0"/>
              </a:rPr>
              <a:t>some did </a:t>
            </a:r>
            <a:r>
              <a:rPr lang="en-GB" sz="1200" dirty="0" smtClean="0">
                <a:solidFill>
                  <a:schemeClr val="tx1"/>
                </a:solidFill>
                <a:latin typeface="+mj-lt"/>
                <a:cs typeface="Arial" pitchFamily="34" charset="0"/>
              </a:rPr>
              <a:t>not.</a:t>
            </a:r>
          </a:p>
          <a:p>
            <a:pPr marL="171450" lvl="0" indent="-171450">
              <a:buFont typeface="Arial" panose="020B0604020202020204" pitchFamily="34" charset="0"/>
              <a:buChar char="•"/>
              <a:defRPr/>
            </a:pPr>
            <a:r>
              <a:rPr lang="en-GB" sz="1200" kern="0" dirty="0" smtClean="0">
                <a:solidFill>
                  <a:schemeClr val="tx1"/>
                </a:solidFill>
                <a:latin typeface="+mj-lt"/>
                <a:cs typeface="Arial" pitchFamily="34" charset="0"/>
              </a:rPr>
              <a:t>About a fifth (22</a:t>
            </a:r>
            <a:r>
              <a:rPr lang="en-GB" sz="1200" kern="0" dirty="0">
                <a:solidFill>
                  <a:schemeClr val="tx1"/>
                </a:solidFill>
                <a:latin typeface="+mj-lt"/>
                <a:cs typeface="Arial" panose="020B0604020202020204" pitchFamily="34" charset="0"/>
              </a:rPr>
              <a:t>%) </a:t>
            </a:r>
            <a:r>
              <a:rPr lang="en-GB" sz="1200" kern="0" dirty="0" smtClean="0">
                <a:solidFill>
                  <a:schemeClr val="tx1"/>
                </a:solidFill>
                <a:latin typeface="+mj-lt"/>
                <a:cs typeface="Arial" panose="020B0604020202020204" pitchFamily="34" charset="0"/>
              </a:rPr>
              <a:t>of young </a:t>
            </a:r>
            <a:r>
              <a:rPr lang="en-GB" sz="1200" kern="0" dirty="0">
                <a:solidFill>
                  <a:schemeClr val="tx1"/>
                </a:solidFill>
                <a:latin typeface="+mj-lt"/>
                <a:cs typeface="Arial" panose="020B0604020202020204" pitchFamily="34" charset="0"/>
              </a:rPr>
              <a:t>people </a:t>
            </a:r>
            <a:r>
              <a:rPr lang="en-GB" sz="1200" kern="0" dirty="0" smtClean="0">
                <a:solidFill>
                  <a:schemeClr val="tx1"/>
                </a:solidFill>
                <a:latin typeface="+mj-lt"/>
                <a:cs typeface="Arial" panose="020B0604020202020204" pitchFamily="34" charset="0"/>
              </a:rPr>
              <a:t>felt </a:t>
            </a:r>
            <a:r>
              <a:rPr lang="en-GB" sz="1200" kern="0" dirty="0">
                <a:solidFill>
                  <a:schemeClr val="tx1"/>
                </a:solidFill>
                <a:latin typeface="+mj-lt"/>
                <a:cs typeface="Arial" panose="020B0604020202020204" pitchFamily="34" charset="0"/>
              </a:rPr>
              <a:t>they did not get the chance to do similar things to their </a:t>
            </a:r>
            <a:r>
              <a:rPr lang="en-GB" sz="1200" kern="0" dirty="0" smtClean="0">
                <a:solidFill>
                  <a:schemeClr val="tx1"/>
                </a:solidFill>
                <a:latin typeface="+mj-lt"/>
                <a:cs typeface="Arial" panose="020B0604020202020204" pitchFamily="34" charset="0"/>
              </a:rPr>
              <a:t>friends. </a:t>
            </a:r>
            <a:r>
              <a:rPr lang="en-GB" sz="1200" kern="0" dirty="0">
                <a:solidFill>
                  <a:schemeClr val="tx1"/>
                </a:solidFill>
                <a:latin typeface="+mj-lt"/>
                <a:cs typeface="Arial" panose="020B0604020202020204" pitchFamily="34" charset="0"/>
              </a:rPr>
              <a:t>F</a:t>
            </a:r>
            <a:r>
              <a:rPr lang="en-GB" sz="1200" kern="0" dirty="0" smtClean="0">
                <a:solidFill>
                  <a:schemeClr val="tx1"/>
                </a:solidFill>
                <a:latin typeface="+mj-lt"/>
                <a:cs typeface="Arial" panose="020B0604020202020204" pitchFamily="34" charset="0"/>
              </a:rPr>
              <a:t>riends were described as really important in children and young people’s lives e.g. for care leavers their friends were the top source of emotional support but </a:t>
            </a:r>
            <a:r>
              <a:rPr lang="en-GB" sz="1200" dirty="0" smtClean="0">
                <a:solidFill>
                  <a:schemeClr val="tx1"/>
                </a:solidFill>
                <a:latin typeface="+mj-lt"/>
                <a:cs typeface="Arial" panose="020B0604020202020204" pitchFamily="34" charset="0"/>
              </a:rPr>
              <a:t>almost </a:t>
            </a:r>
            <a:r>
              <a:rPr lang="en-GB" sz="1200" dirty="0">
                <a:solidFill>
                  <a:schemeClr val="tx1"/>
                </a:solidFill>
                <a:latin typeface="+mj-lt"/>
                <a:cs typeface="Arial" panose="020B0604020202020204" pitchFamily="34" charset="0"/>
              </a:rPr>
              <a:t>1 in 5 (17%) care leavers from Hull </a:t>
            </a:r>
            <a:r>
              <a:rPr lang="en-GB" sz="1200" dirty="0" smtClean="0">
                <a:solidFill>
                  <a:schemeClr val="tx1"/>
                </a:solidFill>
                <a:latin typeface="+mj-lt"/>
                <a:cs typeface="Arial" panose="020B0604020202020204" pitchFamily="34" charset="0"/>
              </a:rPr>
              <a:t>did </a:t>
            </a:r>
            <a:r>
              <a:rPr lang="en-GB" sz="1200" dirty="0">
                <a:solidFill>
                  <a:schemeClr val="tx1"/>
                </a:solidFill>
                <a:latin typeface="+mj-lt"/>
                <a:cs typeface="Arial" panose="020B0604020202020204" pitchFamily="34" charset="0"/>
              </a:rPr>
              <a:t>not have a good friend</a:t>
            </a:r>
            <a:r>
              <a:rPr lang="en-GB" sz="1200" dirty="0" smtClean="0">
                <a:solidFill>
                  <a:schemeClr val="tx1"/>
                </a:solidFill>
                <a:latin typeface="+mj-lt"/>
                <a:cs typeface="Arial" panose="020B0604020202020204" pitchFamily="34" charset="0"/>
              </a:rPr>
              <a:t>. Care leavers </a:t>
            </a:r>
            <a:r>
              <a:rPr lang="en-GB" sz="1200" dirty="0">
                <a:solidFill>
                  <a:prstClr val="black"/>
                </a:solidFill>
                <a:latin typeface="+mj-lt"/>
                <a:cs typeface="Arial" panose="020B0604020202020204" pitchFamily="34" charset="0"/>
              </a:rPr>
              <a:t>with low overall well-being were statistically more likely to </a:t>
            </a:r>
            <a:r>
              <a:rPr lang="en-GB" sz="1200" dirty="0" smtClean="0">
                <a:solidFill>
                  <a:prstClr val="black"/>
                </a:solidFill>
                <a:latin typeface="+mj-lt"/>
                <a:cs typeface="Arial" panose="020B0604020202020204" pitchFamily="34" charset="0"/>
              </a:rPr>
              <a:t>report not having a good friend.</a:t>
            </a:r>
            <a:endParaRPr lang="en-GB" sz="1200" dirty="0">
              <a:solidFill>
                <a:schemeClr val="tx1"/>
              </a:solidFill>
              <a:latin typeface="+mj-lt"/>
              <a:cs typeface="Arial" panose="020B0604020202020204" pitchFamily="34" charset="0"/>
            </a:endParaRPr>
          </a:p>
          <a:p>
            <a:pPr lvl="0">
              <a:defRPr/>
            </a:pPr>
            <a:endParaRPr lang="en-GB" sz="1200" kern="0" dirty="0" smtClean="0">
              <a:solidFill>
                <a:schemeClr val="tx1"/>
              </a:solidFill>
              <a:latin typeface="+mj-lt"/>
            </a:endParaRPr>
          </a:p>
          <a:p>
            <a:endParaRPr lang="en-GB" sz="1200" dirty="0" smtClean="0">
              <a:solidFill>
                <a:prstClr val="black"/>
              </a:solidFill>
              <a:latin typeface="+mj-lt"/>
              <a:cs typeface="Arial" pitchFamily="34" charset="0"/>
            </a:endParaRPr>
          </a:p>
          <a:p>
            <a:endParaRPr lang="en-GB" sz="1200" dirty="0">
              <a:solidFill>
                <a:prstClr val="black"/>
              </a:solidFill>
              <a:latin typeface="+mj-lt"/>
              <a:cs typeface="Arial" pitchFamily="34" charset="0"/>
            </a:endParaRPr>
          </a:p>
        </p:txBody>
      </p:sp>
      <p:sp>
        <p:nvSpPr>
          <p:cNvPr id="11" name="Rounded Rectangle 10"/>
          <p:cNvSpPr/>
          <p:nvPr/>
        </p:nvSpPr>
        <p:spPr>
          <a:xfrm>
            <a:off x="194020" y="2358304"/>
            <a:ext cx="6095945" cy="4372747"/>
          </a:xfrm>
          <a:prstGeom prst="roundRect">
            <a:avLst>
              <a:gd name="adj" fmla="val 8202"/>
            </a:avLst>
          </a:prstGeom>
          <a:solidFill>
            <a:srgbClr val="F0F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400"/>
              </a:spcAft>
            </a:pPr>
            <a:r>
              <a:rPr lang="en-GB" sz="1600" b="1" dirty="0" smtClean="0">
                <a:solidFill>
                  <a:prstClr val="black"/>
                </a:solidFill>
                <a:cs typeface="Arial" panose="020B0604020202020204" pitchFamily="34" charset="0"/>
              </a:rPr>
              <a:t>What?</a:t>
            </a:r>
            <a:endParaRPr lang="en-GB" sz="1600" b="1" dirty="0">
              <a:solidFill>
                <a:prstClr val="black"/>
              </a:solidFill>
              <a:cs typeface="Arial" panose="020B0604020202020204" pitchFamily="34" charset="0"/>
            </a:endParaRPr>
          </a:p>
          <a:p>
            <a:pPr>
              <a:spcAft>
                <a:spcPts val="600"/>
              </a:spcAft>
            </a:pPr>
            <a:r>
              <a:rPr lang="en-US" altLang="en-US" sz="1200" dirty="0" smtClean="0">
                <a:solidFill>
                  <a:schemeClr val="tx1"/>
                </a:solidFill>
                <a:latin typeface="+mj-lt"/>
                <a:ea typeface="Times New Roman" panose="02020603050405020304" pitchFamily="18" charset="0"/>
                <a:cs typeface="Arial" panose="020B0604020202020204" pitchFamily="34" charset="0"/>
              </a:rPr>
              <a:t>In response to their survey findings Hull </a:t>
            </a:r>
            <a:r>
              <a:rPr lang="en-GB" sz="1200" dirty="0" smtClean="0">
                <a:solidFill>
                  <a:schemeClr val="tx1"/>
                </a:solidFill>
                <a:latin typeface="+mj-lt"/>
                <a:cs typeface="Arial" panose="020B0604020202020204" pitchFamily="34" charset="0"/>
              </a:rPr>
              <a:t>have developed a 1.5 </a:t>
            </a:r>
            <a:r>
              <a:rPr lang="en-GB" sz="1200" dirty="0">
                <a:solidFill>
                  <a:schemeClr val="tx1"/>
                </a:solidFill>
                <a:latin typeface="+mj-lt"/>
                <a:cs typeface="Arial" panose="020B0604020202020204" pitchFamily="34" charset="0"/>
              </a:rPr>
              <a:t>hour session </a:t>
            </a:r>
            <a:r>
              <a:rPr lang="en-GB" sz="1200" dirty="0" smtClean="0">
                <a:solidFill>
                  <a:schemeClr val="tx1"/>
                </a:solidFill>
                <a:latin typeface="+mj-lt"/>
                <a:cs typeface="Arial" panose="020B0604020202020204" pitchFamily="34" charset="0"/>
              </a:rPr>
              <a:t>for workers across the services to listen to and respond to the Bright Spots findings. Alongside learning more about how children are feeling, a big focus is to create space for workers to reflect on how the findings make them feel. Each worker is asked to make a pledge of things they can do in response to the findings. </a:t>
            </a:r>
          </a:p>
          <a:p>
            <a:pPr>
              <a:spcAft>
                <a:spcPts val="600"/>
              </a:spcAft>
            </a:pPr>
            <a:r>
              <a:rPr lang="en-GB" sz="1200" dirty="0" smtClean="0">
                <a:solidFill>
                  <a:schemeClr val="tx1"/>
                </a:solidFill>
                <a:latin typeface="+mj-lt"/>
                <a:cs typeface="Arial" panose="020B0604020202020204" pitchFamily="34" charset="0"/>
              </a:rPr>
              <a:t>Seven </a:t>
            </a:r>
            <a:r>
              <a:rPr lang="en-GB" sz="1200" dirty="0">
                <a:solidFill>
                  <a:schemeClr val="tx1"/>
                </a:solidFill>
                <a:latin typeface="+mj-lt"/>
                <a:cs typeface="Arial" panose="020B0604020202020204" pitchFamily="34" charset="0"/>
              </a:rPr>
              <a:t>events have been run and over 450 practitioners have </a:t>
            </a:r>
            <a:r>
              <a:rPr lang="en-GB" sz="1200" dirty="0" smtClean="0">
                <a:solidFill>
                  <a:schemeClr val="tx1"/>
                </a:solidFill>
                <a:latin typeface="+mj-lt"/>
                <a:cs typeface="Arial" panose="020B0604020202020204" pitchFamily="34" charset="0"/>
              </a:rPr>
              <a:t>taken </a:t>
            </a:r>
            <a:r>
              <a:rPr lang="en-GB" sz="1200" dirty="0">
                <a:solidFill>
                  <a:schemeClr val="tx1"/>
                </a:solidFill>
                <a:latin typeface="+mj-lt"/>
                <a:cs typeface="Arial" panose="020B0604020202020204" pitchFamily="34" charset="0"/>
              </a:rPr>
              <a:t>part. </a:t>
            </a:r>
          </a:p>
          <a:p>
            <a:pPr>
              <a:spcAft>
                <a:spcPts val="600"/>
              </a:spcAft>
            </a:pPr>
            <a:r>
              <a:rPr lang="en-GB" altLang="en-US" sz="1200" dirty="0" smtClean="0">
                <a:solidFill>
                  <a:schemeClr val="tx1"/>
                </a:solidFill>
                <a:latin typeface="+mj-lt"/>
                <a:ea typeface="Times New Roman" panose="02020603050405020304" pitchFamily="18" charset="0"/>
                <a:cs typeface="Arial" panose="020B0604020202020204" pitchFamily="34" charset="0"/>
              </a:rPr>
              <a:t>In the initial phase Hull are focusing on 5 areas. One of the themes is: </a:t>
            </a:r>
            <a:r>
              <a:rPr lang="en-GB" altLang="en-US" sz="1200" b="1" dirty="0" smtClean="0">
                <a:solidFill>
                  <a:schemeClr val="tx1"/>
                </a:solidFill>
                <a:latin typeface="+mj-lt"/>
                <a:ea typeface="Times New Roman" panose="02020603050405020304" pitchFamily="18" charset="0"/>
                <a:cs typeface="Arial" panose="020B0604020202020204" pitchFamily="34" charset="0"/>
              </a:rPr>
              <a:t>supporting friendships</a:t>
            </a:r>
            <a:r>
              <a:rPr lang="en-GB" altLang="en-US" sz="1200" dirty="0" smtClean="0">
                <a:solidFill>
                  <a:schemeClr val="tx1"/>
                </a:solidFill>
                <a:latin typeface="+mj-lt"/>
                <a:ea typeface="Times New Roman" panose="02020603050405020304" pitchFamily="18" charset="0"/>
                <a:cs typeface="Arial" panose="020B0604020202020204" pitchFamily="34" charset="0"/>
              </a:rPr>
              <a:t>. On the next slide there are examples of Hull actions to support children in care including making sure IROs prioritise asking children about this.</a:t>
            </a:r>
          </a:p>
          <a:p>
            <a:pPr>
              <a:spcAft>
                <a:spcPts val="600"/>
              </a:spcAft>
            </a:pPr>
            <a:r>
              <a:rPr lang="en-GB" sz="1200" dirty="0" smtClean="0">
                <a:solidFill>
                  <a:schemeClr val="tx1"/>
                </a:solidFill>
                <a:latin typeface="+mj-lt"/>
                <a:cs typeface="Arial" panose="020B0604020202020204" pitchFamily="34" charset="0"/>
              </a:rPr>
              <a:t>Following </a:t>
            </a:r>
            <a:r>
              <a:rPr lang="en-GB" sz="1200" dirty="0">
                <a:solidFill>
                  <a:schemeClr val="tx1"/>
                </a:solidFill>
                <a:latin typeface="+mj-lt"/>
                <a:cs typeface="Arial" panose="020B0604020202020204" pitchFamily="34" charset="0"/>
              </a:rPr>
              <a:t>the sessions posters have been created and are displayed in offices (next to tea &amp; coffee area). The A3 posters focus on ‘you said’ and ‘we will do’. </a:t>
            </a:r>
          </a:p>
          <a:p>
            <a:pPr>
              <a:spcAft>
                <a:spcPts val="600"/>
              </a:spcAft>
            </a:pPr>
            <a:r>
              <a:rPr lang="en-GB" altLang="en-US" sz="1200" dirty="0" smtClean="0">
                <a:solidFill>
                  <a:schemeClr val="tx1"/>
                </a:solidFill>
                <a:latin typeface="+mj-lt"/>
                <a:ea typeface="Times New Roman" panose="02020603050405020304" pitchFamily="18" charset="0"/>
                <a:cs typeface="Arial" panose="020B0604020202020204" pitchFamily="34" charset="0"/>
              </a:rPr>
              <a:t>Hull continues to develop lots of opportunities to have fun and get together. For example, for care leavers, there are lots of activities through ‘Rm42’ to meet each other and make friendships. Recent things include: rock climbing; DJ Skills &amp; a trip to Go Ape. There is also the </a:t>
            </a:r>
            <a:r>
              <a:rPr lang="en-GB" altLang="en-US" sz="1200" b="1" dirty="0" smtClean="0">
                <a:solidFill>
                  <a:schemeClr val="tx1"/>
                </a:solidFill>
                <a:latin typeface="+mj-lt"/>
                <a:ea typeface="Times New Roman" panose="02020603050405020304" pitchFamily="18" charset="0"/>
                <a:cs typeface="Arial" panose="020B0604020202020204" pitchFamily="34" charset="0"/>
              </a:rPr>
              <a:t>Care to Dream football team</a:t>
            </a:r>
            <a:r>
              <a:rPr lang="en-GB" altLang="en-US" sz="1200" dirty="0" smtClean="0">
                <a:solidFill>
                  <a:schemeClr val="tx1"/>
                </a:solidFill>
                <a:latin typeface="+mj-lt"/>
                <a:ea typeface="Times New Roman" panose="02020603050405020304" pitchFamily="18" charset="0"/>
                <a:cs typeface="Arial" panose="020B0604020202020204" pitchFamily="34" charset="0"/>
              </a:rPr>
              <a:t> </a:t>
            </a:r>
            <a:r>
              <a:rPr lang="en-GB" sz="1200" dirty="0" smtClean="0">
                <a:solidFill>
                  <a:schemeClr val="tx1"/>
                </a:solidFill>
                <a:latin typeface="+mj-lt"/>
                <a:cs typeface="Arial" panose="020B0604020202020204" pitchFamily="34" charset="0"/>
              </a:rPr>
              <a:t>sessions which includes a </a:t>
            </a:r>
            <a:r>
              <a:rPr lang="en-GB" sz="1200" dirty="0">
                <a:solidFill>
                  <a:schemeClr val="tx1"/>
                </a:solidFill>
                <a:latin typeface="+mj-lt"/>
                <a:cs typeface="Arial" panose="020B0604020202020204" pitchFamily="34" charset="0"/>
              </a:rPr>
              <a:t>mix of football games </a:t>
            </a:r>
            <a:r>
              <a:rPr lang="en-GB" sz="1200" dirty="0" smtClean="0">
                <a:solidFill>
                  <a:schemeClr val="tx1"/>
                </a:solidFill>
                <a:latin typeface="+mj-lt"/>
                <a:cs typeface="Arial" panose="020B0604020202020204" pitchFamily="34" charset="0"/>
              </a:rPr>
              <a:t>and </a:t>
            </a:r>
            <a:r>
              <a:rPr lang="en-GB" sz="1200" dirty="0">
                <a:solidFill>
                  <a:schemeClr val="tx1"/>
                </a:solidFill>
                <a:latin typeface="+mj-lt"/>
                <a:cs typeface="Arial" panose="020B0604020202020204" pitchFamily="34" charset="0"/>
              </a:rPr>
              <a:t>some Badminton. The session </a:t>
            </a:r>
            <a:r>
              <a:rPr lang="en-GB" sz="1200" dirty="0" smtClean="0">
                <a:solidFill>
                  <a:schemeClr val="tx1"/>
                </a:solidFill>
                <a:latin typeface="+mj-lt"/>
                <a:cs typeface="Arial" panose="020B0604020202020204" pitchFamily="34" charset="0"/>
              </a:rPr>
              <a:t>usually finishes in </a:t>
            </a:r>
            <a:r>
              <a:rPr lang="en-GB" sz="1200" dirty="0">
                <a:solidFill>
                  <a:schemeClr val="tx1"/>
                </a:solidFill>
                <a:latin typeface="+mj-lt"/>
                <a:cs typeface="Arial" panose="020B0604020202020204" pitchFamily="34" charset="0"/>
              </a:rPr>
              <a:t>the Youth Zone with some Table Tennis </a:t>
            </a:r>
            <a:r>
              <a:rPr lang="en-GB" sz="1200" dirty="0" smtClean="0">
                <a:solidFill>
                  <a:schemeClr val="tx1"/>
                </a:solidFill>
                <a:latin typeface="+mj-lt"/>
                <a:cs typeface="Arial" panose="020B0604020202020204" pitchFamily="34" charset="0"/>
              </a:rPr>
              <a:t>and a game of pool.</a:t>
            </a:r>
            <a:endParaRPr lang="en-GB" altLang="en-US" sz="1200" dirty="0">
              <a:solidFill>
                <a:schemeClr val="tx1"/>
              </a:solidFill>
              <a:latin typeface="+mj-lt"/>
              <a:ea typeface="Times New Roman" panose="02020603050405020304" pitchFamily="18" charset="0"/>
              <a:cs typeface="Arial" panose="020B0604020202020204" pitchFamily="34" charset="0"/>
            </a:endParaRPr>
          </a:p>
          <a:p>
            <a:pPr>
              <a:spcAft>
                <a:spcPts val="600"/>
              </a:spcAft>
            </a:pPr>
            <a:endParaRPr lang="en-US" altLang="en-US" sz="1200" dirty="0">
              <a:solidFill>
                <a:schemeClr val="tx1"/>
              </a:solidFill>
              <a:latin typeface="+mj-lt"/>
              <a:ea typeface="Times New Roman" panose="02020603050405020304" pitchFamily="18" charset="0"/>
              <a:cs typeface="Arial" panose="020B0604020202020204" pitchFamily="34" charset="0"/>
            </a:endParaRPr>
          </a:p>
          <a:p>
            <a:pPr>
              <a:spcAft>
                <a:spcPts val="600"/>
              </a:spcAft>
            </a:pPr>
            <a:endParaRPr lang="en-US" sz="1200" dirty="0">
              <a:solidFill>
                <a:srgbClr val="222222"/>
              </a:solidFill>
              <a:latin typeface="+mj-lt"/>
              <a:cs typeface="Times New Roman" panose="02020603050405020304" pitchFamily="18" charset="0"/>
            </a:endParaRPr>
          </a:p>
        </p:txBody>
      </p:sp>
      <p:sp>
        <p:nvSpPr>
          <p:cNvPr id="12" name="Rounded Rectangle 11"/>
          <p:cNvSpPr/>
          <p:nvPr/>
        </p:nvSpPr>
        <p:spPr>
          <a:xfrm>
            <a:off x="6382327" y="163286"/>
            <a:ext cx="5661891" cy="2072936"/>
          </a:xfrm>
          <a:prstGeom prst="roundRect">
            <a:avLst>
              <a:gd name="adj" fmla="val 11321"/>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smtClean="0">
                <a:solidFill>
                  <a:schemeClr val="tx1"/>
                </a:solidFill>
                <a:latin typeface="+mj-lt"/>
                <a:cs typeface="Arial" panose="020B0604020202020204" pitchFamily="34" charset="0"/>
              </a:rPr>
              <a:t>Impact</a:t>
            </a:r>
            <a:endParaRPr lang="en-GB" sz="1600" b="1" dirty="0">
              <a:solidFill>
                <a:schemeClr val="tx1"/>
              </a:solidFill>
              <a:latin typeface="+mj-lt"/>
              <a:cs typeface="Arial" panose="020B0604020202020204" pitchFamily="34" charset="0"/>
            </a:endParaRPr>
          </a:p>
          <a:p>
            <a:endParaRPr lang="en-GB" sz="400" dirty="0">
              <a:solidFill>
                <a:schemeClr val="tx1"/>
              </a:solidFill>
              <a:latin typeface="+mj-lt"/>
            </a:endParaRPr>
          </a:p>
          <a:p>
            <a:r>
              <a:rPr lang="en-GB" sz="1200" dirty="0" smtClean="0">
                <a:solidFill>
                  <a:schemeClr val="tx1"/>
                </a:solidFill>
                <a:latin typeface="+mj-lt"/>
              </a:rPr>
              <a:t>Hull </a:t>
            </a:r>
            <a:r>
              <a:rPr lang="en-GB" sz="1200" dirty="0">
                <a:solidFill>
                  <a:schemeClr val="tx1"/>
                </a:solidFill>
                <a:latin typeface="+mj-lt"/>
              </a:rPr>
              <a:t>have </a:t>
            </a:r>
            <a:r>
              <a:rPr lang="en-GB" sz="1200" dirty="0" smtClean="0">
                <a:solidFill>
                  <a:schemeClr val="tx1"/>
                </a:solidFill>
                <a:latin typeface="+mj-lt"/>
              </a:rPr>
              <a:t>disseminated the findings across their services in team</a:t>
            </a:r>
          </a:p>
          <a:p>
            <a:r>
              <a:rPr lang="en-GB" sz="1200" dirty="0" smtClean="0">
                <a:solidFill>
                  <a:schemeClr val="tx1"/>
                </a:solidFill>
                <a:latin typeface="+mj-lt"/>
              </a:rPr>
              <a:t>meetings and events. They have created a ‘words </a:t>
            </a:r>
            <a:r>
              <a:rPr lang="en-GB" sz="1200" dirty="0">
                <a:solidFill>
                  <a:schemeClr val="tx1"/>
                </a:solidFill>
                <a:latin typeface="+mj-lt"/>
              </a:rPr>
              <a:t>and pictures </a:t>
            </a:r>
            <a:r>
              <a:rPr lang="en-GB" sz="1200" dirty="0" smtClean="0">
                <a:solidFill>
                  <a:schemeClr val="tx1"/>
                </a:solidFill>
                <a:latin typeface="+mj-lt"/>
              </a:rPr>
              <a:t>film’ which includes messages from social workers about what they </a:t>
            </a:r>
            <a:r>
              <a:rPr lang="en-GB" sz="1200" dirty="0">
                <a:solidFill>
                  <a:schemeClr val="tx1"/>
                </a:solidFill>
                <a:latin typeface="+mj-lt"/>
              </a:rPr>
              <a:t>are going to do in response to Bright </a:t>
            </a:r>
            <a:r>
              <a:rPr lang="en-GB" sz="1200" dirty="0" smtClean="0">
                <a:solidFill>
                  <a:schemeClr val="tx1"/>
                </a:solidFill>
                <a:latin typeface="+mj-lt"/>
              </a:rPr>
              <a:t>Spots findings. The film has been shown to the children in care council and a letter sent to all children in care to tell them about next steps after the Bright Spots findings.</a:t>
            </a:r>
          </a:p>
          <a:p>
            <a:r>
              <a:rPr lang="en-GB" sz="1200" dirty="0">
                <a:solidFill>
                  <a:schemeClr val="tx1"/>
                </a:solidFill>
                <a:latin typeface="+mj-lt"/>
              </a:rPr>
              <a:t>Watch the film: </a:t>
            </a:r>
            <a:r>
              <a:rPr lang="en-GB" sz="1200" dirty="0">
                <a:solidFill>
                  <a:schemeClr val="tx1"/>
                </a:solidFill>
                <a:latin typeface="+mj-lt"/>
                <a:hlinkClick r:id="rId3"/>
              </a:rPr>
              <a:t>https://</a:t>
            </a:r>
            <a:r>
              <a:rPr lang="en-GB" sz="1200" dirty="0" smtClean="0">
                <a:solidFill>
                  <a:schemeClr val="tx1"/>
                </a:solidFill>
                <a:latin typeface="+mj-lt"/>
                <a:hlinkClick r:id="rId3"/>
              </a:rPr>
              <a:t>www.youtube.com/watch?v=Ma2tE45e1Qs</a:t>
            </a:r>
            <a:r>
              <a:rPr lang="en-GB" sz="1200" dirty="0" smtClean="0">
                <a:solidFill>
                  <a:schemeClr val="tx1"/>
                </a:solidFill>
                <a:latin typeface="+mj-lt"/>
              </a:rPr>
              <a:t> </a:t>
            </a:r>
          </a:p>
          <a:p>
            <a:r>
              <a:rPr lang="en-GB" sz="1200" dirty="0" smtClean="0">
                <a:solidFill>
                  <a:schemeClr val="tx1"/>
                </a:solidFill>
                <a:latin typeface="+mj-lt"/>
                <a:cs typeface="Arial" pitchFamily="34" charset="0"/>
              </a:rPr>
              <a:t>Hull are committed to continue to create lots of different opportunities for children in care and care leavers to make and maintain friendships. </a:t>
            </a:r>
            <a:endParaRPr lang="en-GB" sz="1200" dirty="0">
              <a:solidFill>
                <a:schemeClr val="tx1"/>
              </a:solidFill>
              <a:latin typeface="+mj-lt"/>
              <a:cs typeface="Arial" pitchFamily="34" charset="0"/>
            </a:endParaRPr>
          </a:p>
        </p:txBody>
      </p:sp>
      <p:pic>
        <p:nvPicPr>
          <p:cNvPr id="3" name="Picture 2"/>
          <p:cNvPicPr>
            <a:picLocks noChangeAspect="1"/>
          </p:cNvPicPr>
          <p:nvPr/>
        </p:nvPicPr>
        <p:blipFill>
          <a:blip r:embed="rId4"/>
          <a:stretch>
            <a:fillRect/>
          </a:stretch>
        </p:blipFill>
        <p:spPr>
          <a:xfrm>
            <a:off x="6651920" y="2565266"/>
            <a:ext cx="2496236" cy="3521399"/>
          </a:xfrm>
          <a:prstGeom prst="rect">
            <a:avLst/>
          </a:prstGeom>
        </p:spPr>
      </p:pic>
      <p:pic>
        <p:nvPicPr>
          <p:cNvPr id="13" name="Picture 12"/>
          <p:cNvPicPr>
            <a:picLocks noChangeAspect="1"/>
          </p:cNvPicPr>
          <p:nvPr/>
        </p:nvPicPr>
        <p:blipFill rotWithShape="1">
          <a:blip r:embed="rId5"/>
          <a:srcRect l="5589" t="4413" r="7290" b="2579"/>
          <a:stretch/>
        </p:blipFill>
        <p:spPr>
          <a:xfrm>
            <a:off x="9938327" y="2448375"/>
            <a:ext cx="1985819" cy="1946260"/>
          </a:xfrm>
          <a:prstGeom prst="rect">
            <a:avLst/>
          </a:prstGeom>
        </p:spPr>
      </p:pic>
      <p:pic>
        <p:nvPicPr>
          <p:cNvPr id="2" name="Picture 1"/>
          <p:cNvPicPr>
            <a:picLocks noChangeAspect="1"/>
          </p:cNvPicPr>
          <p:nvPr/>
        </p:nvPicPr>
        <p:blipFill>
          <a:blip r:embed="rId6"/>
          <a:stretch>
            <a:fillRect/>
          </a:stretch>
        </p:blipFill>
        <p:spPr>
          <a:xfrm>
            <a:off x="8029591" y="4110568"/>
            <a:ext cx="3626700" cy="2543100"/>
          </a:xfrm>
          <a:prstGeom prst="rect">
            <a:avLst/>
          </a:prstGeom>
        </p:spPr>
      </p:pic>
    </p:spTree>
    <p:extLst>
      <p:ext uri="{BB962C8B-B14F-4D97-AF65-F5344CB8AC3E}">
        <p14:creationId xmlns:p14="http://schemas.microsoft.com/office/powerpoint/2010/main" val="204422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2052" name="Picture 4" descr="See the source image">
            <a:extLst>
              <a:ext uri="{FF2B5EF4-FFF2-40B4-BE49-F238E27FC236}">
                <a16:creationId xmlns:a16="http://schemas.microsoft.com/office/drawing/2014/main" id="{7BDFF554-4921-4764-97BC-2B6C2E4DFF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13" y="2394107"/>
            <a:ext cx="4257922" cy="44757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6519A15A-1320-403D-8C09-C0476A7179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3210" y="38747"/>
            <a:ext cx="4885627" cy="8869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ee the source image">
            <a:extLst>
              <a:ext uri="{FF2B5EF4-FFF2-40B4-BE49-F238E27FC236}">
                <a16:creationId xmlns:a16="http://schemas.microsoft.com/office/drawing/2014/main" id="{F29921CB-957E-4E76-BD2F-646B823B75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01772" y="0"/>
            <a:ext cx="1790228" cy="76383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4E4746D2-7C01-4F5D-BC14-F65D3CEF25FD}"/>
              </a:ext>
            </a:extLst>
          </p:cNvPr>
          <p:cNvSpPr/>
          <p:nvPr/>
        </p:nvSpPr>
        <p:spPr>
          <a:xfrm>
            <a:off x="7787855" y="858447"/>
            <a:ext cx="4404145" cy="5999553"/>
          </a:xfrm>
          <a:prstGeom prst="roundRect">
            <a:avLst/>
          </a:prstGeom>
          <a:solidFill>
            <a:srgbClr val="DCFB8D"/>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dirty="0">
              <a:solidFill>
                <a:srgbClr val="000000"/>
              </a:solidFill>
              <a:latin typeface="YACgEZml080 0"/>
            </a:endParaRPr>
          </a:p>
          <a:p>
            <a:pPr marL="285750" indent="-285750" algn="just">
              <a:buFont typeface="Arial" panose="020B0604020202020204" pitchFamily="34" charset="0"/>
              <a:buChar char="•"/>
            </a:pPr>
            <a:endParaRPr lang="en-GB" sz="1300" dirty="0">
              <a:solidFill>
                <a:srgbClr val="000000"/>
              </a:solidFill>
              <a:latin typeface="YACgEZml080 0"/>
            </a:endParaRPr>
          </a:p>
          <a:p>
            <a:pPr marL="285750" indent="-285750" algn="just">
              <a:buFont typeface="Arial" panose="020B0604020202020204" pitchFamily="34" charset="0"/>
              <a:buChar char="•"/>
            </a:pPr>
            <a:endParaRPr lang="en-GB" sz="1300" dirty="0">
              <a:solidFill>
                <a:srgbClr val="000000"/>
              </a:solidFill>
              <a:latin typeface="YACgEZml080 0"/>
            </a:endParaRPr>
          </a:p>
          <a:p>
            <a:pPr marL="285750" indent="-285750" algn="just">
              <a:buFont typeface="Arial" panose="020B0604020202020204" pitchFamily="34" charset="0"/>
              <a:buChar char="•"/>
            </a:pPr>
            <a:endParaRPr lang="en-GB" sz="1300" dirty="0">
              <a:solidFill>
                <a:srgbClr val="000000"/>
              </a:solidFill>
              <a:latin typeface="YACgEZml080 0"/>
            </a:endParaRPr>
          </a:p>
          <a:p>
            <a:pPr algn="just"/>
            <a:endParaRPr lang="en-GB" sz="1300" dirty="0">
              <a:solidFill>
                <a:srgbClr val="000000"/>
              </a:solidFill>
              <a:latin typeface="YACgEZml080 0"/>
            </a:endParaRPr>
          </a:p>
          <a:p>
            <a:pPr marL="285750" indent="-285750" algn="just">
              <a:buFont typeface="Arial" panose="020B0604020202020204" pitchFamily="34" charset="0"/>
              <a:buChar char="•"/>
            </a:pPr>
            <a:endParaRPr lang="en-GB" sz="1300" dirty="0">
              <a:solidFill>
                <a:srgbClr val="000000"/>
              </a:solidFill>
              <a:latin typeface="YACgEZml080 0"/>
            </a:endParaRPr>
          </a:p>
          <a:p>
            <a:pPr marL="285750" indent="-285750" algn="just">
              <a:buFont typeface="Arial" panose="020B0604020202020204" pitchFamily="34" charset="0"/>
              <a:buChar char="•"/>
            </a:pPr>
            <a:r>
              <a:rPr lang="en-GB" sz="1400" dirty="0">
                <a:solidFill>
                  <a:srgbClr val="000000"/>
                </a:solidFill>
              </a:rPr>
              <a:t>In looked after reviews, IROs will always ask children and young people about their friendships and consider that hobbies and activity groups do not mean a young person or child always has friends at these groups.</a:t>
            </a:r>
          </a:p>
          <a:p>
            <a:pPr marL="285750" indent="-285750" algn="just">
              <a:buFont typeface="Arial" panose="020B0604020202020204" pitchFamily="34" charset="0"/>
              <a:buChar char="•"/>
            </a:pPr>
            <a:endParaRPr lang="en-GB" sz="1400" dirty="0">
              <a:solidFill>
                <a:srgbClr val="000000"/>
              </a:solidFill>
            </a:endParaRPr>
          </a:p>
          <a:p>
            <a:pPr marL="285750" indent="-285750" algn="just">
              <a:buFont typeface="Arial" panose="020B0604020202020204" pitchFamily="34" charset="0"/>
              <a:buChar char="•"/>
            </a:pPr>
            <a:r>
              <a:rPr lang="en-GB" sz="1400" dirty="0" smtClean="0">
                <a:solidFill>
                  <a:srgbClr val="000000"/>
                </a:solidFill>
              </a:rPr>
              <a:t>More </a:t>
            </a:r>
            <a:r>
              <a:rPr lang="en-GB" sz="1400" dirty="0">
                <a:solidFill>
                  <a:srgbClr val="000000"/>
                </a:solidFill>
              </a:rPr>
              <a:t>will be done by social workers and IROs in reviews to make plans around children and young people being able to go out with their friends, have mobile phones and be able to go on sleepovers, to stop children and young people feeling different.</a:t>
            </a:r>
          </a:p>
          <a:p>
            <a:pPr algn="just"/>
            <a:endParaRPr lang="en-GB" sz="1400" dirty="0">
              <a:solidFill>
                <a:srgbClr val="000000"/>
              </a:solidFill>
            </a:endParaRPr>
          </a:p>
          <a:p>
            <a:pPr marL="285750" indent="-285750" algn="just">
              <a:buFont typeface="Arial" panose="020B0604020202020204" pitchFamily="34" charset="0"/>
              <a:buChar char="•"/>
            </a:pPr>
            <a:r>
              <a:rPr lang="en-GB" sz="1400" dirty="0">
                <a:solidFill>
                  <a:prstClr val="black"/>
                </a:solidFill>
              </a:rPr>
              <a:t>Staff who attended the Bright Spot events have made promises to how they will change their practice or work within their teams as a result of what our children and young people have said, including the impact when a child or young person has had to move out of area. </a:t>
            </a:r>
          </a:p>
          <a:p>
            <a:pPr marL="285750" indent="-285750" algn="just">
              <a:buFont typeface="Arial" panose="020B0604020202020204" pitchFamily="34" charset="0"/>
              <a:buChar char="•"/>
            </a:pPr>
            <a:endParaRPr lang="en-GB" sz="1400" dirty="0">
              <a:solidFill>
                <a:prstClr val="black"/>
              </a:solidFill>
            </a:endParaRPr>
          </a:p>
          <a:p>
            <a:pPr marL="285750" indent="-285750" algn="just">
              <a:buFont typeface="Arial" panose="020B0604020202020204" pitchFamily="34" charset="0"/>
              <a:buChar char="•"/>
            </a:pPr>
            <a:r>
              <a:rPr lang="en-GB" sz="1400" dirty="0">
                <a:solidFill>
                  <a:prstClr val="black"/>
                </a:solidFill>
              </a:rPr>
              <a:t>Further support and training is being offered in regards to delegated responsibility to make sure everyone knows what this means, to stop children and young people missing out on opportunities with their friends. </a:t>
            </a:r>
          </a:p>
          <a:p>
            <a:pPr marL="285750" indent="-285750" algn="just">
              <a:buFont typeface="Arial" panose="020B0604020202020204" pitchFamily="34" charset="0"/>
              <a:buChar char="•"/>
            </a:pPr>
            <a:endParaRPr lang="en-GB" sz="1300" dirty="0">
              <a:solidFill>
                <a:srgbClr val="000000"/>
              </a:solidFill>
              <a:latin typeface="YACgEZml080 0"/>
            </a:endParaRPr>
          </a:p>
          <a:p>
            <a:pPr marL="285750" indent="-285750" algn="just">
              <a:buFont typeface="Arial" panose="020B0604020202020204" pitchFamily="34" charset="0"/>
              <a:buChar char="•"/>
            </a:pPr>
            <a:endParaRPr lang="en-GB" sz="1300" dirty="0">
              <a:solidFill>
                <a:srgbClr val="000000"/>
              </a:solidFill>
              <a:latin typeface="YACgEZml080 0"/>
            </a:endParaRPr>
          </a:p>
          <a:p>
            <a:pPr algn="ctr"/>
            <a:endParaRPr lang="en-GB" dirty="0">
              <a:solidFill>
                <a:prstClr val="white"/>
              </a:solidFill>
            </a:endParaRPr>
          </a:p>
        </p:txBody>
      </p:sp>
      <p:sp>
        <p:nvSpPr>
          <p:cNvPr id="11" name="Speech Bubble: Oval 10">
            <a:extLst>
              <a:ext uri="{FF2B5EF4-FFF2-40B4-BE49-F238E27FC236}">
                <a16:creationId xmlns:a16="http://schemas.microsoft.com/office/drawing/2014/main" id="{16EB9134-76D0-488A-A80D-700064B4EAA6}"/>
              </a:ext>
            </a:extLst>
          </p:cNvPr>
          <p:cNvSpPr/>
          <p:nvPr/>
        </p:nvSpPr>
        <p:spPr>
          <a:xfrm>
            <a:off x="3946849" y="1235139"/>
            <a:ext cx="3321698" cy="2077228"/>
          </a:xfrm>
          <a:custGeom>
            <a:avLst/>
            <a:gdLst>
              <a:gd name="connsiteX0" fmla="*/ -463410 w 3321698"/>
              <a:gd name="connsiteY0" fmla="*/ 2546910 h 2077228"/>
              <a:gd name="connsiteX1" fmla="*/ -42787 w 3321698"/>
              <a:gd name="connsiteY1" fmla="*/ 2092336 h 2077228"/>
              <a:gd name="connsiteX2" fmla="*/ 345480 w 3321698"/>
              <a:gd name="connsiteY2" fmla="*/ 1672729 h 2077228"/>
              <a:gd name="connsiteX3" fmla="*/ 1076297 w 3321698"/>
              <a:gd name="connsiteY3" fmla="*/ 66456 h 2077228"/>
              <a:gd name="connsiteX4" fmla="*/ 2737492 w 3321698"/>
              <a:gd name="connsiteY4" fmla="*/ 247784 h 2077228"/>
              <a:gd name="connsiteX5" fmla="*/ 2466592 w 3321698"/>
              <a:gd name="connsiteY5" fmla="*/ 1946818 h 2077228"/>
              <a:gd name="connsiteX6" fmla="*/ 821117 w 3321698"/>
              <a:gd name="connsiteY6" fmla="*/ 1934696 h 2077228"/>
              <a:gd name="connsiteX7" fmla="*/ 392941 w 3321698"/>
              <a:gd name="connsiteY7" fmla="*/ 2138767 h 2077228"/>
              <a:gd name="connsiteX8" fmla="*/ -35234 w 3321698"/>
              <a:gd name="connsiteY8" fmla="*/ 2342839 h 2077228"/>
              <a:gd name="connsiteX9" fmla="*/ -463410 w 3321698"/>
              <a:gd name="connsiteY9" fmla="*/ 2546910 h 207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1698" h="2077228" fill="none" extrusionOk="0">
                <a:moveTo>
                  <a:pt x="-463410" y="2546910"/>
                </a:moveTo>
                <a:cubicBezTo>
                  <a:pt x="-257575" y="2362421"/>
                  <a:pt x="-159548" y="2186529"/>
                  <a:pt x="-42787" y="2092336"/>
                </a:cubicBezTo>
                <a:cubicBezTo>
                  <a:pt x="73974" y="1998143"/>
                  <a:pt x="211183" y="1810942"/>
                  <a:pt x="345480" y="1672729"/>
                </a:cubicBezTo>
                <a:cubicBezTo>
                  <a:pt x="-305398" y="1096084"/>
                  <a:pt x="-66422" y="378023"/>
                  <a:pt x="1076297" y="66456"/>
                </a:cubicBezTo>
                <a:cubicBezTo>
                  <a:pt x="1718281" y="-59688"/>
                  <a:pt x="2326453" y="-20610"/>
                  <a:pt x="2737492" y="247784"/>
                </a:cubicBezTo>
                <a:cubicBezTo>
                  <a:pt x="3613025" y="691314"/>
                  <a:pt x="3507861" y="1707498"/>
                  <a:pt x="2466592" y="1946818"/>
                </a:cubicBezTo>
                <a:cubicBezTo>
                  <a:pt x="2052608" y="2184128"/>
                  <a:pt x="1345190" y="2067579"/>
                  <a:pt x="821117" y="1934696"/>
                </a:cubicBezTo>
                <a:cubicBezTo>
                  <a:pt x="656252" y="1999743"/>
                  <a:pt x="600332" y="2045219"/>
                  <a:pt x="392941" y="2138767"/>
                </a:cubicBezTo>
                <a:cubicBezTo>
                  <a:pt x="185550" y="2232316"/>
                  <a:pt x="98617" y="2297903"/>
                  <a:pt x="-35234" y="2342839"/>
                </a:cubicBezTo>
                <a:cubicBezTo>
                  <a:pt x="-169085" y="2387774"/>
                  <a:pt x="-317204" y="2496019"/>
                  <a:pt x="-463410" y="2546910"/>
                </a:cubicBezTo>
                <a:close/>
              </a:path>
              <a:path w="3321698" h="2077228" stroke="0" extrusionOk="0">
                <a:moveTo>
                  <a:pt x="-463410" y="2546910"/>
                </a:moveTo>
                <a:cubicBezTo>
                  <a:pt x="-273465" y="2373513"/>
                  <a:pt x="-252375" y="2294870"/>
                  <a:pt x="-83232" y="2136045"/>
                </a:cubicBezTo>
                <a:cubicBezTo>
                  <a:pt x="85911" y="1977220"/>
                  <a:pt x="147046" y="1912467"/>
                  <a:pt x="345480" y="1672729"/>
                </a:cubicBezTo>
                <a:cubicBezTo>
                  <a:pt x="-426795" y="1010489"/>
                  <a:pt x="9806" y="358863"/>
                  <a:pt x="1076297" y="66456"/>
                </a:cubicBezTo>
                <a:cubicBezTo>
                  <a:pt x="1647367" y="-177237"/>
                  <a:pt x="2318012" y="82146"/>
                  <a:pt x="2737492" y="247784"/>
                </a:cubicBezTo>
                <a:cubicBezTo>
                  <a:pt x="3532150" y="611663"/>
                  <a:pt x="3661537" y="1594275"/>
                  <a:pt x="2466592" y="1946818"/>
                </a:cubicBezTo>
                <a:cubicBezTo>
                  <a:pt x="1962052" y="2101721"/>
                  <a:pt x="1303482" y="2098079"/>
                  <a:pt x="821117" y="1934696"/>
                </a:cubicBezTo>
                <a:cubicBezTo>
                  <a:pt x="741448" y="1992806"/>
                  <a:pt x="569019" y="2055803"/>
                  <a:pt x="418632" y="2126523"/>
                </a:cubicBezTo>
                <a:cubicBezTo>
                  <a:pt x="268245" y="2197243"/>
                  <a:pt x="157808" y="2245288"/>
                  <a:pt x="-22389" y="2336717"/>
                </a:cubicBezTo>
                <a:cubicBezTo>
                  <a:pt x="-202586" y="2428145"/>
                  <a:pt x="-346824" y="2482200"/>
                  <a:pt x="-463410" y="2546910"/>
                </a:cubicBezTo>
                <a:close/>
              </a:path>
            </a:pathLst>
          </a:custGeom>
          <a:solidFill>
            <a:schemeClr val="bg1"/>
          </a:solidFill>
          <a:ln>
            <a:solidFill>
              <a:schemeClr val="tx1"/>
            </a:solidFill>
            <a:extLst>
              <a:ext uri="{C807C97D-BFC1-408E-A445-0C87EB9F89A2}">
                <ask:lineSketchStyleProps xmlns:ask="http://schemas.microsoft.com/office/drawing/2018/sketchyshapes" xmlns="" sd="6280777">
                  <a:prstGeom prst="wedgeEllipseCallout">
                    <a:avLst>
                      <a:gd name="adj1" fmla="val -63951"/>
                      <a:gd name="adj2" fmla="val 7261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anose="020B0604020202020204" pitchFamily="34" charset="0"/>
              <a:buNone/>
            </a:pPr>
            <a:r>
              <a:rPr lang="en-GB" i="1" dirty="0">
                <a:solidFill>
                  <a:prstClr val="black"/>
                </a:solidFill>
                <a:ea typeface="Times New Roman" panose="02020603050405020304" pitchFamily="18" charset="0"/>
              </a:rPr>
              <a:t>I live far away from school and don’t get to see my school friends outside of school. </a:t>
            </a:r>
          </a:p>
          <a:p>
            <a:pPr algn="ctr">
              <a:buFont typeface="Arial" panose="020B0604020202020204" pitchFamily="34" charset="0"/>
              <a:buNone/>
            </a:pPr>
            <a:r>
              <a:rPr lang="en-GB" dirty="0">
                <a:solidFill>
                  <a:prstClr val="black"/>
                </a:solidFill>
              </a:rPr>
              <a:t>8-11yrs</a:t>
            </a:r>
          </a:p>
        </p:txBody>
      </p:sp>
      <p:pic>
        <p:nvPicPr>
          <p:cNvPr id="5" name="Picture 4">
            <a:extLst>
              <a:ext uri="{FF2B5EF4-FFF2-40B4-BE49-F238E27FC236}">
                <a16:creationId xmlns:a16="http://schemas.microsoft.com/office/drawing/2014/main" id="{92F2F98C-E9F8-4705-9AB6-B756729461B5}"/>
              </a:ext>
            </a:extLst>
          </p:cNvPr>
          <p:cNvPicPr>
            <a:picLocks noChangeAspect="1"/>
          </p:cNvPicPr>
          <p:nvPr/>
        </p:nvPicPr>
        <p:blipFill>
          <a:blip r:embed="rId5"/>
          <a:stretch>
            <a:fillRect/>
          </a:stretch>
        </p:blipFill>
        <p:spPr>
          <a:xfrm>
            <a:off x="555993" y="1681655"/>
            <a:ext cx="1993565" cy="408467"/>
          </a:xfrm>
          <a:prstGeom prst="rect">
            <a:avLst/>
          </a:prstGeom>
        </p:spPr>
      </p:pic>
      <p:sp>
        <p:nvSpPr>
          <p:cNvPr id="2" name="Speech Bubble: Rectangle 1">
            <a:extLst>
              <a:ext uri="{FF2B5EF4-FFF2-40B4-BE49-F238E27FC236}">
                <a16:creationId xmlns:a16="http://schemas.microsoft.com/office/drawing/2014/main" id="{48A61DD7-1793-466C-B5B9-7B06696E7E21}"/>
              </a:ext>
            </a:extLst>
          </p:cNvPr>
          <p:cNvSpPr/>
          <p:nvPr/>
        </p:nvSpPr>
        <p:spPr>
          <a:xfrm>
            <a:off x="4477408" y="3464941"/>
            <a:ext cx="3117684" cy="3197468"/>
          </a:xfrm>
          <a:prstGeom prst="wedgeRectCallout">
            <a:avLst>
              <a:gd name="adj1" fmla="val -84463"/>
              <a:gd name="adj2" fmla="val -2937"/>
            </a:avLst>
          </a:prstGeom>
        </p:spPr>
        <p:style>
          <a:lnRef idx="2">
            <a:schemeClr val="dk1"/>
          </a:lnRef>
          <a:fillRef idx="1">
            <a:schemeClr val="lt1"/>
          </a:fillRef>
          <a:effectRef idx="0">
            <a:schemeClr val="dk1"/>
          </a:effectRef>
          <a:fontRef idx="minor">
            <a:schemeClr val="dk1"/>
          </a:fontRef>
        </p:style>
        <p:txBody>
          <a:bodyPr rtlCol="0" anchor="ctr"/>
          <a:lstStyle/>
          <a:p>
            <a:r>
              <a:rPr lang="en-GB" sz="1400" dirty="0">
                <a:solidFill>
                  <a:prstClr val="black"/>
                </a:solidFill>
                <a:latin typeface="Avenir Next LT Pro" panose="020B0504020202020204" pitchFamily="34" charset="0"/>
                <a:cs typeface="Arial" panose="020B0604020202020204" pitchFamily="34" charset="0"/>
              </a:rPr>
              <a:t>It’s not just about hobbies: we want chance to just ‘hang out’ with friends.</a:t>
            </a:r>
          </a:p>
          <a:p>
            <a:endParaRPr lang="en-GB" sz="1400" dirty="0">
              <a:solidFill>
                <a:prstClr val="black"/>
              </a:solidFill>
              <a:latin typeface="Avenir Next LT Pro" panose="020B0504020202020204" pitchFamily="34" charset="0"/>
              <a:cs typeface="Arial" panose="020B0604020202020204" pitchFamily="34" charset="0"/>
            </a:endParaRPr>
          </a:p>
          <a:p>
            <a:r>
              <a:rPr lang="en-GB" sz="1400" dirty="0">
                <a:solidFill>
                  <a:prstClr val="black"/>
                </a:solidFill>
                <a:latin typeface="Avenir Next LT Pro" panose="020B0504020202020204" pitchFamily="34" charset="0"/>
                <a:cs typeface="Arial" panose="020B0604020202020204" pitchFamily="34" charset="0"/>
              </a:rPr>
              <a:t>It’s too difficult to go to friends’ houses/ have friends over – it should be easier.</a:t>
            </a:r>
          </a:p>
          <a:p>
            <a:endParaRPr lang="en-GB" sz="1400" dirty="0">
              <a:solidFill>
                <a:prstClr val="black"/>
              </a:solidFill>
              <a:latin typeface="Avenir Next LT Pro" panose="020B0504020202020204" pitchFamily="34" charset="0"/>
              <a:cs typeface="Arial" panose="020B0604020202020204" pitchFamily="34" charset="0"/>
            </a:endParaRPr>
          </a:p>
          <a:p>
            <a:r>
              <a:rPr lang="en-GB" sz="1400" dirty="0">
                <a:solidFill>
                  <a:prstClr val="black"/>
                </a:solidFill>
                <a:latin typeface="Avenir Next LT Pro" panose="020B0504020202020204" pitchFamily="34" charset="0"/>
                <a:cs typeface="Arial" panose="020B0604020202020204" pitchFamily="34" charset="0"/>
              </a:rPr>
              <a:t>Foster carers/ social workers need to understand it’s important for us to have friends.</a:t>
            </a:r>
          </a:p>
          <a:p>
            <a:r>
              <a:rPr lang="en-GB" sz="1400" dirty="0">
                <a:solidFill>
                  <a:prstClr val="black"/>
                </a:solidFill>
                <a:latin typeface="Avenir Next LT Pro" panose="020B0504020202020204" pitchFamily="34" charset="0"/>
                <a:cs typeface="Arial" panose="020B0604020202020204" pitchFamily="34" charset="0"/>
              </a:rPr>
              <a:t>Having a mobile phone is important to stay in touch with my friends</a:t>
            </a:r>
          </a:p>
          <a:p>
            <a:pPr algn="ctr"/>
            <a:r>
              <a:rPr lang="en-GB" sz="1400" dirty="0">
                <a:solidFill>
                  <a:prstClr val="black"/>
                </a:solidFill>
                <a:latin typeface="Avenir Next LT Pro" panose="020B0504020202020204" pitchFamily="34" charset="0"/>
              </a:rPr>
              <a:t>- YCVIC Members</a:t>
            </a:r>
          </a:p>
        </p:txBody>
      </p:sp>
      <p:sp>
        <p:nvSpPr>
          <p:cNvPr id="12" name="Rectangle 11">
            <a:extLst>
              <a:ext uri="{FF2B5EF4-FFF2-40B4-BE49-F238E27FC236}">
                <a16:creationId xmlns:a16="http://schemas.microsoft.com/office/drawing/2014/main" id="{A00E62D7-E1EC-4301-8D2E-5C8AEC14FAD4}"/>
              </a:ext>
            </a:extLst>
          </p:cNvPr>
          <p:cNvSpPr/>
          <p:nvPr/>
        </p:nvSpPr>
        <p:spPr>
          <a:xfrm>
            <a:off x="8890458" y="973529"/>
            <a:ext cx="2406428" cy="523220"/>
          </a:xfrm>
          <a:prstGeom prst="rect">
            <a:avLst/>
          </a:prstGeom>
          <a:noFill/>
        </p:spPr>
        <p:txBody>
          <a:bodyPr wrap="none" lIns="91440" tIns="45720" rIns="91440" bIns="45720">
            <a:spAutoFit/>
          </a:bodyPr>
          <a:lstStyle/>
          <a:p>
            <a:pPr algn="ctr"/>
            <a:r>
              <a:rPr lang="en-US" sz="2800" dirty="0">
                <a:ln w="0"/>
                <a:solidFill>
                  <a:prstClr val="black"/>
                </a:solidFill>
                <a:effectLst>
                  <a:outerShdw blurRad="38100" dist="19050" dir="2700000" algn="tl" rotWithShape="0">
                    <a:prstClr val="black">
                      <a:alpha val="40000"/>
                    </a:prstClr>
                  </a:outerShdw>
                </a:effectLst>
                <a:latin typeface="Berlin Sans FB Demi" panose="020E0802020502020306" pitchFamily="34" charset="0"/>
              </a:rPr>
              <a:t>We are doing:</a:t>
            </a:r>
          </a:p>
        </p:txBody>
      </p:sp>
    </p:spTree>
    <p:extLst>
      <p:ext uri="{BB962C8B-B14F-4D97-AF65-F5344CB8AC3E}">
        <p14:creationId xmlns:p14="http://schemas.microsoft.com/office/powerpoint/2010/main" val="981317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4">
      <a:dk1>
        <a:sysClr val="windowText" lastClr="000000"/>
      </a:dk1>
      <a:lt1>
        <a:sysClr val="window" lastClr="FFFFFF"/>
      </a:lt1>
      <a:dk2>
        <a:srgbClr val="80388D"/>
      </a:dk2>
      <a:lt2>
        <a:srgbClr val="C1BAA4"/>
      </a:lt2>
      <a:accent1>
        <a:srgbClr val="B20E10"/>
      </a:accent1>
      <a:accent2>
        <a:srgbClr val="C4D600"/>
      </a:accent2>
      <a:accent3>
        <a:srgbClr val="80388D"/>
      </a:accent3>
      <a:accent4>
        <a:srgbClr val="8FD1E3"/>
      </a:accent4>
      <a:accent5>
        <a:srgbClr val="EF7723"/>
      </a:accent5>
      <a:accent6>
        <a:srgbClr val="FFDD00"/>
      </a:accent6>
      <a:hlink>
        <a:srgbClr val="80388D"/>
      </a:hlink>
      <a:folHlink>
        <a:srgbClr val="DC08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863</Words>
  <Application>Microsoft Office PowerPoint</Application>
  <PresentationFormat>Widescreen</PresentationFormat>
  <Paragraphs>51</Paragraphs>
  <Slides>3</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vt:i4>
      </vt:variant>
    </vt:vector>
  </HeadingPairs>
  <TitlesOfParts>
    <vt:vector size="13" baseType="lpstr">
      <vt:lpstr>Arial</vt:lpstr>
      <vt:lpstr>Avenir Next LT Pro</vt:lpstr>
      <vt:lpstr>Berlin Sans FB Demi</vt:lpstr>
      <vt:lpstr>Calibri</vt:lpstr>
      <vt:lpstr>Calibri Light</vt:lpstr>
      <vt:lpstr>Times New Roman</vt:lpstr>
      <vt:lpstr>YACgEZml080 0</vt:lpstr>
      <vt:lpstr>Office Theme</vt:lpstr>
      <vt:lpstr>1_Office Theme</vt:lpstr>
      <vt:lpstr>2_Office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Baker</dc:creator>
  <cp:lastModifiedBy>Richard Marvin</cp:lastModifiedBy>
  <cp:revision>33</cp:revision>
  <dcterms:created xsi:type="dcterms:W3CDTF">2022-09-15T10:17:49Z</dcterms:created>
  <dcterms:modified xsi:type="dcterms:W3CDTF">2023-04-19T15:10:54Z</dcterms:modified>
</cp:coreProperties>
</file>