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0" r:id="rId4"/>
    <p:sldId id="259"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Briheim" initials="LB"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18" autoAdjust="0"/>
  </p:normalViewPr>
  <p:slideViewPr>
    <p:cSldViewPr snapToGrid="0">
      <p:cViewPr varScale="1">
        <p:scale>
          <a:sx n="61" d="100"/>
          <a:sy n="61" d="100"/>
        </p:scale>
        <p:origin x="78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A04CC-E4B6-43B3-A1DF-716AA35D4F1A}" type="datetimeFigureOut">
              <a:rPr lang="en-GB" smtClean="0"/>
              <a:t>19/04/2023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ED00F-F2FF-4283-A928-764FBE879042}" type="slidenum">
              <a:rPr lang="en-GB" smtClean="0"/>
              <a:t>‹#›</a:t>
            </a:fld>
            <a:endParaRPr lang="en-GB"/>
          </a:p>
        </p:txBody>
      </p:sp>
    </p:spTree>
    <p:extLst>
      <p:ext uri="{BB962C8B-B14F-4D97-AF65-F5344CB8AC3E}">
        <p14:creationId xmlns:p14="http://schemas.microsoft.com/office/powerpoint/2010/main" val="234448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49266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08967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88A5DB-E5AB-44FC-9B80-7A4E538D4AD7}" type="datetime1">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www.coramvoice.org.uk/brightspots</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9168341" y="6381329"/>
            <a:ext cx="2844800" cy="365125"/>
          </a:xfrm>
        </p:spPr>
        <p:txBody>
          <a:body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2571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4BAEA4-D045-4A31-B148-B9C279F05581}" type="datetime1">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www.coramvoice.org.uk/brightspots</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9168341" y="6366022"/>
            <a:ext cx="2844800" cy="365125"/>
          </a:xfrm>
        </p:spPr>
        <p:txBody>
          <a:body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44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196753"/>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196753"/>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9D873614-D828-406D-B63C-8B8417E77E11}" type="datetime1">
              <a:rPr lang="en-GB" smtClean="0">
                <a:solidFill>
                  <a:prstClr val="black">
                    <a:tint val="75000"/>
                  </a:prstClr>
                </a:solidFill>
              </a:rPr>
              <a:pPr/>
              <a:t>19/04/2023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www.coramvoice.org.uk/brightspots</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9168341" y="6381329"/>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2454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392" y="-8293"/>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196752"/>
            <a:ext cx="5386917"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36514"/>
            <a:ext cx="5386917"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196752"/>
            <a:ext cx="5389033"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36514"/>
            <a:ext cx="5389033"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FEAC3E-A275-46E7-8D1F-D4A591F1F90E}" type="datetime1">
              <a:rPr lang="en-GB" smtClean="0">
                <a:solidFill>
                  <a:prstClr val="black">
                    <a:tint val="75000"/>
                  </a:prstClr>
                </a:solidFill>
              </a:rPr>
              <a:pPr/>
              <a:t>19/04/2023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www.coramvoice.org.uk/brightspots</a:t>
            </a:r>
            <a:endParaRPr lang="en-GB" dirty="0">
              <a:solidFill>
                <a:prstClr val="black">
                  <a:tint val="75000"/>
                </a:prstClr>
              </a:solidFill>
            </a:endParaRPr>
          </a:p>
        </p:txBody>
      </p:sp>
      <p:sp>
        <p:nvSpPr>
          <p:cNvPr id="9" name="Slide Number Placeholder 8"/>
          <p:cNvSpPr>
            <a:spLocks noGrp="1"/>
          </p:cNvSpPr>
          <p:nvPr>
            <p:ph type="sldNum" sz="quarter" idx="12"/>
          </p:nvPr>
        </p:nvSpPr>
        <p:spPr>
          <a:xfrm>
            <a:off x="9072331" y="636430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1799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72765C-87E5-4EA0-B4F4-9C6D76ADC3AC}" type="datetime1">
              <a:rPr lang="en-GB" smtClean="0">
                <a:solidFill>
                  <a:prstClr val="black">
                    <a:tint val="75000"/>
                  </a:prstClr>
                </a:solidFill>
              </a:rPr>
              <a:pPr/>
              <a:t>19/04/2023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www.coramvoice.org.uk/brightspots</a:t>
            </a:r>
            <a:endParaRPr lang="en-GB" dirty="0">
              <a:solidFill>
                <a:prstClr val="black">
                  <a:tint val="75000"/>
                </a:prstClr>
              </a:solidFill>
            </a:endParaRPr>
          </a:p>
        </p:txBody>
      </p:sp>
      <p:sp>
        <p:nvSpPr>
          <p:cNvPr id="5" name="Slide Number Placeholder 4"/>
          <p:cNvSpPr>
            <a:spLocks noGrp="1"/>
          </p:cNvSpPr>
          <p:nvPr>
            <p:ph type="sldNum" sz="quarter" idx="12"/>
          </p:nvPr>
        </p:nvSpPr>
        <p:spPr>
          <a:xfrm>
            <a:off x="9168341" y="6362253"/>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
        <p:nvSpPr>
          <p:cNvPr id="6" name="Oval 5"/>
          <p:cNvSpPr/>
          <p:nvPr userDrawn="1"/>
        </p:nvSpPr>
        <p:spPr>
          <a:xfrm>
            <a:off x="1765943" y="1782425"/>
            <a:ext cx="3527619" cy="277386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35100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866F-39C4-4FA0-953C-EFF5256D74A4}" type="datetime1">
              <a:rPr lang="en-GB" smtClean="0">
                <a:solidFill>
                  <a:prstClr val="black">
                    <a:tint val="75000"/>
                  </a:prstClr>
                </a:solidFill>
              </a:rPr>
              <a:pPr/>
              <a:t>19/04/2023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www.coramvoice.org.uk/brightspots</a:t>
            </a:r>
            <a:endParaRPr lang="en-GB" dirty="0">
              <a:solidFill>
                <a:prstClr val="black">
                  <a:tint val="75000"/>
                </a:prstClr>
              </a:solidFill>
            </a:endParaRPr>
          </a:p>
        </p:txBody>
      </p:sp>
      <p:sp>
        <p:nvSpPr>
          <p:cNvPr id="4" name="Slide Number Placeholder 3"/>
          <p:cNvSpPr>
            <a:spLocks noGrp="1"/>
          </p:cNvSpPr>
          <p:nvPr>
            <p:ph type="sldNum" sz="quarter" idx="12"/>
          </p:nvPr>
        </p:nvSpPr>
        <p:spPr>
          <a:xfrm>
            <a:off x="9168341" y="636430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3360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6DDE8F97-2FDF-4EC0-9451-DC15B05F168E}" type="datetime1">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r>
              <a:rPr lang="en-GB">
                <a:solidFill>
                  <a:prstClr val="black">
                    <a:tint val="75000"/>
                  </a:prstClr>
                </a:solidFill>
              </a:rPr>
              <a:t>www.coramvoice.org.uk/brightspots</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9168341" y="6381329"/>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02551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35117" y="1662520"/>
            <a:ext cx="9978809" cy="8823263"/>
          </a:xfrm>
          <a:prstGeom prst="ellipse">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300" dirty="0">
              <a:solidFill>
                <a:prstClr val="white"/>
              </a:solidFill>
            </a:endParaRPr>
          </a:p>
        </p:txBody>
      </p:sp>
      <p:sp>
        <p:nvSpPr>
          <p:cNvPr id="9" name="Rounded Rectangle 8"/>
          <p:cNvSpPr/>
          <p:nvPr/>
        </p:nvSpPr>
        <p:spPr>
          <a:xfrm>
            <a:off x="2171094" y="1662520"/>
            <a:ext cx="4871141" cy="849533"/>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lumMod val="65000"/>
                    <a:lumOff val="35000"/>
                  </a:prstClr>
                </a:solidFill>
                <a:cs typeface="Arial" panose="020B0604020202020204" pitchFamily="34" charset="0"/>
              </a:rPr>
              <a:t>Emotional health &amp; well-being</a:t>
            </a:r>
            <a:endParaRPr lang="en-GB" sz="2800" b="1" dirty="0">
              <a:solidFill>
                <a:prstClr val="black">
                  <a:lumMod val="65000"/>
                  <a:lumOff val="35000"/>
                </a:prstClr>
              </a:solidFill>
              <a:cs typeface="Arial" panose="020B0604020202020204" pitchFamily="34" charset="0"/>
            </a:endParaRPr>
          </a:p>
        </p:txBody>
      </p:sp>
      <p:sp>
        <p:nvSpPr>
          <p:cNvPr id="10" name="Rounded Rectangle 9"/>
          <p:cNvSpPr/>
          <p:nvPr/>
        </p:nvSpPr>
        <p:spPr>
          <a:xfrm>
            <a:off x="6435889" y="3478344"/>
            <a:ext cx="5533283" cy="2218813"/>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cs typeface="Arial" pitchFamily="34" charset="0"/>
              </a:rPr>
              <a:t>Following Hull’s Bright Spots survey the local authority, in partnership with children in care, picked five areas to focus on – one of these was challenging stigma. Hull’s children in care council have produced 12 screen prints – they want to show people they, like other children, have hopes and fears. </a:t>
            </a:r>
            <a:endParaRPr lang="en-GB" dirty="0">
              <a:solidFill>
                <a:prstClr val="black">
                  <a:lumMod val="65000"/>
                  <a:lumOff val="35000"/>
                </a:prstClr>
              </a:solidFill>
              <a:cs typeface="Arial" pitchFamily="34" charset="0"/>
            </a:endParaRPr>
          </a:p>
        </p:txBody>
      </p:sp>
      <p:sp>
        <p:nvSpPr>
          <p:cNvPr id="2" name="TextBox 1"/>
          <p:cNvSpPr txBox="1"/>
          <p:nvPr/>
        </p:nvSpPr>
        <p:spPr>
          <a:xfrm>
            <a:off x="1044489" y="6461796"/>
            <a:ext cx="7488832" cy="553998"/>
          </a:xfrm>
          <a:prstGeom prst="rect">
            <a:avLst/>
          </a:prstGeom>
          <a:noFill/>
        </p:spPr>
        <p:txBody>
          <a:bodyPr wrap="square" rtlCol="0">
            <a:spAutoFit/>
          </a:bodyPr>
          <a:lstStyle/>
          <a:p>
            <a:r>
              <a:rPr lang="en-GB" sz="1200" b="1" dirty="0">
                <a:solidFill>
                  <a:prstClr val="white"/>
                </a:solidFill>
                <a:cs typeface="Arial" panose="020B0604020202020204" pitchFamily="34" charset="0"/>
              </a:rPr>
              <a:t>This is a practice example from the Voices Improving Care Team </a:t>
            </a:r>
            <a:r>
              <a:rPr lang="en-GB" sz="1200" b="1" u="sng" dirty="0">
                <a:solidFill>
                  <a:prstClr val="white"/>
                </a:solidFill>
                <a:cs typeface="Arial" panose="020B0604020202020204" pitchFamily="34" charset="0"/>
              </a:rPr>
              <a:t>Brightspots@coramvoice.org.uk</a:t>
            </a:r>
          </a:p>
          <a:p>
            <a:endParaRPr lang="en-GB" b="1" dirty="0">
              <a:solidFill>
                <a:prstClr val="white"/>
              </a:solidFill>
            </a:endParaRPr>
          </a:p>
        </p:txBody>
      </p:sp>
      <p:sp>
        <p:nvSpPr>
          <p:cNvPr id="14" name="Rounded Rectangle 13"/>
          <p:cNvSpPr/>
          <p:nvPr/>
        </p:nvSpPr>
        <p:spPr>
          <a:xfrm>
            <a:off x="1782946" y="2888819"/>
            <a:ext cx="6011917" cy="34532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smtClean="0">
                <a:solidFill>
                  <a:prstClr val="white"/>
                </a:solidFill>
                <a:cs typeface="Arial" panose="020B0604020202020204" pitchFamily="34" charset="0"/>
              </a:rPr>
              <a:t>Hull City Council</a:t>
            </a:r>
          </a:p>
          <a:p>
            <a:endParaRPr lang="en-GB" sz="2500" b="1" dirty="0">
              <a:solidFill>
                <a:prstClr val="white"/>
              </a:solidFill>
              <a:cs typeface="Arial" panose="020B0604020202020204" pitchFamily="34" charset="0"/>
            </a:endParaRPr>
          </a:p>
          <a:p>
            <a:r>
              <a:rPr lang="en-GB" sz="3200" b="1" dirty="0" smtClean="0">
                <a:solidFill>
                  <a:prstClr val="white"/>
                </a:solidFill>
                <a:cs typeface="Arial" panose="020B0604020202020204" pitchFamily="34" charset="0"/>
              </a:rPr>
              <a:t>Hopes </a:t>
            </a:r>
            <a:r>
              <a:rPr lang="en-GB" sz="3200" b="1" smtClean="0">
                <a:solidFill>
                  <a:prstClr val="white"/>
                </a:solidFill>
                <a:cs typeface="Arial" panose="020B0604020202020204" pitchFamily="34" charset="0"/>
              </a:rPr>
              <a:t>and </a:t>
            </a:r>
            <a:r>
              <a:rPr lang="en-GB" sz="3200" b="1" smtClean="0">
                <a:solidFill>
                  <a:prstClr val="white"/>
                </a:solidFill>
                <a:cs typeface="Arial" panose="020B0604020202020204" pitchFamily="34" charset="0"/>
              </a:rPr>
              <a:t>fears</a:t>
            </a:r>
            <a:endParaRPr lang="en-GB" sz="3200" b="1" dirty="0" smtClean="0">
              <a:solidFill>
                <a:prstClr val="white"/>
              </a:solidFill>
              <a:cs typeface="Arial" panose="020B0604020202020204" pitchFamily="34" charset="0"/>
            </a:endParaRPr>
          </a:p>
          <a:p>
            <a:endParaRPr lang="en-GB" sz="3200" dirty="0">
              <a:solidFill>
                <a:prstClr val="white"/>
              </a:solidFill>
              <a:cs typeface="Arial" panose="020B0604020202020204" pitchFamily="34" charset="0"/>
            </a:endParaRPr>
          </a:p>
          <a:p>
            <a:r>
              <a:rPr lang="en-US" sz="2500" dirty="0" smtClean="0">
                <a:solidFill>
                  <a:prstClr val="white"/>
                </a:solidFill>
                <a:cs typeface="Arial" panose="020B0604020202020204" pitchFamily="34" charset="0"/>
              </a:rPr>
              <a:t>February </a:t>
            </a:r>
            <a:r>
              <a:rPr lang="en-US" sz="2500" dirty="0">
                <a:solidFill>
                  <a:prstClr val="white"/>
                </a:solidFill>
                <a:cs typeface="Arial" panose="020B0604020202020204" pitchFamily="34" charset="0"/>
              </a:rPr>
              <a:t>2023</a:t>
            </a:r>
            <a:endParaRPr lang="en-GB" sz="2500" dirty="0">
              <a:solidFill>
                <a:prstClr val="white"/>
              </a:solidFill>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0694391" y="172872"/>
            <a:ext cx="1298561" cy="129246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996" y="1492773"/>
            <a:ext cx="1308788" cy="130878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12" y="44578"/>
            <a:ext cx="3220748" cy="894937"/>
          </a:xfrm>
          <a:prstGeom prst="rect">
            <a:avLst/>
          </a:prstGeom>
        </p:spPr>
      </p:pic>
    </p:spTree>
    <p:extLst>
      <p:ext uri="{BB962C8B-B14F-4D97-AF65-F5344CB8AC3E}">
        <p14:creationId xmlns:p14="http://schemas.microsoft.com/office/powerpoint/2010/main" val="270938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84655" y="163286"/>
            <a:ext cx="6506273" cy="1502954"/>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GB" sz="1200" dirty="0">
              <a:solidFill>
                <a:schemeClr val="tx1"/>
              </a:solidFill>
              <a:cs typeface="Arial" pitchFamily="34" charset="0"/>
            </a:endParaRPr>
          </a:p>
          <a:p>
            <a:endParaRPr lang="en-GB" sz="1200" dirty="0">
              <a:solidFill>
                <a:schemeClr val="tx1"/>
              </a:solidFill>
              <a:cs typeface="Arial" pitchFamily="34" charset="0"/>
            </a:endParaRPr>
          </a:p>
          <a:p>
            <a:r>
              <a:rPr lang="en-GB" sz="1200" dirty="0">
                <a:solidFill>
                  <a:schemeClr val="tx1"/>
                </a:solidFill>
                <a:cs typeface="Arial" pitchFamily="34" charset="0"/>
              </a:rPr>
              <a:t>Hull took part in the Bright Spots programme in 2021-22. Over 400 children in care and care leavers shared how they were feelings about the things that mattered to them. </a:t>
            </a:r>
          </a:p>
          <a:p>
            <a:r>
              <a:rPr lang="en-GB" sz="1200" dirty="0">
                <a:solidFill>
                  <a:schemeClr val="tx1"/>
                </a:solidFill>
                <a:cs typeface="Arial" pitchFamily="34" charset="0"/>
              </a:rPr>
              <a:t>Lots of children in care wrote about feeling different and adults doing things that made them feel embarrassed about being in care – the children in care council (YVIC) – wanted to do a project to challenge people’s perceptions about those who grow up in foster care and children’s homes. </a:t>
            </a:r>
            <a:endParaRPr lang="en-GB" sz="1200" dirty="0">
              <a:solidFill>
                <a:prstClr val="black"/>
              </a:solidFill>
              <a:cs typeface="Arial" pitchFamily="34" charset="0"/>
            </a:endParaRPr>
          </a:p>
        </p:txBody>
      </p:sp>
      <p:sp>
        <p:nvSpPr>
          <p:cNvPr id="11" name="Rounded Rectangle 10"/>
          <p:cNvSpPr/>
          <p:nvPr/>
        </p:nvSpPr>
        <p:spPr>
          <a:xfrm>
            <a:off x="164214" y="1984914"/>
            <a:ext cx="5931786" cy="4559531"/>
          </a:xfrm>
          <a:prstGeom prst="roundRect">
            <a:avLst>
              <a:gd name="adj" fmla="val 8202"/>
            </a:avLst>
          </a:prstGeom>
          <a:solidFill>
            <a:srgbClr val="F0F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100" dirty="0">
              <a:solidFill>
                <a:srgbClr val="242424"/>
              </a:solidFill>
            </a:endParaRPr>
          </a:p>
          <a:p>
            <a:pPr algn="l"/>
            <a:endParaRPr lang="en-GB" sz="1100" dirty="0">
              <a:solidFill>
                <a:srgbClr val="242424"/>
              </a:solidFill>
            </a:endParaRPr>
          </a:p>
          <a:p>
            <a:pPr algn="l"/>
            <a:r>
              <a:rPr lang="en-GB" sz="1100" dirty="0">
                <a:solidFill>
                  <a:srgbClr val="242424"/>
                </a:solidFill>
              </a:rPr>
              <a:t>YVIC spent lots of time thinking about the Bright Spots findings and what children in care and care leavers across the city wrote about. One of the things they wanted to work on was challenging negative images about children who have been in foster care or children’s homes.</a:t>
            </a:r>
          </a:p>
          <a:p>
            <a:pPr algn="l"/>
            <a:endParaRPr lang="en-GB" sz="1100" dirty="0">
              <a:solidFill>
                <a:srgbClr val="242424"/>
              </a:solidFill>
            </a:endParaRPr>
          </a:p>
          <a:p>
            <a:pPr algn="l"/>
            <a:r>
              <a:rPr lang="en-GB" sz="1100" dirty="0">
                <a:solidFill>
                  <a:srgbClr val="242424"/>
                </a:solidFill>
              </a:rPr>
              <a:t>They want to </a:t>
            </a:r>
            <a:r>
              <a:rPr lang="en-GB" sz="1100" i="1" dirty="0">
                <a:solidFill>
                  <a:srgbClr val="242424"/>
                </a:solidFill>
              </a:rPr>
              <a:t>“</a:t>
            </a:r>
            <a:r>
              <a:rPr lang="en-GB" sz="1100" b="0" i="1" dirty="0">
                <a:solidFill>
                  <a:srgbClr val="242424"/>
                </a:solidFill>
                <a:effectLst/>
              </a:rPr>
              <a:t>get the message across that we are just young people like other young people and we have some of the same hopes and fears that other young people have.”</a:t>
            </a:r>
            <a:r>
              <a:rPr lang="en-GB" sz="1100" b="0" dirty="0">
                <a:solidFill>
                  <a:srgbClr val="242424"/>
                </a:solidFill>
                <a:effectLst/>
              </a:rPr>
              <a:t> Who likes spiders anyway!? they ask. But they also wanted to share </a:t>
            </a:r>
            <a:r>
              <a:rPr lang="en-GB" sz="1100" b="0" i="1" dirty="0">
                <a:solidFill>
                  <a:srgbClr val="242424"/>
                </a:solidFill>
                <a:effectLst/>
              </a:rPr>
              <a:t>“some of the worries that </a:t>
            </a:r>
            <a:r>
              <a:rPr lang="en-GB" sz="1100" i="1" dirty="0">
                <a:solidFill>
                  <a:srgbClr val="242424"/>
                </a:solidFill>
              </a:rPr>
              <a:t>we </a:t>
            </a:r>
            <a:r>
              <a:rPr lang="en-GB" sz="1100" b="0" i="1" dirty="0">
                <a:solidFill>
                  <a:srgbClr val="242424"/>
                </a:solidFill>
                <a:effectLst/>
              </a:rPr>
              <a:t>feel set us apart too”. </a:t>
            </a:r>
          </a:p>
          <a:p>
            <a:pPr algn="l"/>
            <a:endParaRPr lang="en-GB" sz="1100" dirty="0">
              <a:solidFill>
                <a:srgbClr val="242424"/>
              </a:solidFill>
            </a:endParaRPr>
          </a:p>
          <a:p>
            <a:pPr algn="l"/>
            <a:r>
              <a:rPr lang="en-GB" sz="1100" b="0" i="0" dirty="0">
                <a:solidFill>
                  <a:srgbClr val="242424"/>
                </a:solidFill>
                <a:effectLst/>
              </a:rPr>
              <a:t>Working as a group “</a:t>
            </a:r>
            <a:r>
              <a:rPr lang="en-GB" sz="1100" i="1" dirty="0">
                <a:solidFill>
                  <a:srgbClr val="242424"/>
                </a:solidFill>
              </a:rPr>
              <a:t>w</a:t>
            </a:r>
            <a:r>
              <a:rPr lang="en-GB" sz="1100" b="0" i="1" dirty="0">
                <a:solidFill>
                  <a:srgbClr val="242424"/>
                </a:solidFill>
                <a:effectLst/>
              </a:rPr>
              <a:t>e started with fears, you know spiders and snakes and then began to think about what we wanted to share anonymously with the world about us, moving on to what we wanted to share about our hopes and aspirations and challenge people to consider we are really just young people wanting to live regular lives without the stigma that is associated with being in care.”</a:t>
            </a:r>
          </a:p>
          <a:p>
            <a:pPr algn="l"/>
            <a:endParaRPr lang="en-GB" sz="1100" dirty="0">
              <a:solidFill>
                <a:srgbClr val="242424"/>
              </a:solidFill>
            </a:endParaRPr>
          </a:p>
          <a:p>
            <a:pPr algn="l"/>
            <a:r>
              <a:rPr lang="en-GB" sz="1100" b="0" i="0" dirty="0">
                <a:solidFill>
                  <a:srgbClr val="242424"/>
                </a:solidFill>
                <a:effectLst/>
              </a:rPr>
              <a:t>Their message is clear </a:t>
            </a:r>
            <a:r>
              <a:rPr lang="en-GB" sz="1100" b="0" i="1" dirty="0">
                <a:solidFill>
                  <a:srgbClr val="242424"/>
                </a:solidFill>
                <a:effectLst/>
              </a:rPr>
              <a:t>“consider our hopes and fears and support us with both.”</a:t>
            </a:r>
          </a:p>
          <a:p>
            <a:pPr algn="l"/>
            <a:endParaRPr lang="en-GB" sz="1100" dirty="0">
              <a:solidFill>
                <a:srgbClr val="242424"/>
              </a:solidFill>
            </a:endParaRPr>
          </a:p>
          <a:p>
            <a:pPr algn="l"/>
            <a:r>
              <a:rPr lang="en-GB" sz="1100" b="0" i="0" dirty="0">
                <a:solidFill>
                  <a:srgbClr val="242424"/>
                </a:solidFill>
                <a:effectLst/>
              </a:rPr>
              <a:t>The group have produced large screen prints – these are displayed in council buildings – small versions of the artwork are available for sale in a local gallery in Hull. </a:t>
            </a:r>
          </a:p>
          <a:p>
            <a:pPr algn="l"/>
            <a:endParaRPr lang="en-GB" sz="1100" b="0" i="0" dirty="0">
              <a:solidFill>
                <a:srgbClr val="242424"/>
              </a:solidFill>
              <a:effectLst/>
            </a:endParaRPr>
          </a:p>
          <a:p>
            <a:pPr algn="l"/>
            <a:r>
              <a:rPr lang="en-GB" sz="1100" dirty="0">
                <a:solidFill>
                  <a:srgbClr val="242424"/>
                </a:solidFill>
              </a:rPr>
              <a:t>On the next slides there are examples of the art work. The group are really pleased with their pieces – they are bright and memorable.</a:t>
            </a:r>
            <a:endParaRPr lang="en-US" altLang="en-US" sz="1200" dirty="0">
              <a:solidFill>
                <a:schemeClr val="tx1"/>
              </a:solidFill>
              <a:ea typeface="Times New Roman" panose="02020603050405020304" pitchFamily="18" charset="0"/>
              <a:cs typeface="Arial" panose="020B0604020202020204" pitchFamily="34" charset="0"/>
            </a:endParaRPr>
          </a:p>
          <a:p>
            <a:endParaRPr lang="en-US" sz="1200" dirty="0">
              <a:solidFill>
                <a:srgbClr val="222222"/>
              </a:solidFill>
              <a:cs typeface="Times New Roman" panose="02020603050405020304" pitchFamily="18" charset="0"/>
            </a:endParaRPr>
          </a:p>
        </p:txBody>
      </p:sp>
      <p:sp>
        <p:nvSpPr>
          <p:cNvPr id="12" name="Rounded Rectangle 11"/>
          <p:cNvSpPr/>
          <p:nvPr/>
        </p:nvSpPr>
        <p:spPr>
          <a:xfrm>
            <a:off x="6954423" y="229326"/>
            <a:ext cx="5138057" cy="106099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p>
          <a:p>
            <a:endParaRPr lang="en-GB" sz="1200" dirty="0"/>
          </a:p>
          <a:p>
            <a:r>
              <a:rPr lang="en-GB" sz="1200" dirty="0"/>
              <a:t>Hull city council are very proud of their young people and the art work they have produced – it is displayed in prominent places across the council.</a:t>
            </a:r>
            <a:endParaRPr lang="en-GB" sz="1200" dirty="0">
              <a:solidFill>
                <a:prstClr val="white"/>
              </a:solidFill>
              <a:cs typeface="Arial" pitchFamily="34" charset="0"/>
            </a:endParaRPr>
          </a:p>
        </p:txBody>
      </p:sp>
      <p:sp>
        <p:nvSpPr>
          <p:cNvPr id="5" name="TextBox 4"/>
          <p:cNvSpPr txBox="1"/>
          <p:nvPr/>
        </p:nvSpPr>
        <p:spPr>
          <a:xfrm>
            <a:off x="382261" y="260648"/>
            <a:ext cx="859536" cy="369332"/>
          </a:xfrm>
          <a:prstGeom prst="rect">
            <a:avLst/>
          </a:prstGeom>
          <a:noFill/>
        </p:spPr>
        <p:txBody>
          <a:bodyPr wrap="square" rtlCol="0">
            <a:spAutoFit/>
          </a:bodyPr>
          <a:lstStyle/>
          <a:p>
            <a:r>
              <a:rPr lang="en-GB" b="1" dirty="0">
                <a:solidFill>
                  <a:prstClr val="black"/>
                </a:solidFill>
                <a:cs typeface="Arial" panose="020B0604020202020204" pitchFamily="34" charset="0"/>
              </a:rPr>
              <a:t>Why?</a:t>
            </a:r>
          </a:p>
        </p:txBody>
      </p:sp>
      <p:sp>
        <p:nvSpPr>
          <p:cNvPr id="6" name="TextBox 5"/>
          <p:cNvSpPr txBox="1"/>
          <p:nvPr/>
        </p:nvSpPr>
        <p:spPr>
          <a:xfrm>
            <a:off x="284655" y="2048385"/>
            <a:ext cx="3430387" cy="369332"/>
          </a:xfrm>
          <a:prstGeom prst="rect">
            <a:avLst/>
          </a:prstGeom>
          <a:noFill/>
        </p:spPr>
        <p:txBody>
          <a:bodyPr wrap="square" rtlCol="0">
            <a:spAutoFit/>
          </a:bodyPr>
          <a:lstStyle/>
          <a:p>
            <a:r>
              <a:rPr lang="en-GB" b="1" dirty="0" smtClean="0">
                <a:solidFill>
                  <a:prstClr val="black"/>
                </a:solidFill>
                <a:cs typeface="Arial" panose="020B0604020202020204" pitchFamily="34" charset="0"/>
              </a:rPr>
              <a:t>What?</a:t>
            </a:r>
            <a:endParaRPr lang="en-GB" b="1" dirty="0">
              <a:solidFill>
                <a:prstClr val="black"/>
              </a:solidFill>
              <a:cs typeface="Arial" panose="020B0604020202020204" pitchFamily="34" charset="0"/>
            </a:endParaRPr>
          </a:p>
        </p:txBody>
      </p:sp>
      <p:sp>
        <p:nvSpPr>
          <p:cNvPr id="7" name="Rectangle 6"/>
          <p:cNvSpPr/>
          <p:nvPr/>
        </p:nvSpPr>
        <p:spPr>
          <a:xfrm>
            <a:off x="7028906" y="368830"/>
            <a:ext cx="846707" cy="369332"/>
          </a:xfrm>
          <a:prstGeom prst="rect">
            <a:avLst/>
          </a:prstGeom>
        </p:spPr>
        <p:txBody>
          <a:bodyPr wrap="none">
            <a:spAutoFit/>
          </a:bodyPr>
          <a:lstStyle/>
          <a:p>
            <a:r>
              <a:rPr lang="en-GB" b="1" dirty="0" smtClean="0">
                <a:solidFill>
                  <a:prstClr val="white"/>
                </a:solidFill>
                <a:cs typeface="Arial" panose="020B0604020202020204" pitchFamily="34" charset="0"/>
              </a:rPr>
              <a:t>Impact</a:t>
            </a:r>
            <a:endParaRPr lang="en-GB" b="1" dirty="0">
              <a:solidFill>
                <a:prstClr val="white"/>
              </a:solidFill>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6F627067-7BA6-CD52-A60F-7200B5DC4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9831" y="1984914"/>
            <a:ext cx="2835377" cy="3780503"/>
          </a:xfrm>
          <a:prstGeom prst="rect">
            <a:avLst/>
          </a:prstGeom>
          <a:ln>
            <a:solidFill>
              <a:schemeClr val="accent1"/>
            </a:solidFill>
          </a:ln>
        </p:spPr>
      </p:pic>
      <p:pic>
        <p:nvPicPr>
          <p:cNvPr id="18" name="Picture 17" descr="A picture containing text&#10;&#10;Description automatically generated">
            <a:extLst>
              <a:ext uri="{FF2B5EF4-FFF2-40B4-BE49-F238E27FC236}">
                <a16:creationId xmlns:a16="http://schemas.microsoft.com/office/drawing/2014/main" id="{29800078-5716-D09A-6AD3-78870AB8DA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9039" y="2671354"/>
            <a:ext cx="2967990" cy="3957320"/>
          </a:xfrm>
          <a:prstGeom prst="rect">
            <a:avLst/>
          </a:prstGeom>
          <a:ln>
            <a:solidFill>
              <a:schemeClr val="accent1"/>
            </a:solidFill>
          </a:ln>
        </p:spPr>
      </p:pic>
    </p:spTree>
    <p:extLst>
      <p:ext uri="{BB962C8B-B14F-4D97-AF65-F5344CB8AC3E}">
        <p14:creationId xmlns:p14="http://schemas.microsoft.com/office/powerpoint/2010/main" val="204422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lackboard&#10;&#10;Description automatically generated">
            <a:extLst>
              <a:ext uri="{FF2B5EF4-FFF2-40B4-BE49-F238E27FC236}">
                <a16:creationId xmlns:a16="http://schemas.microsoft.com/office/drawing/2014/main" id="{4F10F1BE-5E8F-18BC-BAC8-3C91D8B20A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50" y="152952"/>
            <a:ext cx="4914072" cy="6552096"/>
          </a:xfrm>
          <a:prstGeom prst="rect">
            <a:avLst/>
          </a:prstGeom>
        </p:spPr>
      </p:pic>
      <p:pic>
        <p:nvPicPr>
          <p:cNvPr id="5" name="Picture 4" descr="Text&#10;&#10;Description automatically generated">
            <a:extLst>
              <a:ext uri="{FF2B5EF4-FFF2-40B4-BE49-F238E27FC236}">
                <a16:creationId xmlns:a16="http://schemas.microsoft.com/office/drawing/2014/main" id="{F97135ED-281F-6A3E-D500-F83EA5FE8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7815" y="152952"/>
            <a:ext cx="4914072" cy="6552096"/>
          </a:xfrm>
          <a:prstGeom prst="rect">
            <a:avLst/>
          </a:prstGeom>
        </p:spPr>
      </p:pic>
    </p:spTree>
    <p:extLst>
      <p:ext uri="{BB962C8B-B14F-4D97-AF65-F5344CB8AC3E}">
        <p14:creationId xmlns:p14="http://schemas.microsoft.com/office/powerpoint/2010/main" val="355821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7D1BDE9A-BDDA-13FA-D05F-25B4A424B2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82" y="259733"/>
            <a:ext cx="4882331" cy="6509775"/>
          </a:xfrm>
          <a:prstGeom prst="rect">
            <a:avLst/>
          </a:prstGeom>
        </p:spPr>
      </p:pic>
      <p:pic>
        <p:nvPicPr>
          <p:cNvPr id="8" name="Picture 7">
            <a:extLst>
              <a:ext uri="{FF2B5EF4-FFF2-40B4-BE49-F238E27FC236}">
                <a16:creationId xmlns:a16="http://schemas.microsoft.com/office/drawing/2014/main" id="{677222FC-B116-067A-948D-095AFDB61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108" y="259733"/>
            <a:ext cx="4734847" cy="6313129"/>
          </a:xfrm>
          <a:prstGeom prst="rect">
            <a:avLst/>
          </a:prstGeom>
        </p:spPr>
      </p:pic>
    </p:spTree>
    <p:extLst>
      <p:ext uri="{BB962C8B-B14F-4D97-AF65-F5344CB8AC3E}">
        <p14:creationId xmlns:p14="http://schemas.microsoft.com/office/powerpoint/2010/main" val="159288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ap&#10;&#10;Description automatically generated">
            <a:extLst>
              <a:ext uri="{FF2B5EF4-FFF2-40B4-BE49-F238E27FC236}">
                <a16:creationId xmlns:a16="http://schemas.microsoft.com/office/drawing/2014/main" id="{CF42971C-2472-E426-5CF7-7357C1D4AA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92" y="176981"/>
            <a:ext cx="4878029" cy="6504038"/>
          </a:xfrm>
          <a:prstGeom prst="rect">
            <a:avLst/>
          </a:prstGeom>
        </p:spPr>
      </p:pic>
      <p:pic>
        <p:nvPicPr>
          <p:cNvPr id="4" name="Picture 3" descr="Shape&#10;&#10;Description automatically generated">
            <a:extLst>
              <a:ext uri="{FF2B5EF4-FFF2-40B4-BE49-F238E27FC236}">
                <a16:creationId xmlns:a16="http://schemas.microsoft.com/office/drawing/2014/main" id="{C87EDE4A-56BD-5442-D0E1-F0E855138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0090" y="176980"/>
            <a:ext cx="4878028" cy="6504037"/>
          </a:xfrm>
          <a:prstGeom prst="rect">
            <a:avLst/>
          </a:prstGeom>
        </p:spPr>
      </p:pic>
    </p:spTree>
    <p:extLst>
      <p:ext uri="{BB962C8B-B14F-4D97-AF65-F5344CB8AC3E}">
        <p14:creationId xmlns:p14="http://schemas.microsoft.com/office/powerpoint/2010/main" val="354082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8829980-D754-CFD6-6F5C-8918076E0D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146" y="139147"/>
            <a:ext cx="4755874" cy="6341165"/>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17100808-F637-F5F2-20ED-9298692AB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4771" y="139146"/>
            <a:ext cx="4755874" cy="6341165"/>
          </a:xfrm>
          <a:prstGeom prst="rect">
            <a:avLst/>
          </a:prstGeom>
        </p:spPr>
      </p:pic>
    </p:spTree>
    <p:extLst>
      <p:ext uri="{BB962C8B-B14F-4D97-AF65-F5344CB8AC3E}">
        <p14:creationId xmlns:p14="http://schemas.microsoft.com/office/powerpoint/2010/main" val="33104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0AC77A9A-CFC6-7615-A3F2-34C50482BF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302" y="133074"/>
            <a:ext cx="4943889" cy="6591852"/>
          </a:xfrm>
          <a:prstGeom prst="rect">
            <a:avLst/>
          </a:prstGeom>
        </p:spPr>
      </p:pic>
      <p:pic>
        <p:nvPicPr>
          <p:cNvPr id="5" name="Picture 4" descr="Text, letter&#10;&#10;Description automatically generated">
            <a:extLst>
              <a:ext uri="{FF2B5EF4-FFF2-40B4-BE49-F238E27FC236}">
                <a16:creationId xmlns:a16="http://schemas.microsoft.com/office/drawing/2014/main" id="{6FC0DF73-24F7-F0F5-8CE8-82F6110B0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6598" y="133074"/>
            <a:ext cx="4943890" cy="6591853"/>
          </a:xfrm>
          <a:prstGeom prst="rect">
            <a:avLst/>
          </a:prstGeom>
        </p:spPr>
      </p:pic>
    </p:spTree>
    <p:extLst>
      <p:ext uri="{BB962C8B-B14F-4D97-AF65-F5344CB8AC3E}">
        <p14:creationId xmlns:p14="http://schemas.microsoft.com/office/powerpoint/2010/main" val="393062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36012A0D-1643-8E1F-834E-470F0C914F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1997" y="186082"/>
            <a:ext cx="4864376" cy="6485835"/>
          </a:xfrm>
          <a:prstGeom prst="rect">
            <a:avLst/>
          </a:prstGeom>
        </p:spPr>
      </p:pic>
    </p:spTree>
    <p:extLst>
      <p:ext uri="{BB962C8B-B14F-4D97-AF65-F5344CB8AC3E}">
        <p14:creationId xmlns:p14="http://schemas.microsoft.com/office/powerpoint/2010/main" val="157153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80388D"/>
      </a:dk2>
      <a:lt2>
        <a:srgbClr val="C1BAA4"/>
      </a:lt2>
      <a:accent1>
        <a:srgbClr val="B20E10"/>
      </a:accent1>
      <a:accent2>
        <a:srgbClr val="C4D600"/>
      </a:accent2>
      <a:accent3>
        <a:srgbClr val="80388D"/>
      </a:accent3>
      <a:accent4>
        <a:srgbClr val="8FD1E3"/>
      </a:accent4>
      <a:accent5>
        <a:srgbClr val="EF7723"/>
      </a:accent5>
      <a:accent6>
        <a:srgbClr val="FFDD00"/>
      </a:accent6>
      <a:hlink>
        <a:srgbClr val="80388D"/>
      </a:hlink>
      <a:folHlink>
        <a:srgbClr val="DC08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459</Words>
  <Application>Microsoft Office PowerPoint</Application>
  <PresentationFormat>Widescreen</PresentationFormat>
  <Paragraphs>33</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Baker</dc:creator>
  <cp:lastModifiedBy>Richard Marvin</cp:lastModifiedBy>
  <cp:revision>32</cp:revision>
  <dcterms:created xsi:type="dcterms:W3CDTF">2022-09-15T10:17:49Z</dcterms:created>
  <dcterms:modified xsi:type="dcterms:W3CDTF">2023-04-19T15:20:37Z</dcterms:modified>
</cp:coreProperties>
</file>