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7" r:id="rId3"/>
  </p:sldMasterIdLst>
  <p:notesMasterIdLst>
    <p:notesMasterId r:id="rId7"/>
  </p:notesMasterIdLst>
  <p:sldIdLst>
    <p:sldId id="256"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Briheim" initials="LB"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78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A04CC-E4B6-43B3-A1DF-716AA35D4F1A}" type="datetimeFigureOut">
              <a:rPr lang="en-GB" smtClean="0"/>
              <a:t>19/04/2023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0ED00F-F2FF-4283-A928-764FBE879042}" type="slidenum">
              <a:rPr lang="en-GB" smtClean="0"/>
              <a:t>‹#›</a:t>
            </a:fld>
            <a:endParaRPr lang="en-GB"/>
          </a:p>
        </p:txBody>
      </p:sp>
    </p:spTree>
    <p:extLst>
      <p:ext uri="{BB962C8B-B14F-4D97-AF65-F5344CB8AC3E}">
        <p14:creationId xmlns:p14="http://schemas.microsoft.com/office/powerpoint/2010/main" val="234448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49266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08967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72944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78269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776119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81329"/>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2571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9168341" y="6366022"/>
            <a:ext cx="28448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8447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2454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3392" y="-8293"/>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196752"/>
            <a:ext cx="5386917"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1836514"/>
            <a:ext cx="5386917"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93368" y="1196752"/>
            <a:ext cx="5389033"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836514"/>
            <a:ext cx="5389033"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solidFill>
                  <a:prstClr val="black">
                    <a:tint val="75000"/>
                  </a:prstClr>
                </a:solidFill>
              </a:rPr>
              <a:pPr/>
              <a:t>19/04/2023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9" name="Slide Number Placeholder 8"/>
          <p:cNvSpPr>
            <a:spLocks noGrp="1"/>
          </p:cNvSpPr>
          <p:nvPr>
            <p:ph type="sldNum" sz="quarter" idx="12"/>
          </p:nvPr>
        </p:nvSpPr>
        <p:spPr>
          <a:xfrm>
            <a:off x="907233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1799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solidFill>
                  <a:prstClr val="black">
                    <a:tint val="75000"/>
                  </a:prstClr>
                </a:solidFill>
              </a:rPr>
              <a:pPr/>
              <a:t>19/04/2023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5" name="Slide Number Placeholder 4"/>
          <p:cNvSpPr>
            <a:spLocks noGrp="1"/>
          </p:cNvSpPr>
          <p:nvPr>
            <p:ph type="sldNum" sz="quarter" idx="12"/>
          </p:nvPr>
        </p:nvSpPr>
        <p:spPr>
          <a:xfrm>
            <a:off x="9168341" y="6362253"/>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
        <p:nvSpPr>
          <p:cNvPr id="6" name="Oval 5"/>
          <p:cNvSpPr/>
          <p:nvPr userDrawn="1"/>
        </p:nvSpPr>
        <p:spPr>
          <a:xfrm>
            <a:off x="1765943" y="1782425"/>
            <a:ext cx="3527619"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Tree>
    <p:extLst>
      <p:ext uri="{BB962C8B-B14F-4D97-AF65-F5344CB8AC3E}">
        <p14:creationId xmlns:p14="http://schemas.microsoft.com/office/powerpoint/2010/main" val="351006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solidFill>
                  <a:prstClr val="black">
                    <a:tint val="75000"/>
                  </a:prstClr>
                </a:solidFill>
              </a:rPr>
              <a:pPr/>
              <a:t>19/04/2023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4" name="Slide Number Placeholder 3"/>
          <p:cNvSpPr>
            <a:spLocks noGrp="1"/>
          </p:cNvSpPr>
          <p:nvPr>
            <p:ph type="sldNum" sz="quarter" idx="12"/>
          </p:nvPr>
        </p:nvSpPr>
        <p:spPr>
          <a:xfrm>
            <a:off x="9168341" y="6364308"/>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6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4EA62-16B3-4E29-B209-11E059BB54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585B3D-61E9-420F-BF88-A08A41AF1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A6DF8B4-E6C8-4C99-B2AE-25E6FBA1026C}"/>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BC55EF55-08FB-49A3-AAFA-5899991F20E2}"/>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C11794EF-7F22-426E-B563-0EEF8F391A92}"/>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678004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D5B14-EB06-45ED-A95A-73C5638876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72F241-3800-4B3F-A65E-686ECB1BD9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651E9E-F718-4B2C-A3A0-C856E809E1EF}"/>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C5E85C2E-F5DF-4F48-A2AC-E27466532E05}"/>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BE40B8A3-ECFD-4937-AA27-FBB8BF2BBA7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671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500112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51D6F-AECB-4A6B-BC64-F5EE708003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C6092E6-111C-471E-A951-C9A1831676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C77E33-C673-474F-B1F7-049501594971}"/>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D42FCBBE-30CF-4632-82DC-8D49F348EE2D}"/>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45324154-CE3E-40CA-8E8C-B8C51A3C14A9}"/>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8726959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6049-71BE-4980-83A6-3BBCD7007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01AFE4-297E-4C3E-AD09-B3C98790FD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045DBF-1F12-4C3E-A49B-CABB8735D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A5ED90-B968-4880-BEFE-CDA39EF327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A6A0A385-5CCD-4EDF-8F11-770D941A1AA3}"/>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3722756C-A405-4E6C-96B7-5547C04C34B0}"/>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4384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24C21-5359-4A75-9DD3-881C853FCB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62A740-263D-4DBA-810E-E61914D4E0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47666-1093-4DB1-8FF4-1420523E7B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E0A3D8-A24C-4D19-81B1-39909AC353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BCE6E5-D480-4377-A01E-407BDF6654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D12207-CB89-40C8-93E7-7BD69933FE89}"/>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8" name="Footer Placeholder 7">
            <a:extLst>
              <a:ext uri="{FF2B5EF4-FFF2-40B4-BE49-F238E27FC236}">
                <a16:creationId xmlns:a16="http://schemas.microsoft.com/office/drawing/2014/main" id="{08C74F60-761D-42CE-B625-B59AC24624A4}"/>
              </a:ext>
            </a:extLst>
          </p:cNvPr>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a:extLst>
              <a:ext uri="{FF2B5EF4-FFF2-40B4-BE49-F238E27FC236}">
                <a16:creationId xmlns:a16="http://schemas.microsoft.com/office/drawing/2014/main" id="{E9013F31-92A0-4D3C-A7ED-EFB09A88F7B1}"/>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7200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AB50-BB9F-4426-A7C1-305ECFB945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6812B8-74C3-4163-829F-1BC19883370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4" name="Footer Placeholder 3">
            <a:extLst>
              <a:ext uri="{FF2B5EF4-FFF2-40B4-BE49-F238E27FC236}">
                <a16:creationId xmlns:a16="http://schemas.microsoft.com/office/drawing/2014/main" id="{268DE6DF-896A-481E-9FD9-1E8FD5545CCD}"/>
              </a:ext>
            </a:extLst>
          </p:cNvPr>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a:extLst>
              <a:ext uri="{FF2B5EF4-FFF2-40B4-BE49-F238E27FC236}">
                <a16:creationId xmlns:a16="http://schemas.microsoft.com/office/drawing/2014/main" id="{0AB5ED60-F9E5-4BA7-9D85-C63DDD4012DC}"/>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642344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DC4F52-C464-4DDF-8407-3C395C93E773}"/>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3" name="Footer Placeholder 2">
            <a:extLst>
              <a:ext uri="{FF2B5EF4-FFF2-40B4-BE49-F238E27FC236}">
                <a16:creationId xmlns:a16="http://schemas.microsoft.com/office/drawing/2014/main" id="{40E53911-D94D-46DA-95B2-5F32913953C0}"/>
              </a:ext>
            </a:extLst>
          </p:cNvPr>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a:extLst>
              <a:ext uri="{FF2B5EF4-FFF2-40B4-BE49-F238E27FC236}">
                <a16:creationId xmlns:a16="http://schemas.microsoft.com/office/drawing/2014/main" id="{8DE28A34-47B4-45CA-A7F2-767B78471E6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13092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E7A0-F6C8-4EDD-A663-3C45691050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BF7EE0-6A5F-41A8-A4DB-CFED80EB5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0298EB-C7F2-435D-BFB2-94F284AF3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3497E-C03B-44B0-90FC-1ABF44BB2F55}"/>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C13CE4FD-D887-40A0-96C0-98B4776AD21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7CC0B8F3-D4AA-4699-8997-198D3D041D56}"/>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215619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16283-8E81-478A-83CF-B22F1AB648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13F9A7-BAC1-4703-9684-99A9FF65E0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9C35142-3C1C-488D-90C6-386C9AAC5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F2553-90D2-43B7-9AF8-7FBDA85EB162}"/>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4F1A3492-E177-4228-8820-7929AB2DDE47}"/>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DB57E300-8C62-460C-9FCF-07DE3A152983}"/>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40234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AF18-23C8-4929-A206-3D4B5C144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D7C772-3330-4268-B6FB-8CFE3B56A7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A28202-8D9B-4ACA-B4F5-5514CD9E0F78}"/>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A8E197DB-2DFF-4E55-8EC9-96A9E53AAA48}"/>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0B3B1D95-A8F7-4859-BE9F-0DECAD14EDBE}"/>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606872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119AAF-A0F6-4737-B648-F93D8F9ED2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3AD7DD-8A29-4A2A-818B-7DA53E5DF5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BBB675-91A0-449D-95D7-C919FC245E8D}"/>
              </a:ext>
            </a:extLst>
          </p:cNvPr>
          <p:cNvSpPr>
            <a:spLocks noGrp="1"/>
          </p:cNvSpPr>
          <p:nvPr>
            <p:ph type="dt" sz="half" idx="10"/>
          </p:nvPr>
        </p:nvSpPr>
        <p:spPr/>
        <p:txBody>
          <a:body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06B9659F-03A0-4171-A938-1EC0A4BB8A9B}"/>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C261D75-C530-4D7F-8015-23E31969AED5}"/>
              </a:ext>
            </a:extLst>
          </p:cNvPr>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38172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DC43B-F313-4F7C-A7F7-B32E2A86A44C}" type="datetimeFigureOut">
              <a:rPr lang="en-GB" smtClean="0"/>
              <a:t>19/04/2023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06532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10601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6DC43B-F313-4F7C-A7F7-B32E2A86A44C}" type="datetimeFigureOut">
              <a:rPr lang="en-GB" smtClean="0"/>
              <a:t>19/04/2023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81323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6DC43B-F313-4F7C-A7F7-B32E2A86A44C}" type="datetimeFigureOut">
              <a:rPr lang="en-GB" smtClean="0"/>
              <a:t>19/04/2023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79198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DC43B-F313-4F7C-A7F7-B32E2A86A44C}" type="datetimeFigureOut">
              <a:rPr lang="en-GB" smtClean="0"/>
              <a:t>19/04/2023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663862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48741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19/04/2023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06871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DC43B-F313-4F7C-A7F7-B32E2A86A44C}" type="datetimeFigureOut">
              <a:rPr lang="en-GB" smtClean="0"/>
              <a:t>19/04/2023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C33A5-7A7D-4B60-BB65-12F710E4C73C}" type="slidenum">
              <a:rPr lang="en-GB" smtClean="0"/>
              <a:t>‹#›</a:t>
            </a:fld>
            <a:endParaRPr lang="en-GB"/>
          </a:p>
        </p:txBody>
      </p:sp>
    </p:spTree>
    <p:extLst>
      <p:ext uri="{BB962C8B-B14F-4D97-AF65-F5344CB8AC3E}">
        <p14:creationId xmlns:p14="http://schemas.microsoft.com/office/powerpoint/2010/main" val="235014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255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FBE7F7-948D-4E1F-AF05-FA32F5A17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1A242E-653A-48BB-A6D1-96C02C3AD9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0C6D15-5DA9-4C2A-80FC-47650AC750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B389A-40FD-412E-8D7C-38A3B32C9152}" type="datetimeFigureOut">
              <a:rPr lang="en-GB" smtClean="0">
                <a:solidFill>
                  <a:prstClr val="black">
                    <a:tint val="75000"/>
                  </a:prstClr>
                </a:solidFill>
              </a:rPr>
              <a:pPr/>
              <a:t>19/04/2023</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22CF55C2-F6A1-4DD7-B4D8-52CC9C632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93B723F7-07DF-4CA2-9C5A-76F72C810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19916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Ma2tE45e1Qs"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9.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991789" y="1874590"/>
            <a:ext cx="9407925" cy="9059316"/>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prstClr val="white"/>
              </a:solidFill>
              <a:latin typeface="+mj-lt"/>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spc="300" dirty="0">
              <a:solidFill>
                <a:prstClr val="white"/>
              </a:solidFill>
              <a:latin typeface="+mj-lt"/>
            </a:endParaRPr>
          </a:p>
        </p:txBody>
      </p:sp>
      <p:sp>
        <p:nvSpPr>
          <p:cNvPr id="9" name="Rounded Rectangle 8"/>
          <p:cNvSpPr/>
          <p:nvPr/>
        </p:nvSpPr>
        <p:spPr>
          <a:xfrm>
            <a:off x="2200006" y="1766906"/>
            <a:ext cx="3024336"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prstClr val="black">
                    <a:lumMod val="65000"/>
                    <a:lumOff val="35000"/>
                  </a:prstClr>
                </a:solidFill>
                <a:latin typeface="+mj-lt"/>
                <a:cs typeface="Arial" panose="020B0604020202020204" pitchFamily="34" charset="0"/>
              </a:rPr>
              <a:t>Rights &amp; Voice</a:t>
            </a:r>
            <a:endParaRPr lang="en-GB" sz="2800" b="1" dirty="0">
              <a:solidFill>
                <a:prstClr val="black">
                  <a:lumMod val="65000"/>
                  <a:lumOff val="35000"/>
                </a:prstClr>
              </a:solidFill>
              <a:latin typeface="+mj-lt"/>
              <a:cs typeface="Arial" panose="020B0604020202020204" pitchFamily="34" charset="0"/>
            </a:endParaRPr>
          </a:p>
        </p:txBody>
      </p:sp>
      <p:sp>
        <p:nvSpPr>
          <p:cNvPr id="10" name="Rounded Rectangle 9"/>
          <p:cNvSpPr/>
          <p:nvPr/>
        </p:nvSpPr>
        <p:spPr>
          <a:xfrm>
            <a:off x="7187000" y="3489230"/>
            <a:ext cx="4683762" cy="2271754"/>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latin typeface="+mj-lt"/>
                <a:cs typeface="Arial" pitchFamily="34" charset="0"/>
              </a:rPr>
              <a:t>Following Hull’s Bright Spots </a:t>
            </a:r>
            <a:r>
              <a:rPr lang="en-GB" sz="2400" dirty="0" smtClean="0">
                <a:solidFill>
                  <a:schemeClr val="tx1"/>
                </a:solidFill>
                <a:latin typeface="+mj-lt"/>
                <a:cs typeface="Arial" pitchFamily="34" charset="0"/>
              </a:rPr>
              <a:t>survey, </a:t>
            </a:r>
            <a:r>
              <a:rPr lang="en-GB" sz="2400" dirty="0">
                <a:solidFill>
                  <a:schemeClr val="tx1"/>
                </a:solidFill>
                <a:latin typeface="+mj-lt"/>
                <a:cs typeface="Arial" pitchFamily="34" charset="0"/>
              </a:rPr>
              <a:t>the local authority, in partnership with children in care, picked five areas to focus on – one of these was </a:t>
            </a:r>
            <a:r>
              <a:rPr lang="en-GB" sz="2400" dirty="0" smtClean="0">
                <a:solidFill>
                  <a:schemeClr val="tx1"/>
                </a:solidFill>
                <a:latin typeface="+mj-lt"/>
                <a:cs typeface="Arial" pitchFamily="34" charset="0"/>
              </a:rPr>
              <a:t>challenging stigma.</a:t>
            </a:r>
            <a:endParaRPr lang="en-GB" sz="2400" dirty="0">
              <a:solidFill>
                <a:prstClr val="black">
                  <a:lumMod val="65000"/>
                  <a:lumOff val="35000"/>
                </a:prstClr>
              </a:solidFill>
              <a:latin typeface="+mj-lt"/>
              <a:cs typeface="Arial" pitchFamily="34" charset="0"/>
            </a:endParaRPr>
          </a:p>
        </p:txBody>
      </p:sp>
      <p:sp>
        <p:nvSpPr>
          <p:cNvPr id="2" name="TextBox 1"/>
          <p:cNvSpPr txBox="1"/>
          <p:nvPr/>
        </p:nvSpPr>
        <p:spPr>
          <a:xfrm>
            <a:off x="792703" y="6348582"/>
            <a:ext cx="7488832" cy="615553"/>
          </a:xfrm>
          <a:prstGeom prst="rect">
            <a:avLst/>
          </a:prstGeom>
          <a:noFill/>
        </p:spPr>
        <p:txBody>
          <a:bodyPr wrap="square" rtlCol="0">
            <a:spAutoFit/>
          </a:bodyPr>
          <a:lstStyle/>
          <a:p>
            <a:r>
              <a:rPr lang="en-GB" sz="1400" b="1" dirty="0">
                <a:solidFill>
                  <a:prstClr val="white"/>
                </a:solidFill>
                <a:latin typeface="+mj-lt"/>
                <a:cs typeface="Arial" panose="020B0604020202020204" pitchFamily="34" charset="0"/>
              </a:rPr>
              <a:t>This is a practice example from the Voices Improving Care Team </a:t>
            </a:r>
            <a:r>
              <a:rPr lang="en-GB" sz="1400" b="1" u="sng" dirty="0">
                <a:solidFill>
                  <a:prstClr val="white"/>
                </a:solidFill>
                <a:latin typeface="+mj-lt"/>
                <a:cs typeface="Arial" panose="020B0604020202020204" pitchFamily="34" charset="0"/>
              </a:rPr>
              <a:t>Brightspots@coramvoice.org.uk</a:t>
            </a:r>
          </a:p>
          <a:p>
            <a:endParaRPr lang="en-GB" sz="2000" b="1" dirty="0">
              <a:solidFill>
                <a:prstClr val="white"/>
              </a:solidFill>
              <a:latin typeface="+mj-lt"/>
            </a:endParaRPr>
          </a:p>
        </p:txBody>
      </p:sp>
      <p:sp>
        <p:nvSpPr>
          <p:cNvPr id="14" name="Rounded Rectangle 13"/>
          <p:cNvSpPr/>
          <p:nvPr/>
        </p:nvSpPr>
        <p:spPr>
          <a:xfrm>
            <a:off x="2224765" y="3182942"/>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prstClr val="white"/>
                </a:solidFill>
                <a:latin typeface="+mj-lt"/>
                <a:cs typeface="Arial" panose="020B0604020202020204" pitchFamily="34" charset="0"/>
              </a:rPr>
              <a:t>Hull City Council</a:t>
            </a:r>
            <a:endParaRPr lang="en-GB" sz="2800" dirty="0" smtClean="0">
              <a:solidFill>
                <a:prstClr val="white"/>
              </a:solidFill>
              <a:latin typeface="+mj-lt"/>
              <a:cs typeface="Arial" panose="020B0604020202020204" pitchFamily="34" charset="0"/>
            </a:endParaRPr>
          </a:p>
          <a:p>
            <a:endParaRPr lang="en-GB" sz="2800" dirty="0">
              <a:solidFill>
                <a:prstClr val="white"/>
              </a:solidFill>
              <a:latin typeface="+mj-lt"/>
              <a:cs typeface="Arial" panose="020B0604020202020204" pitchFamily="34" charset="0"/>
            </a:endParaRPr>
          </a:p>
          <a:p>
            <a:r>
              <a:rPr lang="en-GB" sz="3600" b="1" dirty="0" smtClean="0">
                <a:solidFill>
                  <a:prstClr val="white"/>
                </a:solidFill>
                <a:latin typeface="+mj-lt"/>
                <a:cs typeface="Arial" panose="020B0604020202020204" pitchFamily="34" charset="0"/>
              </a:rPr>
              <a:t>Stigma </a:t>
            </a:r>
            <a:r>
              <a:rPr lang="en-GB" sz="3600" b="1" dirty="0" smtClean="0">
                <a:solidFill>
                  <a:prstClr val="white"/>
                </a:solidFill>
                <a:latin typeface="+mj-lt"/>
                <a:cs typeface="Arial" panose="020B0604020202020204" pitchFamily="34" charset="0"/>
              </a:rPr>
              <a:t>and</a:t>
            </a:r>
            <a:r>
              <a:rPr lang="en-GB" sz="3600" b="1" dirty="0" smtClean="0">
                <a:solidFill>
                  <a:prstClr val="white"/>
                </a:solidFill>
                <a:latin typeface="+mj-lt"/>
                <a:cs typeface="Arial" panose="020B0604020202020204" pitchFamily="34" charset="0"/>
              </a:rPr>
              <a:t> </a:t>
            </a:r>
            <a:r>
              <a:rPr lang="en-GB" sz="3600" b="1" dirty="0" smtClean="0">
                <a:solidFill>
                  <a:prstClr val="white"/>
                </a:solidFill>
                <a:latin typeface="+mj-lt"/>
                <a:cs typeface="Arial" panose="020B0604020202020204" pitchFamily="34" charset="0"/>
              </a:rPr>
              <a:t>feeling </a:t>
            </a:r>
            <a:r>
              <a:rPr lang="en-GB" sz="3600" b="1" dirty="0" smtClean="0">
                <a:solidFill>
                  <a:prstClr val="white"/>
                </a:solidFill>
                <a:latin typeface="+mj-lt"/>
                <a:cs typeface="Arial" panose="020B0604020202020204" pitchFamily="34" charset="0"/>
              </a:rPr>
              <a:t>different</a:t>
            </a:r>
          </a:p>
          <a:p>
            <a:endParaRPr lang="en-GB" sz="3600" dirty="0">
              <a:solidFill>
                <a:prstClr val="white"/>
              </a:solidFill>
              <a:latin typeface="+mj-lt"/>
              <a:cs typeface="Arial" panose="020B0604020202020204" pitchFamily="34" charset="0"/>
            </a:endParaRPr>
          </a:p>
          <a:p>
            <a:r>
              <a:rPr lang="en-US" sz="2800" dirty="0" smtClean="0">
                <a:solidFill>
                  <a:prstClr val="white"/>
                </a:solidFill>
                <a:latin typeface="+mj-lt"/>
                <a:cs typeface="Arial" panose="020B0604020202020204" pitchFamily="34" charset="0"/>
              </a:rPr>
              <a:t>July, 2022</a:t>
            </a:r>
            <a:endParaRPr lang="en-GB" sz="2800" dirty="0">
              <a:solidFill>
                <a:prstClr val="white"/>
              </a:solidFill>
              <a:latin typeface="+mj-lt"/>
              <a:cs typeface="Arial" panose="020B0604020202020204" pitchFamily="34" charset="0"/>
            </a:endParaRPr>
          </a:p>
        </p:txBody>
      </p:sp>
      <p:pic>
        <p:nvPicPr>
          <p:cNvPr id="5" name="Picture 4"/>
          <p:cNvPicPr>
            <a:picLocks noChangeAspect="1"/>
          </p:cNvPicPr>
          <p:nvPr/>
        </p:nvPicPr>
        <p:blipFill>
          <a:blip r:embed="rId3"/>
          <a:stretch>
            <a:fillRect/>
          </a:stretch>
        </p:blipFill>
        <p:spPr>
          <a:xfrm>
            <a:off x="10750016" y="106135"/>
            <a:ext cx="1298561" cy="1292464"/>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2703" y="1615557"/>
            <a:ext cx="1182818" cy="1182818"/>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38" y="106135"/>
            <a:ext cx="4034738" cy="1121118"/>
          </a:xfrm>
          <a:prstGeom prst="rect">
            <a:avLst/>
          </a:prstGeom>
        </p:spPr>
      </p:pic>
    </p:spTree>
    <p:extLst>
      <p:ext uri="{BB962C8B-B14F-4D97-AF65-F5344CB8AC3E}">
        <p14:creationId xmlns:p14="http://schemas.microsoft.com/office/powerpoint/2010/main" val="270938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73891" y="69562"/>
            <a:ext cx="6717037" cy="1821628"/>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GB" sz="1200" dirty="0" smtClean="0">
              <a:solidFill>
                <a:schemeClr val="tx1"/>
              </a:solidFill>
              <a:latin typeface="+mj-lt"/>
              <a:cs typeface="Arial" pitchFamily="34" charset="0"/>
            </a:endParaRPr>
          </a:p>
          <a:p>
            <a:endParaRPr lang="en-GB" sz="1200" dirty="0">
              <a:solidFill>
                <a:schemeClr val="tx1"/>
              </a:solidFill>
              <a:latin typeface="+mj-lt"/>
              <a:cs typeface="Arial" pitchFamily="34" charset="0"/>
            </a:endParaRPr>
          </a:p>
          <a:p>
            <a:pPr>
              <a:spcAft>
                <a:spcPts val="300"/>
              </a:spcAft>
            </a:pPr>
            <a:r>
              <a:rPr lang="en-GB" sz="1600" b="1" dirty="0">
                <a:solidFill>
                  <a:prstClr val="black"/>
                </a:solidFill>
                <a:latin typeface="+mj-lt"/>
                <a:cs typeface="Arial" panose="020B0604020202020204" pitchFamily="34" charset="0"/>
              </a:rPr>
              <a:t>Why?</a:t>
            </a:r>
          </a:p>
          <a:p>
            <a:r>
              <a:rPr lang="en-GB" sz="1200" dirty="0" smtClean="0">
                <a:solidFill>
                  <a:schemeClr val="tx1"/>
                </a:solidFill>
                <a:latin typeface="+mj-lt"/>
                <a:cs typeface="Arial" pitchFamily="34" charset="0"/>
              </a:rPr>
              <a:t>Hull took part in the Bright Spots programme in 2021-22. Over 400 children in care and care leavers shared how they were feelings about the things that mattered to them. Just over 1 in 10 (12%) young </a:t>
            </a:r>
            <a:r>
              <a:rPr lang="en-GB" sz="1200" dirty="0">
                <a:solidFill>
                  <a:schemeClr val="tx1"/>
                </a:solidFill>
                <a:latin typeface="+mj-lt"/>
                <a:cs typeface="Arial" panose="020B0604020202020204" pitchFamily="34" charset="0"/>
              </a:rPr>
              <a:t>people </a:t>
            </a:r>
            <a:r>
              <a:rPr lang="en-GB" sz="1200" dirty="0" smtClean="0">
                <a:solidFill>
                  <a:schemeClr val="tx1"/>
                </a:solidFill>
                <a:latin typeface="+mj-lt"/>
                <a:cs typeface="Arial" panose="020B0604020202020204" pitchFamily="34" charset="0"/>
              </a:rPr>
              <a:t>aged 11-17 years recorded </a:t>
            </a:r>
            <a:r>
              <a:rPr lang="en-GB" sz="1200" dirty="0">
                <a:solidFill>
                  <a:schemeClr val="tx1"/>
                </a:solidFill>
                <a:latin typeface="+mj-lt"/>
                <a:cs typeface="Arial" panose="020B0604020202020204" pitchFamily="34" charset="0"/>
              </a:rPr>
              <a:t>that adults did things that made them feel embarrassed about being in </a:t>
            </a:r>
            <a:r>
              <a:rPr lang="en-GB" sz="1200" dirty="0" smtClean="0">
                <a:solidFill>
                  <a:schemeClr val="tx1"/>
                </a:solidFill>
                <a:latin typeface="+mj-lt"/>
                <a:cs typeface="Arial" panose="020B0604020202020204" pitchFamily="34" charset="0"/>
              </a:rPr>
              <a:t>care. Young people wrote about how their carers or teachers would do things that singled them out as different – referring to them as ‘being in care’ when talking to others or calling them to meetings during school time: young people wanted those who cared for them to be more mindful of their actions.</a:t>
            </a:r>
            <a:endParaRPr lang="en-GB" sz="1200" dirty="0">
              <a:solidFill>
                <a:prstClr val="black"/>
              </a:solidFill>
              <a:latin typeface="+mj-lt"/>
              <a:cs typeface="Arial" pitchFamily="34" charset="0"/>
            </a:endParaRPr>
          </a:p>
        </p:txBody>
      </p:sp>
      <p:sp>
        <p:nvSpPr>
          <p:cNvPr id="11" name="Rounded Rectangle 10"/>
          <p:cNvSpPr/>
          <p:nvPr/>
        </p:nvSpPr>
        <p:spPr>
          <a:xfrm>
            <a:off x="164214" y="1984914"/>
            <a:ext cx="6049773" cy="4793981"/>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200" dirty="0" smtClean="0">
              <a:solidFill>
                <a:schemeClr val="tx1"/>
              </a:solidFill>
              <a:latin typeface="+mj-lt"/>
              <a:ea typeface="Times New Roman" panose="02020603050405020304" pitchFamily="18" charset="0"/>
              <a:cs typeface="Arial" panose="020B0604020202020204" pitchFamily="34" charset="0"/>
            </a:endParaRPr>
          </a:p>
          <a:p>
            <a:endParaRPr lang="en-US" altLang="en-US" sz="1200" dirty="0">
              <a:solidFill>
                <a:schemeClr val="tx1"/>
              </a:solidFill>
              <a:latin typeface="+mj-lt"/>
              <a:ea typeface="Times New Roman" panose="02020603050405020304" pitchFamily="18" charset="0"/>
              <a:cs typeface="Arial" panose="020B0604020202020204" pitchFamily="34" charset="0"/>
            </a:endParaRPr>
          </a:p>
          <a:p>
            <a:endParaRPr lang="en-US" altLang="en-US" sz="1200" dirty="0" smtClean="0">
              <a:solidFill>
                <a:schemeClr val="tx1"/>
              </a:solidFill>
              <a:latin typeface="+mj-lt"/>
              <a:ea typeface="Times New Roman" panose="02020603050405020304" pitchFamily="18" charset="0"/>
              <a:cs typeface="Arial" panose="020B0604020202020204" pitchFamily="34" charset="0"/>
            </a:endParaRPr>
          </a:p>
          <a:p>
            <a:pPr>
              <a:spcAft>
                <a:spcPts val="400"/>
              </a:spcAft>
            </a:pPr>
            <a:r>
              <a:rPr lang="en-GB" sz="1600" b="1" dirty="0" smtClean="0">
                <a:solidFill>
                  <a:prstClr val="black"/>
                </a:solidFill>
                <a:latin typeface="+mj-lt"/>
                <a:cs typeface="Arial" panose="020B0604020202020204" pitchFamily="34" charset="0"/>
              </a:rPr>
              <a:t>What?</a:t>
            </a:r>
            <a:endParaRPr lang="en-GB" sz="1600" b="1" dirty="0">
              <a:solidFill>
                <a:prstClr val="black"/>
              </a:solidFill>
              <a:latin typeface="+mj-lt"/>
              <a:cs typeface="Arial" panose="020B0604020202020204" pitchFamily="34" charset="0"/>
            </a:endParaRPr>
          </a:p>
          <a:p>
            <a:r>
              <a:rPr lang="en-US" altLang="en-US" sz="1200" dirty="0" smtClean="0">
                <a:solidFill>
                  <a:schemeClr val="tx1"/>
                </a:solidFill>
                <a:latin typeface="+mj-lt"/>
                <a:ea typeface="Times New Roman" panose="02020603050405020304" pitchFamily="18" charset="0"/>
                <a:cs typeface="Arial" panose="020B0604020202020204" pitchFamily="34" charset="0"/>
              </a:rPr>
              <a:t>Hull</a:t>
            </a:r>
            <a:r>
              <a:rPr lang="en-US" altLang="en-US" sz="1200" dirty="0">
                <a:solidFill>
                  <a:schemeClr val="tx1"/>
                </a:solidFill>
                <a:latin typeface="+mj-lt"/>
                <a:ea typeface="Times New Roman" panose="02020603050405020304" pitchFamily="18" charset="0"/>
                <a:cs typeface="Arial" panose="020B0604020202020204" pitchFamily="34" charset="0"/>
              </a:rPr>
              <a:t>, in partnership with their children in care council, picked five top areas to respond to immediately after the survey results. </a:t>
            </a:r>
            <a:r>
              <a:rPr lang="en-GB" altLang="en-US" sz="1200" dirty="0">
                <a:solidFill>
                  <a:schemeClr val="tx1"/>
                </a:solidFill>
                <a:latin typeface="+mj-lt"/>
                <a:ea typeface="Times New Roman" panose="02020603050405020304" pitchFamily="18" charset="0"/>
                <a:cs typeface="Arial" panose="020B0604020202020204" pitchFamily="34" charset="0"/>
              </a:rPr>
              <a:t>One of the themes in the initial phase is: </a:t>
            </a:r>
            <a:r>
              <a:rPr lang="en-GB" altLang="en-US" sz="1200" b="1" dirty="0" smtClean="0">
                <a:solidFill>
                  <a:schemeClr val="tx1"/>
                </a:solidFill>
                <a:latin typeface="+mj-lt"/>
                <a:ea typeface="Times New Roman" panose="02020603050405020304" pitchFamily="18" charset="0"/>
                <a:cs typeface="Arial" panose="020B0604020202020204" pitchFamily="34" charset="0"/>
              </a:rPr>
              <a:t>challenging stigmatising practice</a:t>
            </a:r>
            <a:r>
              <a:rPr lang="en-GB" altLang="en-US" sz="1200" dirty="0" smtClean="0">
                <a:solidFill>
                  <a:schemeClr val="tx1"/>
                </a:solidFill>
                <a:latin typeface="+mj-lt"/>
                <a:ea typeface="Times New Roman" panose="02020603050405020304" pitchFamily="18" charset="0"/>
                <a:cs typeface="Arial" panose="020B0604020202020204" pitchFamily="34" charset="0"/>
              </a:rPr>
              <a:t>. </a:t>
            </a:r>
            <a:endParaRPr lang="en-GB" altLang="en-US" sz="1200" dirty="0">
              <a:solidFill>
                <a:schemeClr val="tx1"/>
              </a:solidFill>
              <a:latin typeface="+mj-lt"/>
              <a:ea typeface="Times New Roman" panose="02020603050405020304" pitchFamily="18" charset="0"/>
              <a:cs typeface="Arial" panose="020B0604020202020204" pitchFamily="34" charset="0"/>
            </a:endParaRPr>
          </a:p>
          <a:p>
            <a:endParaRPr lang="en-GB" altLang="en-US" sz="1200" dirty="0">
              <a:solidFill>
                <a:schemeClr val="tx1"/>
              </a:solidFill>
              <a:latin typeface="+mj-lt"/>
              <a:ea typeface="Times New Roman" panose="02020603050405020304" pitchFamily="18" charset="0"/>
              <a:cs typeface="Arial" panose="020B0604020202020204" pitchFamily="34" charset="0"/>
            </a:endParaRPr>
          </a:p>
          <a:p>
            <a:r>
              <a:rPr lang="en-GB" altLang="en-US" sz="1200" dirty="0">
                <a:solidFill>
                  <a:schemeClr val="tx1"/>
                </a:solidFill>
                <a:latin typeface="+mj-lt"/>
                <a:ea typeface="Times New Roman" panose="02020603050405020304" pitchFamily="18" charset="0"/>
                <a:cs typeface="Arial" panose="020B0604020202020204" pitchFamily="34" charset="0"/>
              </a:rPr>
              <a:t>To make sure everyone has a chance to listen to and reflect on the Bright Spots findings </a:t>
            </a:r>
            <a:r>
              <a:rPr lang="en-US" altLang="en-US" sz="1200" dirty="0">
                <a:solidFill>
                  <a:schemeClr val="tx1"/>
                </a:solidFill>
                <a:latin typeface="+mj-lt"/>
                <a:ea typeface="Times New Roman" panose="02020603050405020304" pitchFamily="18" charset="0"/>
                <a:cs typeface="Arial" panose="020B0604020202020204" pitchFamily="34" charset="0"/>
              </a:rPr>
              <a:t>Hull </a:t>
            </a:r>
            <a:r>
              <a:rPr lang="en-GB" sz="1200" dirty="0">
                <a:solidFill>
                  <a:schemeClr val="tx1"/>
                </a:solidFill>
                <a:latin typeface="+mj-lt"/>
                <a:cs typeface="Arial" panose="020B0604020202020204" pitchFamily="34" charset="0"/>
              </a:rPr>
              <a:t>developed a 1.5 hour session for workers across the services.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Alongside learning more about how children are feeling, a big focus in the sessions is to create space for workers to reflect on how the findings make them feel.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Each worker is asked to make a pledge of things they can do in response to the findings on how Hull’s children are feeling. </a:t>
            </a:r>
            <a:r>
              <a:rPr lang="en-GB" sz="1200" dirty="0" smtClean="0">
                <a:solidFill>
                  <a:schemeClr val="tx1"/>
                </a:solidFill>
                <a:latin typeface="+mj-lt"/>
                <a:cs typeface="Arial" panose="020B0604020202020204" pitchFamily="34" charset="0"/>
              </a:rPr>
              <a:t>Seven </a:t>
            </a:r>
            <a:r>
              <a:rPr lang="en-GB" sz="1200" dirty="0">
                <a:solidFill>
                  <a:schemeClr val="tx1"/>
                </a:solidFill>
                <a:latin typeface="+mj-lt"/>
                <a:cs typeface="Arial" panose="020B0604020202020204" pitchFamily="34" charset="0"/>
              </a:rPr>
              <a:t>sessions have been run and over </a:t>
            </a:r>
            <a:r>
              <a:rPr lang="en-GB" sz="1200" dirty="0" smtClean="0">
                <a:solidFill>
                  <a:schemeClr val="tx1"/>
                </a:solidFill>
                <a:latin typeface="+mj-lt"/>
                <a:cs typeface="Arial" panose="020B0604020202020204" pitchFamily="34" charset="0"/>
              </a:rPr>
              <a:t>450 practitioners</a:t>
            </a:r>
            <a:r>
              <a:rPr lang="en-GB" sz="1200" dirty="0" smtClean="0">
                <a:solidFill>
                  <a:srgbClr val="FF0000"/>
                </a:solidFill>
                <a:latin typeface="+mj-lt"/>
                <a:cs typeface="Arial" panose="020B0604020202020204" pitchFamily="34" charset="0"/>
              </a:rPr>
              <a:t> </a:t>
            </a:r>
            <a:r>
              <a:rPr lang="en-GB" sz="1200" dirty="0" smtClean="0">
                <a:solidFill>
                  <a:schemeClr val="tx1"/>
                </a:solidFill>
                <a:latin typeface="+mj-lt"/>
                <a:cs typeface="Arial" panose="020B0604020202020204" pitchFamily="34" charset="0"/>
              </a:rPr>
              <a:t>workers </a:t>
            </a:r>
            <a:r>
              <a:rPr lang="en-GB" sz="1200" dirty="0">
                <a:solidFill>
                  <a:schemeClr val="tx1"/>
                </a:solidFill>
                <a:latin typeface="+mj-lt"/>
                <a:cs typeface="Arial" panose="020B0604020202020204" pitchFamily="34" charset="0"/>
              </a:rPr>
              <a:t>have </a:t>
            </a:r>
            <a:r>
              <a:rPr lang="en-GB" sz="1200" dirty="0" smtClean="0">
                <a:solidFill>
                  <a:schemeClr val="tx1"/>
                </a:solidFill>
                <a:latin typeface="+mj-lt"/>
                <a:cs typeface="Arial" panose="020B0604020202020204" pitchFamily="34" charset="0"/>
              </a:rPr>
              <a:t>taken part so far. </a:t>
            </a:r>
            <a:endParaRPr lang="en-GB" sz="1200" dirty="0">
              <a:solidFill>
                <a:schemeClr val="tx1"/>
              </a:solidFill>
              <a:latin typeface="+mj-lt"/>
              <a:cs typeface="Arial" panose="020B0604020202020204" pitchFamily="34" charset="0"/>
            </a:endParaRP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Following the sessions posters have been created and are displayed in offices (e.g. next to tea &amp; coffee area). The A3 posters focus on ‘you said’ and ‘we will do’. </a:t>
            </a:r>
          </a:p>
          <a:p>
            <a:endParaRPr lang="en-GB" altLang="en-US" sz="1200" dirty="0">
              <a:solidFill>
                <a:schemeClr val="tx1"/>
              </a:solidFill>
              <a:latin typeface="+mj-lt"/>
              <a:ea typeface="Times New Roman" panose="02020603050405020304" pitchFamily="18" charset="0"/>
              <a:cs typeface="Arial" panose="020B0604020202020204" pitchFamily="34" charset="0"/>
            </a:endParaRPr>
          </a:p>
          <a:p>
            <a:r>
              <a:rPr lang="en-GB" altLang="en-US" sz="1200" dirty="0">
                <a:solidFill>
                  <a:schemeClr val="tx1"/>
                </a:solidFill>
                <a:latin typeface="+mj-lt"/>
                <a:ea typeface="Times New Roman" panose="02020603050405020304" pitchFamily="18" charset="0"/>
                <a:cs typeface="Arial" panose="020B0604020202020204" pitchFamily="34" charset="0"/>
              </a:rPr>
              <a:t>On the next slide there are examples of Hull actions to support children in care in relation to </a:t>
            </a:r>
            <a:r>
              <a:rPr lang="en-GB" altLang="en-US" sz="1200" dirty="0" smtClean="0">
                <a:solidFill>
                  <a:schemeClr val="tx1"/>
                </a:solidFill>
                <a:latin typeface="+mj-lt"/>
                <a:ea typeface="Times New Roman" panose="02020603050405020304" pitchFamily="18" charset="0"/>
                <a:cs typeface="Arial" panose="020B0604020202020204" pitchFamily="34" charset="0"/>
              </a:rPr>
              <a:t>policies and practices which can make children feel different, for example: “</a:t>
            </a:r>
            <a:r>
              <a:rPr lang="en-GB" sz="1200" i="1" dirty="0" smtClean="0">
                <a:solidFill>
                  <a:srgbClr val="000000"/>
                </a:solidFill>
                <a:latin typeface="+mj-lt"/>
              </a:rPr>
              <a:t>More </a:t>
            </a:r>
            <a:r>
              <a:rPr lang="en-GB" sz="1200" i="1" dirty="0">
                <a:solidFill>
                  <a:srgbClr val="000000"/>
                </a:solidFill>
                <a:latin typeface="+mj-lt"/>
              </a:rPr>
              <a:t>will be done by social workers and IROs in reviews to make plans around children and young people being able to go out with their friends, have mobile phones and be able to go on sleepovers, to stop children and young people feeling different</a:t>
            </a:r>
            <a:r>
              <a:rPr lang="en-GB" sz="1200" i="1" dirty="0" smtClean="0">
                <a:solidFill>
                  <a:srgbClr val="000000"/>
                </a:solidFill>
                <a:latin typeface="+mj-lt"/>
              </a:rPr>
              <a:t>.”</a:t>
            </a:r>
            <a:endParaRPr lang="en-GB" sz="1200" i="1" dirty="0">
              <a:solidFill>
                <a:srgbClr val="000000"/>
              </a:solidFill>
              <a:latin typeface="+mj-lt"/>
            </a:endParaRPr>
          </a:p>
          <a:p>
            <a:pPr marL="171450" indent="-171450">
              <a:buFont typeface="Arial" panose="020B0604020202020204" pitchFamily="34" charset="0"/>
              <a:buChar char="•"/>
            </a:pPr>
            <a:endParaRPr lang="en-US" altLang="en-US" sz="1200" dirty="0">
              <a:solidFill>
                <a:schemeClr val="tx1"/>
              </a:solidFill>
              <a:latin typeface="+mj-lt"/>
              <a:ea typeface="Times New Roman" panose="02020603050405020304" pitchFamily="18" charset="0"/>
              <a:cs typeface="Arial" panose="020B0604020202020204" pitchFamily="34" charset="0"/>
            </a:endParaRPr>
          </a:p>
          <a:p>
            <a:endParaRPr lang="en-US" sz="1200" dirty="0">
              <a:solidFill>
                <a:srgbClr val="222222"/>
              </a:solidFill>
              <a:latin typeface="+mj-lt"/>
              <a:cs typeface="Times New Roman" panose="02020603050405020304" pitchFamily="18" charset="0"/>
            </a:endParaRPr>
          </a:p>
        </p:txBody>
      </p:sp>
      <p:sp>
        <p:nvSpPr>
          <p:cNvPr id="12" name="Rounded Rectangle 11"/>
          <p:cNvSpPr/>
          <p:nvPr/>
        </p:nvSpPr>
        <p:spPr>
          <a:xfrm>
            <a:off x="6886713" y="88586"/>
            <a:ext cx="5185214" cy="2072936"/>
          </a:xfrm>
          <a:prstGeom prst="roundRect">
            <a:avLst>
              <a:gd name="adj" fmla="val 11766"/>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b="1" dirty="0" smtClean="0">
              <a:solidFill>
                <a:schemeClr val="tx1"/>
              </a:solidFill>
              <a:latin typeface="+mj-lt"/>
            </a:endParaRPr>
          </a:p>
          <a:p>
            <a:endParaRPr lang="en-GB" sz="1200" dirty="0">
              <a:solidFill>
                <a:schemeClr val="tx1"/>
              </a:solidFill>
              <a:latin typeface="+mj-lt"/>
            </a:endParaRPr>
          </a:p>
          <a:p>
            <a:r>
              <a:rPr lang="en-GB" sz="1200" dirty="0" smtClean="0">
                <a:solidFill>
                  <a:schemeClr val="tx1"/>
                </a:solidFill>
                <a:latin typeface="+mj-lt"/>
              </a:rPr>
              <a:t>Hull </a:t>
            </a:r>
            <a:r>
              <a:rPr lang="en-GB" sz="1200" dirty="0">
                <a:solidFill>
                  <a:schemeClr val="tx1"/>
                </a:solidFill>
                <a:latin typeface="+mj-lt"/>
              </a:rPr>
              <a:t>have </a:t>
            </a:r>
            <a:r>
              <a:rPr lang="en-GB" sz="1200" dirty="0" smtClean="0">
                <a:solidFill>
                  <a:schemeClr val="tx1"/>
                </a:solidFill>
                <a:latin typeface="+mj-lt"/>
              </a:rPr>
              <a:t>disseminated the findings across their services in team</a:t>
            </a:r>
          </a:p>
          <a:p>
            <a:r>
              <a:rPr lang="en-GB" sz="1200" dirty="0" smtClean="0">
                <a:solidFill>
                  <a:schemeClr val="tx1"/>
                </a:solidFill>
                <a:latin typeface="+mj-lt"/>
              </a:rPr>
              <a:t>meetings and events. They have created a ‘ </a:t>
            </a:r>
            <a:r>
              <a:rPr lang="en-GB" sz="1200" dirty="0">
                <a:solidFill>
                  <a:schemeClr val="tx1"/>
                </a:solidFill>
                <a:latin typeface="+mj-lt"/>
              </a:rPr>
              <a:t>words and pictures </a:t>
            </a:r>
            <a:r>
              <a:rPr lang="en-GB" sz="1200" dirty="0" smtClean="0">
                <a:solidFill>
                  <a:schemeClr val="tx1"/>
                </a:solidFill>
                <a:latin typeface="+mj-lt"/>
              </a:rPr>
              <a:t>film’ which includes messages from social workers about what they </a:t>
            </a:r>
            <a:r>
              <a:rPr lang="en-GB" sz="1200" dirty="0">
                <a:solidFill>
                  <a:schemeClr val="tx1"/>
                </a:solidFill>
                <a:latin typeface="+mj-lt"/>
              </a:rPr>
              <a:t>are going to do in response to Bright spots </a:t>
            </a:r>
            <a:r>
              <a:rPr lang="en-GB" sz="1200" dirty="0" smtClean="0">
                <a:solidFill>
                  <a:schemeClr val="tx1"/>
                </a:solidFill>
                <a:latin typeface="+mj-lt"/>
              </a:rPr>
              <a:t>findings. The film has been shown to the children in care council and a letter has been sent to all children in care to tell them about next steps after the Bright Spots findings.</a:t>
            </a:r>
          </a:p>
          <a:p>
            <a:r>
              <a:rPr lang="en-GB" sz="1200" dirty="0" smtClean="0">
                <a:solidFill>
                  <a:schemeClr val="tx1"/>
                </a:solidFill>
                <a:latin typeface="+mj-lt"/>
                <a:cs typeface="Arial" pitchFamily="34" charset="0"/>
              </a:rPr>
              <a:t>Watch the </a:t>
            </a:r>
            <a:r>
              <a:rPr lang="en-GB" sz="1200" dirty="0">
                <a:solidFill>
                  <a:schemeClr val="tx1"/>
                </a:solidFill>
                <a:latin typeface="+mj-lt"/>
                <a:cs typeface="Arial" pitchFamily="34" charset="0"/>
              </a:rPr>
              <a:t>film: </a:t>
            </a:r>
            <a:r>
              <a:rPr lang="en-GB" sz="1200" dirty="0">
                <a:solidFill>
                  <a:schemeClr val="tx1"/>
                </a:solidFill>
                <a:latin typeface="+mj-lt"/>
                <a:cs typeface="Arial" pitchFamily="34" charset="0"/>
                <a:hlinkClick r:id="rId3"/>
              </a:rPr>
              <a:t>https://</a:t>
            </a:r>
            <a:r>
              <a:rPr lang="en-GB" sz="1200" dirty="0" smtClean="0">
                <a:solidFill>
                  <a:schemeClr val="tx1"/>
                </a:solidFill>
                <a:latin typeface="+mj-lt"/>
                <a:cs typeface="Arial" pitchFamily="34" charset="0"/>
                <a:hlinkClick r:id="rId3"/>
              </a:rPr>
              <a:t>www.youtube.com/watch?v=Ma2tE45e1Qs</a:t>
            </a:r>
            <a:endParaRPr lang="en-GB" sz="1200" dirty="0" smtClean="0">
              <a:solidFill>
                <a:schemeClr val="tx1"/>
              </a:solidFill>
              <a:latin typeface="+mj-lt"/>
              <a:cs typeface="Arial" pitchFamily="34" charset="0"/>
            </a:endParaRPr>
          </a:p>
        </p:txBody>
      </p:sp>
      <p:sp>
        <p:nvSpPr>
          <p:cNvPr id="7" name="Rectangle 6"/>
          <p:cNvSpPr/>
          <p:nvPr/>
        </p:nvSpPr>
        <p:spPr>
          <a:xfrm>
            <a:off x="7003229" y="233566"/>
            <a:ext cx="846707" cy="369332"/>
          </a:xfrm>
          <a:prstGeom prst="rect">
            <a:avLst/>
          </a:prstGeom>
        </p:spPr>
        <p:txBody>
          <a:bodyPr wrap="none">
            <a:spAutoFit/>
          </a:bodyPr>
          <a:lstStyle/>
          <a:p>
            <a:r>
              <a:rPr lang="en-GB" b="1" dirty="0" smtClean="0">
                <a:latin typeface="+mj-lt"/>
                <a:cs typeface="Arial" panose="020B0604020202020204" pitchFamily="34" charset="0"/>
              </a:rPr>
              <a:t>Impact</a:t>
            </a:r>
            <a:endParaRPr lang="en-GB" b="1" dirty="0">
              <a:latin typeface="+mj-lt"/>
              <a:cs typeface="Arial" panose="020B0604020202020204" pitchFamily="34" charset="0"/>
            </a:endParaRPr>
          </a:p>
        </p:txBody>
      </p:sp>
      <p:pic>
        <p:nvPicPr>
          <p:cNvPr id="2" name="Picture 1"/>
          <p:cNvPicPr>
            <a:picLocks noChangeAspect="1"/>
          </p:cNvPicPr>
          <p:nvPr/>
        </p:nvPicPr>
        <p:blipFill>
          <a:blip r:embed="rId4"/>
          <a:stretch>
            <a:fillRect/>
          </a:stretch>
        </p:blipFill>
        <p:spPr>
          <a:xfrm>
            <a:off x="6309772" y="2148918"/>
            <a:ext cx="2476500" cy="2714625"/>
          </a:xfrm>
          <a:prstGeom prst="rect">
            <a:avLst/>
          </a:prstGeom>
        </p:spPr>
      </p:pic>
      <p:pic>
        <p:nvPicPr>
          <p:cNvPr id="14" name="Picture 13"/>
          <p:cNvPicPr>
            <a:picLocks noChangeAspect="1"/>
          </p:cNvPicPr>
          <p:nvPr/>
        </p:nvPicPr>
        <p:blipFill>
          <a:blip r:embed="rId5"/>
          <a:stretch>
            <a:fillRect/>
          </a:stretch>
        </p:blipFill>
        <p:spPr>
          <a:xfrm>
            <a:off x="8771048" y="2333584"/>
            <a:ext cx="3373946" cy="2015480"/>
          </a:xfrm>
          <a:prstGeom prst="rect">
            <a:avLst/>
          </a:prstGeom>
          <a:ln>
            <a:solidFill>
              <a:schemeClr val="accent1"/>
            </a:solidFill>
          </a:ln>
        </p:spPr>
      </p:pic>
      <p:pic>
        <p:nvPicPr>
          <p:cNvPr id="3" name="Picture 2"/>
          <p:cNvPicPr>
            <a:picLocks noChangeAspect="1"/>
          </p:cNvPicPr>
          <p:nvPr/>
        </p:nvPicPr>
        <p:blipFill>
          <a:blip r:embed="rId6"/>
          <a:stretch>
            <a:fillRect/>
          </a:stretch>
        </p:blipFill>
        <p:spPr>
          <a:xfrm>
            <a:off x="8328237" y="4623563"/>
            <a:ext cx="3809565" cy="2155332"/>
          </a:xfrm>
          <a:prstGeom prst="rect">
            <a:avLst/>
          </a:prstGeom>
        </p:spPr>
      </p:pic>
    </p:spTree>
    <p:extLst>
      <p:ext uri="{BB962C8B-B14F-4D97-AF65-F5344CB8AC3E}">
        <p14:creationId xmlns:p14="http://schemas.microsoft.com/office/powerpoint/2010/main" val="204422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B9AE"/>
        </a:solidFill>
        <a:effectLst/>
      </p:bgPr>
    </p:bg>
    <p:spTree>
      <p:nvGrpSpPr>
        <p:cNvPr id="1" name=""/>
        <p:cNvGrpSpPr/>
        <p:nvPr/>
      </p:nvGrpSpPr>
      <p:grpSpPr>
        <a:xfrm>
          <a:off x="0" y="0"/>
          <a:ext cx="0" cy="0"/>
          <a:chOff x="0" y="0"/>
          <a:chExt cx="0" cy="0"/>
        </a:xfrm>
      </p:grpSpPr>
      <p:pic>
        <p:nvPicPr>
          <p:cNvPr id="9" name="Picture 2" descr="See the source image">
            <a:extLst>
              <a:ext uri="{FF2B5EF4-FFF2-40B4-BE49-F238E27FC236}">
                <a16:creationId xmlns:a16="http://schemas.microsoft.com/office/drawing/2014/main" id="{F29921CB-957E-4E76-BD2F-646B823B75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01772" y="0"/>
            <a:ext cx="1790228" cy="76383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4E4746D2-7C01-4F5D-BC14-F65D3CEF25FD}"/>
              </a:ext>
            </a:extLst>
          </p:cNvPr>
          <p:cNvSpPr/>
          <p:nvPr/>
        </p:nvSpPr>
        <p:spPr>
          <a:xfrm>
            <a:off x="7714593" y="912797"/>
            <a:ext cx="4369384" cy="5800397"/>
          </a:xfrm>
          <a:prstGeom prst="roundRect">
            <a:avLst/>
          </a:prstGeom>
          <a:solidFill>
            <a:srgbClr val="DCFB8D"/>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rgbClr val="000000"/>
              </a:solidFill>
              <a:latin typeface="YACgEZml080 0"/>
            </a:endParaRPr>
          </a:p>
          <a:p>
            <a:endParaRPr lang="en-GB" dirty="0">
              <a:solidFill>
                <a:srgbClr val="000000"/>
              </a:solidFill>
              <a:latin typeface="YACgEZml080 0"/>
            </a:endParaRPr>
          </a:p>
          <a:p>
            <a:pPr marL="285750" indent="-285750" algn="just">
              <a:buFont typeface="Arial" panose="020B0604020202020204" pitchFamily="34" charset="0"/>
              <a:buChar char="•"/>
            </a:pPr>
            <a:endParaRPr lang="en-GB" sz="1300" dirty="0" smtClean="0">
              <a:solidFill>
                <a:srgbClr val="000000"/>
              </a:solidFill>
              <a:latin typeface="YACgEZml080 0"/>
            </a:endParaRPr>
          </a:p>
          <a:p>
            <a:pPr marL="285750" indent="-285750" algn="just">
              <a:buFont typeface="Arial" panose="020B0604020202020204" pitchFamily="34" charset="0"/>
              <a:buChar char="•"/>
            </a:pPr>
            <a:r>
              <a:rPr lang="en-GB" sz="1300" dirty="0" smtClean="0">
                <a:solidFill>
                  <a:srgbClr val="000000"/>
                </a:solidFill>
                <a:latin typeface="YACgEZml080 0"/>
              </a:rPr>
              <a:t>As </a:t>
            </a:r>
            <a:r>
              <a:rPr lang="en-GB" sz="1300" dirty="0">
                <a:solidFill>
                  <a:srgbClr val="000000"/>
                </a:solidFill>
                <a:latin typeface="YACgEZml080 0"/>
              </a:rPr>
              <a:t>part of reviews, IROs have promised they will always ask children and young people about their friendships and recognise that hobbies and activity groups don’t mean people have friends at these groups. </a:t>
            </a:r>
          </a:p>
          <a:p>
            <a:pPr algn="just"/>
            <a:endParaRPr lang="en-GB" sz="1300" dirty="0">
              <a:solidFill>
                <a:srgbClr val="000000"/>
              </a:solidFill>
              <a:latin typeface="YACgEZml080 0"/>
            </a:endParaRPr>
          </a:p>
          <a:p>
            <a:pPr marL="285750" indent="-285750" algn="just">
              <a:buFont typeface="Arial" panose="020B0604020202020204" pitchFamily="34" charset="0"/>
              <a:buChar char="•"/>
            </a:pPr>
            <a:r>
              <a:rPr lang="en-GB" sz="1300" smtClean="0">
                <a:solidFill>
                  <a:srgbClr val="000000"/>
                </a:solidFill>
                <a:latin typeface="YACgEZml080 0"/>
              </a:rPr>
              <a:t>More </a:t>
            </a:r>
            <a:r>
              <a:rPr lang="en-GB" sz="1300" dirty="0">
                <a:solidFill>
                  <a:srgbClr val="000000"/>
                </a:solidFill>
                <a:latin typeface="YACgEZml080 0"/>
              </a:rPr>
              <a:t>will be done by social workers and IROs in reviews to make plans around children and young people being able to go out with their friends, have mobile phones and be able to go on sleepovers, to stop children and young people feeling different.</a:t>
            </a:r>
          </a:p>
          <a:p>
            <a:pPr algn="just"/>
            <a:endParaRPr lang="en-GB" sz="1300" dirty="0">
              <a:solidFill>
                <a:srgbClr val="000000"/>
              </a:solidFill>
              <a:latin typeface="YACgEZml080 0"/>
            </a:endParaRPr>
          </a:p>
          <a:p>
            <a:pPr marL="285750" indent="-285750" algn="just">
              <a:buFont typeface="Arial" panose="020B0604020202020204" pitchFamily="34" charset="0"/>
              <a:buChar char="•"/>
            </a:pPr>
            <a:r>
              <a:rPr lang="en-GB" sz="1300" dirty="0">
                <a:solidFill>
                  <a:srgbClr val="000000"/>
                </a:solidFill>
                <a:latin typeface="YACgEZml080 0"/>
              </a:rPr>
              <a:t>Our social workers have made promises that </a:t>
            </a:r>
            <a:r>
              <a:rPr lang="en-GB" sz="1300" dirty="0" smtClean="0">
                <a:solidFill>
                  <a:srgbClr val="000000"/>
                </a:solidFill>
                <a:latin typeface="YACgEZml080 0"/>
              </a:rPr>
              <a:t>they </a:t>
            </a:r>
            <a:r>
              <a:rPr lang="en-GB" sz="1300" dirty="0">
                <a:solidFill>
                  <a:srgbClr val="000000"/>
                </a:solidFill>
                <a:latin typeface="YACgEZml080 0"/>
              </a:rPr>
              <a:t>speak to children and young people about </a:t>
            </a:r>
            <a:r>
              <a:rPr lang="en-GB" sz="1300" dirty="0" smtClean="0">
                <a:solidFill>
                  <a:srgbClr val="000000"/>
                </a:solidFill>
                <a:latin typeface="YACgEZml080 0"/>
              </a:rPr>
              <a:t>how their </a:t>
            </a:r>
            <a:r>
              <a:rPr lang="en-GB" sz="1300" dirty="0">
                <a:solidFill>
                  <a:srgbClr val="000000"/>
                </a:solidFill>
                <a:latin typeface="YACgEZml080 0"/>
              </a:rPr>
              <a:t>role as a social worker is impacting on their life, and what </a:t>
            </a:r>
            <a:r>
              <a:rPr lang="en-GB" sz="1300" dirty="0" smtClean="0">
                <a:solidFill>
                  <a:srgbClr val="000000"/>
                </a:solidFill>
                <a:latin typeface="YACgEZml080 0"/>
              </a:rPr>
              <a:t>they </a:t>
            </a:r>
            <a:r>
              <a:rPr lang="en-GB" sz="1300" dirty="0">
                <a:solidFill>
                  <a:srgbClr val="000000"/>
                </a:solidFill>
                <a:latin typeface="YACgEZml080 0"/>
              </a:rPr>
              <a:t>can do differently to make sure they don’t stand out to their friends.</a:t>
            </a:r>
          </a:p>
          <a:p>
            <a:pPr algn="just"/>
            <a:endParaRPr lang="en-GB" sz="1300" dirty="0">
              <a:solidFill>
                <a:srgbClr val="000000"/>
              </a:solidFill>
              <a:latin typeface="YACgEZml080 0"/>
            </a:endParaRPr>
          </a:p>
          <a:p>
            <a:pPr marL="285750" indent="-285750" algn="just">
              <a:buFont typeface="Arial" panose="020B0604020202020204" pitchFamily="34" charset="0"/>
              <a:buChar char="•"/>
            </a:pPr>
            <a:r>
              <a:rPr lang="en-GB" sz="1300" dirty="0">
                <a:solidFill>
                  <a:srgbClr val="000000"/>
                </a:solidFill>
                <a:latin typeface="YACgEZml080 0"/>
              </a:rPr>
              <a:t>We are training and supporting our social workers to use Mind of My Own (MOMO) as a platform where our children and young people can share their wishes and feelings, and where social workers can promote the ‘all about me’ option to allow young people to share the best ways they like to share their views and feelings.  </a:t>
            </a:r>
          </a:p>
          <a:p>
            <a:pPr marL="285750" indent="-285750" algn="just">
              <a:buFont typeface="Arial" panose="020B0604020202020204" pitchFamily="34" charset="0"/>
              <a:buChar char="•"/>
            </a:pPr>
            <a:endParaRPr lang="en-GB" sz="1400" dirty="0">
              <a:solidFill>
                <a:srgbClr val="000000"/>
              </a:solidFill>
              <a:latin typeface="YACgEZml080 0"/>
            </a:endParaRPr>
          </a:p>
          <a:p>
            <a:pPr marL="285750" indent="-285750" algn="ctr">
              <a:buFont typeface="Arial" panose="020B0604020202020204" pitchFamily="34" charset="0"/>
              <a:buChar char="•"/>
            </a:pPr>
            <a:endParaRPr lang="en-GB" dirty="0">
              <a:solidFill>
                <a:prstClr val="white"/>
              </a:solidFill>
            </a:endParaRPr>
          </a:p>
        </p:txBody>
      </p:sp>
      <p:pic>
        <p:nvPicPr>
          <p:cNvPr id="5" name="Picture 4">
            <a:extLst>
              <a:ext uri="{FF2B5EF4-FFF2-40B4-BE49-F238E27FC236}">
                <a16:creationId xmlns:a16="http://schemas.microsoft.com/office/drawing/2014/main" id="{92F2F98C-E9F8-4705-9AB6-B756729461B5}"/>
              </a:ext>
            </a:extLst>
          </p:cNvPr>
          <p:cNvPicPr>
            <a:picLocks noChangeAspect="1"/>
          </p:cNvPicPr>
          <p:nvPr/>
        </p:nvPicPr>
        <p:blipFill>
          <a:blip r:embed="rId3"/>
          <a:stretch>
            <a:fillRect/>
          </a:stretch>
        </p:blipFill>
        <p:spPr>
          <a:xfrm>
            <a:off x="555993" y="1681655"/>
            <a:ext cx="1993565" cy="408467"/>
          </a:xfrm>
          <a:prstGeom prst="rect">
            <a:avLst/>
          </a:prstGeom>
        </p:spPr>
      </p:pic>
      <p:sp>
        <p:nvSpPr>
          <p:cNvPr id="11" name="Speech Bubble: Oval 10">
            <a:extLst>
              <a:ext uri="{FF2B5EF4-FFF2-40B4-BE49-F238E27FC236}">
                <a16:creationId xmlns:a16="http://schemas.microsoft.com/office/drawing/2014/main" id="{16EB9134-76D0-488A-A80D-700064B4EAA6}"/>
              </a:ext>
            </a:extLst>
          </p:cNvPr>
          <p:cNvSpPr/>
          <p:nvPr/>
        </p:nvSpPr>
        <p:spPr>
          <a:xfrm>
            <a:off x="3012496" y="950394"/>
            <a:ext cx="4607503" cy="2478606"/>
          </a:xfrm>
          <a:custGeom>
            <a:avLst/>
            <a:gdLst>
              <a:gd name="connsiteX0" fmla="*/ 151541 w 4607503"/>
              <a:gd name="connsiteY0" fmla="*/ 3135387 h 2478606"/>
              <a:gd name="connsiteX1" fmla="*/ 462771 w 4607503"/>
              <a:gd name="connsiteY1" fmla="*/ 2625244 h 2478606"/>
              <a:gd name="connsiteX2" fmla="*/ 750060 w 4607503"/>
              <a:gd name="connsiteY2" fmla="*/ 2154342 h 2478606"/>
              <a:gd name="connsiteX3" fmla="*/ 1446243 w 4607503"/>
              <a:gd name="connsiteY3" fmla="*/ 89051 h 2478606"/>
              <a:gd name="connsiteX4" fmla="*/ 3457554 w 4607503"/>
              <a:gd name="connsiteY4" fmla="*/ 166634 h 2478606"/>
              <a:gd name="connsiteX5" fmla="*/ 3519808 w 4607503"/>
              <a:gd name="connsiteY5" fmla="*/ 2291882 h 2478606"/>
              <a:gd name="connsiteX6" fmla="*/ 1500390 w 4607503"/>
              <a:gd name="connsiteY6" fmla="*/ 2400811 h 2478606"/>
              <a:gd name="connsiteX7" fmla="*/ 1050774 w 4607503"/>
              <a:gd name="connsiteY7" fmla="*/ 2645670 h 2478606"/>
              <a:gd name="connsiteX8" fmla="*/ 601157 w 4607503"/>
              <a:gd name="connsiteY8" fmla="*/ 2890528 h 2478606"/>
              <a:gd name="connsiteX9" fmla="*/ 151541 w 4607503"/>
              <a:gd name="connsiteY9" fmla="*/ 3135387 h 24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07503" h="2478606" fill="none" extrusionOk="0">
                <a:moveTo>
                  <a:pt x="151541" y="3135387"/>
                </a:moveTo>
                <a:cubicBezTo>
                  <a:pt x="256351" y="2934480"/>
                  <a:pt x="284046" y="2863656"/>
                  <a:pt x="462771" y="2625244"/>
                </a:cubicBezTo>
                <a:cubicBezTo>
                  <a:pt x="641496" y="2386832"/>
                  <a:pt x="626478" y="2390123"/>
                  <a:pt x="750060" y="2154342"/>
                </a:cubicBezTo>
                <a:cubicBezTo>
                  <a:pt x="-404536" y="1461828"/>
                  <a:pt x="-278936" y="529550"/>
                  <a:pt x="1446243" y="89051"/>
                </a:cubicBezTo>
                <a:cubicBezTo>
                  <a:pt x="2144343" y="-49056"/>
                  <a:pt x="2952524" y="-76100"/>
                  <a:pt x="3457554" y="166634"/>
                </a:cubicBezTo>
                <a:cubicBezTo>
                  <a:pt x="4914961" y="465771"/>
                  <a:pt x="5022605" y="1903838"/>
                  <a:pt x="3519808" y="2291882"/>
                </a:cubicBezTo>
                <a:cubicBezTo>
                  <a:pt x="2966379" y="2525377"/>
                  <a:pt x="2214022" y="2398112"/>
                  <a:pt x="1500390" y="2400811"/>
                </a:cubicBezTo>
                <a:cubicBezTo>
                  <a:pt x="1381067" y="2484870"/>
                  <a:pt x="1158220" y="2560558"/>
                  <a:pt x="1050774" y="2645670"/>
                </a:cubicBezTo>
                <a:cubicBezTo>
                  <a:pt x="943327" y="2730781"/>
                  <a:pt x="710798" y="2810441"/>
                  <a:pt x="601157" y="2890528"/>
                </a:cubicBezTo>
                <a:cubicBezTo>
                  <a:pt x="491516" y="2970615"/>
                  <a:pt x="305344" y="3053747"/>
                  <a:pt x="151541" y="3135387"/>
                </a:cubicBezTo>
                <a:close/>
              </a:path>
              <a:path w="4607503" h="2478606" stroke="0" extrusionOk="0">
                <a:moveTo>
                  <a:pt x="151541" y="3135387"/>
                </a:moveTo>
                <a:cubicBezTo>
                  <a:pt x="234398" y="2992904"/>
                  <a:pt x="320057" y="2826154"/>
                  <a:pt x="432845" y="2674296"/>
                </a:cubicBezTo>
                <a:cubicBezTo>
                  <a:pt x="545632" y="2522438"/>
                  <a:pt x="601313" y="2414905"/>
                  <a:pt x="750060" y="2154342"/>
                </a:cubicBezTo>
                <a:cubicBezTo>
                  <a:pt x="-527294" y="1509842"/>
                  <a:pt x="-208610" y="600266"/>
                  <a:pt x="1446243" y="89051"/>
                </a:cubicBezTo>
                <a:cubicBezTo>
                  <a:pt x="2104894" y="-84389"/>
                  <a:pt x="2868416" y="22104"/>
                  <a:pt x="3457554" y="166634"/>
                </a:cubicBezTo>
                <a:cubicBezTo>
                  <a:pt x="4824204" y="468412"/>
                  <a:pt x="5262199" y="1796964"/>
                  <a:pt x="3519808" y="2291882"/>
                </a:cubicBezTo>
                <a:cubicBezTo>
                  <a:pt x="2973998" y="2337301"/>
                  <a:pt x="2075672" y="2448977"/>
                  <a:pt x="1500390" y="2400811"/>
                </a:cubicBezTo>
                <a:cubicBezTo>
                  <a:pt x="1417167" y="2452330"/>
                  <a:pt x="1201591" y="2539414"/>
                  <a:pt x="1077751" y="2630978"/>
                </a:cubicBezTo>
                <a:cubicBezTo>
                  <a:pt x="953911" y="2722542"/>
                  <a:pt x="717754" y="2832143"/>
                  <a:pt x="614646" y="2883183"/>
                </a:cubicBezTo>
                <a:cubicBezTo>
                  <a:pt x="511538" y="2934223"/>
                  <a:pt x="338234" y="3046648"/>
                  <a:pt x="151541" y="3135387"/>
                </a:cubicBezTo>
                <a:close/>
              </a:path>
            </a:pathLst>
          </a:custGeom>
          <a:solidFill>
            <a:schemeClr val="bg1"/>
          </a:solidFill>
          <a:ln>
            <a:solidFill>
              <a:schemeClr val="tx1"/>
            </a:solidFill>
            <a:extLst>
              <a:ext uri="{C807C97D-BFC1-408E-A445-0C87EB9F89A2}">
                <ask:lineSketchStyleProps xmlns="" xmlns:ask="http://schemas.microsoft.com/office/drawing/2018/sketchyshapes" sd="6280777">
                  <a:prstGeom prst="wedgeEllipseCallout">
                    <a:avLst>
                      <a:gd name="adj1" fmla="val -46711"/>
                      <a:gd name="adj2" fmla="val 76498"/>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anose="020B0604020202020204" pitchFamily="34" charset="0"/>
              <a:buNone/>
            </a:pPr>
            <a:r>
              <a:rPr lang="en-GB" i="1" dirty="0">
                <a:solidFill>
                  <a:srgbClr val="000000"/>
                </a:solidFill>
                <a:ea typeface="Times New Roman" panose="02020603050405020304" pitchFamily="18" charset="0"/>
              </a:rPr>
              <a:t>I don’t like to talk about where I will go next and I also don’t like to talk about being in care because if I am happy and somebody talks about me being in care it makes me upset. - </a:t>
            </a:r>
            <a:r>
              <a:rPr lang="en-GB" dirty="0">
                <a:solidFill>
                  <a:srgbClr val="000000"/>
                </a:solidFill>
              </a:rPr>
              <a:t>8-11yrs</a:t>
            </a:r>
          </a:p>
        </p:txBody>
      </p:sp>
      <p:sp>
        <p:nvSpPr>
          <p:cNvPr id="22" name="Speech Bubble: Rectangle 21">
            <a:extLst>
              <a:ext uri="{FF2B5EF4-FFF2-40B4-BE49-F238E27FC236}">
                <a16:creationId xmlns:a16="http://schemas.microsoft.com/office/drawing/2014/main" id="{884595D2-19C8-43F5-ADF9-724F5929AA4F}"/>
              </a:ext>
            </a:extLst>
          </p:cNvPr>
          <p:cNvSpPr/>
          <p:nvPr/>
        </p:nvSpPr>
        <p:spPr>
          <a:xfrm>
            <a:off x="4715526" y="3567321"/>
            <a:ext cx="2904473" cy="1162334"/>
          </a:xfrm>
          <a:prstGeom prst="wedgeRectCallout">
            <a:avLst>
              <a:gd name="adj1" fmla="val -110506"/>
              <a:gd name="adj2" fmla="val 63064"/>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prstClr val="black"/>
                </a:solidFill>
                <a:latin typeface="Avenir Next LT Pro" panose="020B0504020202020204" pitchFamily="34" charset="0"/>
              </a:rPr>
              <a:t>14% of our children in care said they didn’t have a good friend. </a:t>
            </a:r>
          </a:p>
        </p:txBody>
      </p:sp>
      <p:pic>
        <p:nvPicPr>
          <p:cNvPr id="3078" name="Picture 6" descr="See the source image">
            <a:extLst>
              <a:ext uri="{FF2B5EF4-FFF2-40B4-BE49-F238E27FC236}">
                <a16:creationId xmlns:a16="http://schemas.microsoft.com/office/drawing/2014/main" id="{E988D0CC-9EED-43EE-B208-6DC286A6D7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180" y="2714091"/>
            <a:ext cx="4143909" cy="4143909"/>
          </a:xfrm>
          <a:prstGeom prst="rect">
            <a:avLst/>
          </a:prstGeom>
          <a:noFill/>
          <a:extLst>
            <a:ext uri="{909E8E84-426E-40DD-AFC4-6F175D3DCCD1}">
              <a14:hiddenFill xmlns:a14="http://schemas.microsoft.com/office/drawing/2010/main">
                <a:solidFill>
                  <a:srgbClr val="FFFFFF"/>
                </a:solidFill>
              </a14:hiddenFill>
            </a:ext>
          </a:extLst>
        </p:spPr>
      </p:pic>
      <p:sp>
        <p:nvSpPr>
          <p:cNvPr id="14" name="Speech Bubble: Oval 13">
            <a:extLst>
              <a:ext uri="{FF2B5EF4-FFF2-40B4-BE49-F238E27FC236}">
                <a16:creationId xmlns:a16="http://schemas.microsoft.com/office/drawing/2014/main" id="{6A9867B4-E604-4A66-8249-250FCF649A82}"/>
              </a:ext>
            </a:extLst>
          </p:cNvPr>
          <p:cNvSpPr/>
          <p:nvPr/>
        </p:nvSpPr>
        <p:spPr>
          <a:xfrm>
            <a:off x="3909847" y="4897822"/>
            <a:ext cx="3710152" cy="1815372"/>
          </a:xfrm>
          <a:custGeom>
            <a:avLst/>
            <a:gdLst>
              <a:gd name="connsiteX0" fmla="*/ -1080433 w 3710152"/>
              <a:gd name="connsiteY0" fmla="*/ 429281 h 1815372"/>
              <a:gd name="connsiteX1" fmla="*/ -446985 w 3710152"/>
              <a:gd name="connsiteY1" fmla="*/ 444892 h 1815372"/>
              <a:gd name="connsiteX2" fmla="*/ 239250 w 3710152"/>
              <a:gd name="connsiteY2" fmla="*/ 461803 h 1815372"/>
              <a:gd name="connsiteX3" fmla="*/ 2054834 w 3710152"/>
              <a:gd name="connsiteY3" fmla="*/ 5278 h 1815372"/>
              <a:gd name="connsiteX4" fmla="*/ 3609611 w 3710152"/>
              <a:gd name="connsiteY4" fmla="*/ 1202452 h 1815372"/>
              <a:gd name="connsiteX5" fmla="*/ 1750353 w 3710152"/>
              <a:gd name="connsiteY5" fmla="*/ 1813925 h 1815372"/>
              <a:gd name="connsiteX6" fmla="*/ 15541 w 3710152"/>
              <a:gd name="connsiteY6" fmla="*/ 790443 h 1815372"/>
              <a:gd name="connsiteX7" fmla="*/ -554365 w 3710152"/>
              <a:gd name="connsiteY7" fmla="*/ 602639 h 1815372"/>
              <a:gd name="connsiteX8" fmla="*/ -1080433 w 3710152"/>
              <a:gd name="connsiteY8" fmla="*/ 429281 h 1815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10152" h="1815372" fill="none" extrusionOk="0">
                <a:moveTo>
                  <a:pt x="-1080433" y="429281"/>
                </a:moveTo>
                <a:cubicBezTo>
                  <a:pt x="-817095" y="419222"/>
                  <a:pt x="-693715" y="412122"/>
                  <a:pt x="-446985" y="444892"/>
                </a:cubicBezTo>
                <a:cubicBezTo>
                  <a:pt x="-200255" y="477662"/>
                  <a:pt x="-61682" y="426376"/>
                  <a:pt x="239250" y="461803"/>
                </a:cubicBezTo>
                <a:cubicBezTo>
                  <a:pt x="700229" y="127028"/>
                  <a:pt x="1308289" y="-210444"/>
                  <a:pt x="2054834" y="5278"/>
                </a:cubicBezTo>
                <a:cubicBezTo>
                  <a:pt x="3202877" y="63022"/>
                  <a:pt x="3962917" y="626661"/>
                  <a:pt x="3609611" y="1202452"/>
                </a:cubicBezTo>
                <a:cubicBezTo>
                  <a:pt x="3350497" y="1477161"/>
                  <a:pt x="2570239" y="1812427"/>
                  <a:pt x="1750353" y="1813925"/>
                </a:cubicBezTo>
                <a:cubicBezTo>
                  <a:pt x="662289" y="1799640"/>
                  <a:pt x="-69381" y="1336574"/>
                  <a:pt x="15541" y="790443"/>
                </a:cubicBezTo>
                <a:cubicBezTo>
                  <a:pt x="-171378" y="745377"/>
                  <a:pt x="-306315" y="667901"/>
                  <a:pt x="-554365" y="602639"/>
                </a:cubicBezTo>
                <a:cubicBezTo>
                  <a:pt x="-802415" y="537377"/>
                  <a:pt x="-859061" y="497476"/>
                  <a:pt x="-1080433" y="429281"/>
                </a:cubicBezTo>
                <a:close/>
              </a:path>
              <a:path w="3710152" h="1815372" stroke="0" extrusionOk="0">
                <a:moveTo>
                  <a:pt x="-1080433" y="429281"/>
                </a:moveTo>
                <a:cubicBezTo>
                  <a:pt x="-938942" y="431412"/>
                  <a:pt x="-608198" y="453496"/>
                  <a:pt x="-394198" y="446192"/>
                </a:cubicBezTo>
                <a:cubicBezTo>
                  <a:pt x="-180198" y="438889"/>
                  <a:pt x="103349" y="463568"/>
                  <a:pt x="239250" y="461803"/>
                </a:cubicBezTo>
                <a:cubicBezTo>
                  <a:pt x="628277" y="152286"/>
                  <a:pt x="1262265" y="-2316"/>
                  <a:pt x="2054834" y="5278"/>
                </a:cubicBezTo>
                <a:cubicBezTo>
                  <a:pt x="3272677" y="84718"/>
                  <a:pt x="4096519" y="742157"/>
                  <a:pt x="3609611" y="1202452"/>
                </a:cubicBezTo>
                <a:cubicBezTo>
                  <a:pt x="3300944" y="1545044"/>
                  <a:pt x="2588885" y="1976071"/>
                  <a:pt x="1750353" y="1813925"/>
                </a:cubicBezTo>
                <a:cubicBezTo>
                  <a:pt x="715256" y="1766357"/>
                  <a:pt x="-138538" y="1231667"/>
                  <a:pt x="15541" y="790443"/>
                </a:cubicBezTo>
                <a:cubicBezTo>
                  <a:pt x="-174611" y="717958"/>
                  <a:pt x="-263975" y="722266"/>
                  <a:pt x="-510527" y="617085"/>
                </a:cubicBezTo>
                <a:cubicBezTo>
                  <a:pt x="-757079" y="511904"/>
                  <a:pt x="-964551" y="492714"/>
                  <a:pt x="-1080433" y="429281"/>
                </a:cubicBezTo>
                <a:close/>
              </a:path>
            </a:pathLst>
          </a:custGeom>
          <a:solidFill>
            <a:schemeClr val="bg1"/>
          </a:solidFill>
          <a:ln>
            <a:extLst>
              <a:ext uri="{C807C97D-BFC1-408E-A445-0C87EB9F89A2}">
                <ask:lineSketchStyleProps xmlns="" xmlns:ask="http://schemas.microsoft.com/office/drawing/2018/sketchyshapes" sd="3794071524">
                  <a:prstGeom prst="wedgeEllipseCallout">
                    <a:avLst>
                      <a:gd name="adj1" fmla="val -79121"/>
                      <a:gd name="adj2" fmla="val -26353"/>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anose="020B0604020202020204" pitchFamily="34" charset="0"/>
              <a:buNone/>
            </a:pPr>
            <a:r>
              <a:rPr lang="en-GB" i="1" dirty="0">
                <a:solidFill>
                  <a:srgbClr val="000000"/>
                </a:solidFill>
              </a:rPr>
              <a:t>I </a:t>
            </a:r>
            <a:r>
              <a:rPr lang="en-GB" i="1" dirty="0" smtClean="0">
                <a:solidFill>
                  <a:srgbClr val="000000"/>
                </a:solidFill>
              </a:rPr>
              <a:t>like </a:t>
            </a:r>
            <a:r>
              <a:rPr lang="en-GB" i="1" dirty="0">
                <a:solidFill>
                  <a:srgbClr val="000000"/>
                </a:solidFill>
              </a:rPr>
              <a:t>my bedroom but it is small. I didn’t have anyone to play football with yesterday. </a:t>
            </a:r>
          </a:p>
          <a:p>
            <a:pPr algn="ctr">
              <a:buFont typeface="Arial" panose="020B0604020202020204" pitchFamily="34" charset="0"/>
              <a:buNone/>
            </a:pPr>
            <a:r>
              <a:rPr lang="en-GB" dirty="0">
                <a:solidFill>
                  <a:srgbClr val="000000"/>
                </a:solidFill>
              </a:rPr>
              <a:t>4-7yrs</a:t>
            </a:r>
          </a:p>
        </p:txBody>
      </p:sp>
      <p:sp>
        <p:nvSpPr>
          <p:cNvPr id="12" name="Rectangle 11">
            <a:extLst>
              <a:ext uri="{FF2B5EF4-FFF2-40B4-BE49-F238E27FC236}">
                <a16:creationId xmlns:a16="http://schemas.microsoft.com/office/drawing/2014/main" id="{F0E53E8F-8DA0-49C5-9AFF-A3F8D73A6D85}"/>
              </a:ext>
            </a:extLst>
          </p:cNvPr>
          <p:cNvSpPr/>
          <p:nvPr/>
        </p:nvSpPr>
        <p:spPr>
          <a:xfrm>
            <a:off x="8745247" y="763830"/>
            <a:ext cx="2406428" cy="523220"/>
          </a:xfrm>
          <a:prstGeom prst="rect">
            <a:avLst/>
          </a:prstGeom>
          <a:noFill/>
        </p:spPr>
        <p:txBody>
          <a:bodyPr wrap="none" lIns="91440" tIns="45720" rIns="91440" bIns="45720">
            <a:spAutoFit/>
          </a:bodyPr>
          <a:lstStyle/>
          <a:p>
            <a:pPr algn="ctr"/>
            <a:r>
              <a:rPr lang="en-US" sz="2800" dirty="0">
                <a:ln w="0"/>
                <a:solidFill>
                  <a:prstClr val="black"/>
                </a:solidFill>
                <a:effectLst>
                  <a:outerShdw blurRad="38100" dist="19050" dir="2700000" algn="tl" rotWithShape="0">
                    <a:prstClr val="black">
                      <a:alpha val="40000"/>
                    </a:prstClr>
                  </a:outerShdw>
                </a:effectLst>
                <a:latin typeface="Berlin Sans FB Demi" panose="020E0802020502020306" pitchFamily="34" charset="0"/>
              </a:rPr>
              <a:t>We are doing:</a:t>
            </a:r>
          </a:p>
        </p:txBody>
      </p:sp>
      <p:pic>
        <p:nvPicPr>
          <p:cNvPr id="2050" name="Picture 2">
            <a:extLst>
              <a:ext uri="{FF2B5EF4-FFF2-40B4-BE49-F238E27FC236}">
                <a16:creationId xmlns:a16="http://schemas.microsoft.com/office/drawing/2014/main" id="{D32EA363-68CD-4F1D-A435-2ED77C758A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42978" y="46022"/>
            <a:ext cx="6429375" cy="86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647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794</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vt:i4>
      </vt:variant>
    </vt:vector>
  </HeadingPairs>
  <TitlesOfParts>
    <vt:vector size="13" baseType="lpstr">
      <vt:lpstr>Arial</vt:lpstr>
      <vt:lpstr>Avenir Next LT Pro</vt:lpstr>
      <vt:lpstr>Berlin Sans FB Demi</vt:lpstr>
      <vt:lpstr>Calibri</vt:lpstr>
      <vt:lpstr>Calibri Light</vt:lpstr>
      <vt:lpstr>Times New Roman</vt:lpstr>
      <vt:lpstr>YACgEZml080 0</vt:lpstr>
      <vt:lpstr>Office Theme</vt:lpstr>
      <vt:lpstr>1_Office Theme</vt:lpstr>
      <vt:lpstr>2_Office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Baker</dc:creator>
  <cp:lastModifiedBy>Richard Marvin</cp:lastModifiedBy>
  <cp:revision>28</cp:revision>
  <dcterms:created xsi:type="dcterms:W3CDTF">2022-09-15T10:17:49Z</dcterms:created>
  <dcterms:modified xsi:type="dcterms:W3CDTF">2023-04-19T14:55:12Z</dcterms:modified>
</cp:coreProperties>
</file>