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7" r:id="rId3"/>
  </p:sldMasterIdLst>
  <p:notesMasterIdLst>
    <p:notesMasterId r:id="rId7"/>
  </p:notesMasterIdLst>
  <p:sldIdLst>
    <p:sldId id="256" r:id="rId4"/>
    <p:sldId id="257"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a Briheim" initials="LB" lastIdx="25"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94963" autoAdjust="0"/>
  </p:normalViewPr>
  <p:slideViewPr>
    <p:cSldViewPr snapToGrid="0">
      <p:cViewPr varScale="1">
        <p:scale>
          <a:sx n="61" d="100"/>
          <a:sy n="61" d="100"/>
        </p:scale>
        <p:origin x="70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FA04CC-E4B6-43B3-A1DF-716AA35D4F1A}" type="datetimeFigureOut">
              <a:rPr lang="en-GB" smtClean="0"/>
              <a:t>19/04/2023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0ED00F-F2FF-4283-A928-764FBE879042}" type="slidenum">
              <a:rPr lang="en-GB" smtClean="0"/>
              <a:t>‹#›</a:t>
            </a:fld>
            <a:endParaRPr lang="en-GB"/>
          </a:p>
        </p:txBody>
      </p:sp>
    </p:spTree>
    <p:extLst>
      <p:ext uri="{BB962C8B-B14F-4D97-AF65-F5344CB8AC3E}">
        <p14:creationId xmlns:p14="http://schemas.microsoft.com/office/powerpoint/2010/main" val="2344488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1492669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3089675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19/04/2023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1729440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19/04/2023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782691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19/04/2023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3776119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88A5DB-E5AB-44FC-9B80-7A4E538D4AD7}" type="datetime1">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12"/>
          </p:nvPr>
        </p:nvSpPr>
        <p:spPr>
          <a:xfrm>
            <a:off x="9168341" y="6381329"/>
            <a:ext cx="2844800" cy="365125"/>
          </a:xfrm>
        </p:spPr>
        <p:txBody>
          <a:body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225713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3392" y="0"/>
            <a:ext cx="109728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4BAEA4-D045-4A31-B148-B9C279F05581}" type="datetime1">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12"/>
          </p:nvPr>
        </p:nvSpPr>
        <p:spPr>
          <a:xfrm>
            <a:off x="9168341" y="6366022"/>
            <a:ext cx="2844800" cy="365125"/>
          </a:xfrm>
        </p:spPr>
        <p:txBody>
          <a:body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084471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3392" y="0"/>
            <a:ext cx="10972800" cy="1143000"/>
          </a:xfrm>
        </p:spPr>
        <p:txBody>
          <a:bodyPr/>
          <a:lstStyle>
            <a:lvl1pPr>
              <a:defRPr/>
            </a:lvl1pPr>
          </a:lstStyle>
          <a:p>
            <a:r>
              <a:rPr lang="en-US" dirty="0"/>
              <a:t>Click to edit Master title style</a:t>
            </a:r>
            <a:endParaRPr lang="en-GB" dirty="0"/>
          </a:p>
        </p:txBody>
      </p:sp>
      <p:sp>
        <p:nvSpPr>
          <p:cNvPr id="3" name="Content Placeholder 2"/>
          <p:cNvSpPr>
            <a:spLocks noGrp="1"/>
          </p:cNvSpPr>
          <p:nvPr>
            <p:ph sz="half" idx="1"/>
          </p:nvPr>
        </p:nvSpPr>
        <p:spPr>
          <a:xfrm>
            <a:off x="609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9D873614-D828-406D-B63C-8B8417E77E11}" type="datetime1">
              <a:rPr lang="en-GB" smtClean="0">
                <a:solidFill>
                  <a:prstClr val="black">
                    <a:tint val="75000"/>
                  </a:prstClr>
                </a:solidFill>
              </a:rPr>
              <a:pPr/>
              <a:t>19/04/2023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7" name="Slide Number Placeholder 6"/>
          <p:cNvSpPr>
            <a:spLocks noGrp="1"/>
          </p:cNvSpPr>
          <p:nvPr>
            <p:ph type="sldNum" sz="quarter" idx="12"/>
          </p:nvPr>
        </p:nvSpPr>
        <p:spPr>
          <a:xfrm>
            <a:off x="9168341" y="6381329"/>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224547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3392" y="-8293"/>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196752"/>
            <a:ext cx="5386917"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1836514"/>
            <a:ext cx="5386917"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193368" y="1196752"/>
            <a:ext cx="5389033"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836514"/>
            <a:ext cx="5389033"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FEAC3E-A275-46E7-8D1F-D4A591F1F90E}" type="datetime1">
              <a:rPr lang="en-GB" smtClean="0">
                <a:solidFill>
                  <a:prstClr val="black">
                    <a:tint val="75000"/>
                  </a:prstClr>
                </a:solidFill>
              </a:rPr>
              <a:pPr/>
              <a:t>19/04/2023</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9" name="Slide Number Placeholder 8"/>
          <p:cNvSpPr>
            <a:spLocks noGrp="1"/>
          </p:cNvSpPr>
          <p:nvPr>
            <p:ph type="sldNum" sz="quarter" idx="12"/>
          </p:nvPr>
        </p:nvSpPr>
        <p:spPr>
          <a:xfrm>
            <a:off x="9072331" y="6364308"/>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17997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72765C-87E5-4EA0-B4F4-9C6D76ADC3AC}" type="datetime1">
              <a:rPr lang="en-GB" smtClean="0">
                <a:solidFill>
                  <a:prstClr val="black">
                    <a:tint val="75000"/>
                  </a:prstClr>
                </a:solidFill>
              </a:rPr>
              <a:pPr/>
              <a:t>19/04/2023</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5" name="Slide Number Placeholder 4"/>
          <p:cNvSpPr>
            <a:spLocks noGrp="1"/>
          </p:cNvSpPr>
          <p:nvPr>
            <p:ph type="sldNum" sz="quarter" idx="12"/>
          </p:nvPr>
        </p:nvSpPr>
        <p:spPr>
          <a:xfrm>
            <a:off x="9168341" y="6362253"/>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
        <p:nvSpPr>
          <p:cNvPr id="6" name="Oval 5"/>
          <p:cNvSpPr/>
          <p:nvPr userDrawn="1"/>
        </p:nvSpPr>
        <p:spPr>
          <a:xfrm>
            <a:off x="1765943" y="1782425"/>
            <a:ext cx="3527619" cy="2773860"/>
          </a:xfrm>
          <a:prstGeom prst="ellipse">
            <a:avLst/>
          </a:prstGeom>
          <a:solidFill>
            <a:srgbClr val="FFDD00"/>
          </a:solidFill>
          <a:ln>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solidFill>
                <a:prstClr val="white"/>
              </a:solidFill>
            </a:endParaRPr>
          </a:p>
        </p:txBody>
      </p:sp>
    </p:spTree>
    <p:extLst>
      <p:ext uri="{BB962C8B-B14F-4D97-AF65-F5344CB8AC3E}">
        <p14:creationId xmlns:p14="http://schemas.microsoft.com/office/powerpoint/2010/main" val="3510068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1866F-39C4-4FA0-953C-EFF5256D74A4}" type="datetime1">
              <a:rPr lang="en-GB" smtClean="0">
                <a:solidFill>
                  <a:prstClr val="black">
                    <a:tint val="75000"/>
                  </a:prstClr>
                </a:solidFill>
              </a:rPr>
              <a:pPr/>
              <a:t>19/04/2023</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4" name="Slide Number Placeholder 3"/>
          <p:cNvSpPr>
            <a:spLocks noGrp="1"/>
          </p:cNvSpPr>
          <p:nvPr>
            <p:ph type="sldNum" sz="quarter" idx="12"/>
          </p:nvPr>
        </p:nvSpPr>
        <p:spPr>
          <a:xfrm>
            <a:off x="9168341" y="6364308"/>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3360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4EA62-16B3-4E29-B209-11E059BB54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D585B3D-61E9-420F-BF88-A08A41AF1B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A6DF8B4-E6C8-4C99-B2AE-25E6FBA1026C}"/>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BC55EF55-08FB-49A3-AAFA-5899991F20E2}"/>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C11794EF-7F22-426E-B563-0EEF8F391A92}"/>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3945355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D5B14-EB06-45ED-A95A-73C5638876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172F241-3800-4B3F-A65E-686ECB1BD9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651E9E-F718-4B2C-A3A0-C856E809E1EF}"/>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C5E85C2E-F5DF-4F48-A2AC-E27466532E05}"/>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BE40B8A3-ECFD-4937-AA27-FBB8BF2BBA7C}"/>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631480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19/04/2023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35001129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51D6F-AECB-4A6B-BC64-F5EE708003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C6092E6-111C-471E-A951-C9A1831676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C77E33-C673-474F-B1F7-049501594971}"/>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D42FCBBE-30CF-4632-82DC-8D49F348EE2D}"/>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45324154-CE3E-40CA-8E8C-B8C51A3C14A9}"/>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2152252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6049-71BE-4980-83A6-3BBCD7007B1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01AFE4-297E-4C3E-AD09-B3C98790FD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C045DBF-1F12-4C3E-A49B-CABB8735DF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5A5ED90-B968-4880-BEFE-CDA39EF32778}"/>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A6A0A385-5CCD-4EDF-8F11-770D941A1AA3}"/>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3722756C-A405-4E6C-96B7-5547C04C34B0}"/>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552959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24C21-5359-4A75-9DD3-881C853FCB4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62A740-263D-4DBA-810E-E61914D4E0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147666-1093-4DB1-8FF4-1420523E7B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1E0A3D8-A24C-4D19-81B1-39909AC353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BCE6E5-D480-4377-A01E-407BDF6654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ED12207-CB89-40C8-93E7-7BD69933FE89}"/>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8" name="Footer Placeholder 7">
            <a:extLst>
              <a:ext uri="{FF2B5EF4-FFF2-40B4-BE49-F238E27FC236}">
                <a16:creationId xmlns:a16="http://schemas.microsoft.com/office/drawing/2014/main" id="{08C74F60-761D-42CE-B625-B59AC24624A4}"/>
              </a:ext>
            </a:extLst>
          </p:cNvPr>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a:extLst>
              <a:ext uri="{FF2B5EF4-FFF2-40B4-BE49-F238E27FC236}">
                <a16:creationId xmlns:a16="http://schemas.microsoft.com/office/drawing/2014/main" id="{E9013F31-92A0-4D3C-A7ED-EFB09A88F7B1}"/>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7551853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3AB50-BB9F-4426-A7C1-305ECFB9450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66812B8-74C3-4163-829F-1BC198833705}"/>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4" name="Footer Placeholder 3">
            <a:extLst>
              <a:ext uri="{FF2B5EF4-FFF2-40B4-BE49-F238E27FC236}">
                <a16:creationId xmlns:a16="http://schemas.microsoft.com/office/drawing/2014/main" id="{268DE6DF-896A-481E-9FD9-1E8FD5545CCD}"/>
              </a:ext>
            </a:extLst>
          </p:cNvPr>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a:extLst>
              <a:ext uri="{FF2B5EF4-FFF2-40B4-BE49-F238E27FC236}">
                <a16:creationId xmlns:a16="http://schemas.microsoft.com/office/drawing/2014/main" id="{0AB5ED60-F9E5-4BA7-9D85-C63DDD4012DC}"/>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3942372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DC4F52-C464-4DDF-8407-3C395C93E773}"/>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3" name="Footer Placeholder 2">
            <a:extLst>
              <a:ext uri="{FF2B5EF4-FFF2-40B4-BE49-F238E27FC236}">
                <a16:creationId xmlns:a16="http://schemas.microsoft.com/office/drawing/2014/main" id="{40E53911-D94D-46DA-95B2-5F32913953C0}"/>
              </a:ext>
            </a:extLst>
          </p:cNvPr>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a:extLst>
              <a:ext uri="{FF2B5EF4-FFF2-40B4-BE49-F238E27FC236}">
                <a16:creationId xmlns:a16="http://schemas.microsoft.com/office/drawing/2014/main" id="{8DE28A34-47B4-45CA-A7F2-767B78471E66}"/>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051670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EE7A0-F6C8-4EDD-A663-3C45691050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9BF7EE0-6A5F-41A8-A4DB-CFED80EB5E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70298EB-C7F2-435D-BFB2-94F284AF3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23497E-C03B-44B0-90FC-1ABF44BB2F55}"/>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C13CE4FD-D887-40A0-96C0-98B4776AD217}"/>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7CC0B8F3-D4AA-4699-8997-198D3D041D56}"/>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134906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16283-8E81-478A-83CF-B22F1AB648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13F9A7-BAC1-4703-9684-99A9FF65E0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9C35142-3C1C-488D-90C6-386C9AAC54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F2553-90D2-43B7-9AF8-7FBDA85EB162}"/>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4F1A3492-E177-4228-8820-7929AB2DDE47}"/>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DB57E300-8C62-460C-9FCF-07DE3A152983}"/>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104181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7AF18-23C8-4929-A206-3D4B5C144F3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D7C772-3330-4268-B6FB-8CFE3B56A7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A28202-8D9B-4ACA-B4F5-5514CD9E0F78}"/>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A8E197DB-2DFF-4E55-8EC9-96A9E53AAA48}"/>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0B3B1D95-A8F7-4859-BE9F-0DECAD14EDBE}"/>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0126211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119AAF-A0F6-4737-B648-F93D8F9ED23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03AD7DD-8A29-4A2A-818B-7DA53E5DF5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BBB675-91A0-449D-95D7-C919FC245E8D}"/>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06B9659F-03A0-4171-A938-1EC0A4BB8A9B}"/>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1C261D75-C530-4D7F-8015-23E31969AED5}"/>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826393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6DC43B-F313-4F7C-A7F7-B32E2A86A44C}" type="datetimeFigureOut">
              <a:rPr lang="en-GB" smtClean="0"/>
              <a:t>19/04/2023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2065320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06DC43B-F313-4F7C-A7F7-B32E2A86A44C}" type="datetimeFigureOut">
              <a:rPr lang="en-GB" smtClean="0"/>
              <a:t>19/04/2023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4106011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06DC43B-F313-4F7C-A7F7-B32E2A86A44C}" type="datetimeFigureOut">
              <a:rPr lang="en-GB" smtClean="0"/>
              <a:t>19/04/2023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3813231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06DC43B-F313-4F7C-A7F7-B32E2A86A44C}" type="datetimeFigureOut">
              <a:rPr lang="en-GB" smtClean="0"/>
              <a:t>19/04/2023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2791989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DC43B-F313-4F7C-A7F7-B32E2A86A44C}" type="datetimeFigureOut">
              <a:rPr lang="en-GB" smtClean="0"/>
              <a:t>19/04/2023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1663862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DC43B-F313-4F7C-A7F7-B32E2A86A44C}" type="datetimeFigureOut">
              <a:rPr lang="en-GB" smtClean="0"/>
              <a:t>19/04/2023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3487410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DC43B-F313-4F7C-A7F7-B32E2A86A44C}" type="datetimeFigureOut">
              <a:rPr lang="en-GB" smtClean="0"/>
              <a:t>19/04/2023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4068719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6DC43B-F313-4F7C-A7F7-B32E2A86A44C}" type="datetimeFigureOut">
              <a:rPr lang="en-GB" smtClean="0"/>
              <a:t>19/04/2023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0C33A5-7A7D-4B60-BB65-12F710E4C73C}" type="slidenum">
              <a:rPr lang="en-GB" smtClean="0"/>
              <a:t>‹#›</a:t>
            </a:fld>
            <a:endParaRPr lang="en-GB"/>
          </a:p>
        </p:txBody>
      </p:sp>
    </p:spTree>
    <p:extLst>
      <p:ext uri="{BB962C8B-B14F-4D97-AF65-F5344CB8AC3E}">
        <p14:creationId xmlns:p14="http://schemas.microsoft.com/office/powerpoint/2010/main" val="2350147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latin typeface="Arial" panose="020B0604020202020204" pitchFamily="34" charset="0"/>
                <a:cs typeface="Arial" panose="020B0604020202020204" pitchFamily="34" charset="0"/>
              </a:defRPr>
            </a:lvl1pPr>
          </a:lstStyle>
          <a:p>
            <a:fld id="{6DDE8F97-2FDF-4EC0-9451-DC15B05F168E}" type="datetime1">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4"/>
          </p:nvPr>
        </p:nvSpPr>
        <p:spPr>
          <a:xfrm>
            <a:off x="9168341" y="6381329"/>
            <a:ext cx="2844800" cy="365125"/>
          </a:xfrm>
          <a:prstGeom prst="rect">
            <a:avLst/>
          </a:prstGeom>
        </p:spPr>
        <p:txBody>
          <a:bodyPr vert="horz" lIns="91440" tIns="45720" rIns="91440" bIns="45720" rtlCol="0" anchor="ctr"/>
          <a:lstStyle>
            <a:lvl1pPr algn="r">
              <a:defRPr sz="1600">
                <a:solidFill>
                  <a:schemeClr val="tx1">
                    <a:tint val="75000"/>
                  </a:schemeClr>
                </a:solidFill>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02551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FBE7F7-948D-4E1F-AF05-FA32F5A172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1A242E-653A-48BB-A6D1-96C02C3AD9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0C6D15-5DA9-4C2A-80FC-47650AC750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22CF55C2-F6A1-4DD7-B4D8-52CC9C632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93B723F7-07DF-4CA2-9C5A-76F72C8108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37208197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Ma2tE45e1Qs"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8.xml"/><Relationship Id="rId5" Type="http://schemas.openxmlformats.org/officeDocument/2006/relationships/image" Target="../media/image10.pn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341704" y="1781761"/>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8" name="Rectangle 7"/>
          <p:cNvSpPr/>
          <p:nvPr/>
        </p:nvSpPr>
        <p:spPr>
          <a:xfrm>
            <a:off x="152400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pc="300" dirty="0">
              <a:solidFill>
                <a:prstClr val="white"/>
              </a:solidFill>
            </a:endParaRPr>
          </a:p>
        </p:txBody>
      </p:sp>
      <p:sp>
        <p:nvSpPr>
          <p:cNvPr id="9" name="Rounded Rectangle 8"/>
          <p:cNvSpPr/>
          <p:nvPr/>
        </p:nvSpPr>
        <p:spPr>
          <a:xfrm>
            <a:off x="2920058" y="1673194"/>
            <a:ext cx="2720899" cy="84953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prstClr val="black">
                    <a:lumMod val="65000"/>
                    <a:lumOff val="35000"/>
                  </a:prstClr>
                </a:solidFill>
                <a:cs typeface="Arial" panose="020B0604020202020204" pitchFamily="34" charset="0"/>
              </a:rPr>
              <a:t>Family time</a:t>
            </a:r>
            <a:endParaRPr lang="en-GB" sz="2400" b="1" dirty="0">
              <a:solidFill>
                <a:prstClr val="black">
                  <a:lumMod val="65000"/>
                  <a:lumOff val="35000"/>
                </a:prstClr>
              </a:solidFill>
              <a:cs typeface="Arial" panose="020B0604020202020204" pitchFamily="34" charset="0"/>
            </a:endParaRPr>
          </a:p>
        </p:txBody>
      </p:sp>
      <p:sp>
        <p:nvSpPr>
          <p:cNvPr id="10" name="Rounded Rectangle 9"/>
          <p:cNvSpPr/>
          <p:nvPr/>
        </p:nvSpPr>
        <p:spPr>
          <a:xfrm>
            <a:off x="6536000" y="3694446"/>
            <a:ext cx="5024656" cy="2168746"/>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cs typeface="Arial" pitchFamily="34" charset="0"/>
              </a:rPr>
              <a:t>Following Hull’s Bright Spots survey the local authority, in partnership with children in care, picked five areas to focus on – one of these was </a:t>
            </a:r>
            <a:r>
              <a:rPr lang="en-GB" dirty="0" smtClean="0">
                <a:solidFill>
                  <a:schemeClr val="tx1"/>
                </a:solidFill>
                <a:cs typeface="Arial" pitchFamily="34" charset="0"/>
              </a:rPr>
              <a:t>supporting children more to stay connected to the people who are important to them.</a:t>
            </a:r>
            <a:endParaRPr lang="en-GB" dirty="0">
              <a:solidFill>
                <a:prstClr val="black">
                  <a:lumMod val="65000"/>
                  <a:lumOff val="35000"/>
                </a:prstClr>
              </a:solidFill>
              <a:cs typeface="Arial" pitchFamily="34" charset="0"/>
            </a:endParaRPr>
          </a:p>
        </p:txBody>
      </p:sp>
      <p:sp>
        <p:nvSpPr>
          <p:cNvPr id="2" name="TextBox 1"/>
          <p:cNvSpPr txBox="1"/>
          <p:nvPr/>
        </p:nvSpPr>
        <p:spPr>
          <a:xfrm>
            <a:off x="1559496" y="6547410"/>
            <a:ext cx="7488832" cy="553998"/>
          </a:xfrm>
          <a:prstGeom prst="rect">
            <a:avLst/>
          </a:prstGeom>
          <a:noFill/>
        </p:spPr>
        <p:txBody>
          <a:bodyPr wrap="square" rtlCol="0">
            <a:spAutoFit/>
          </a:bodyPr>
          <a:lstStyle/>
          <a:p>
            <a:r>
              <a:rPr lang="en-GB" sz="1200" b="1" dirty="0">
                <a:solidFill>
                  <a:prstClr val="white"/>
                </a:solidFill>
                <a:cs typeface="Arial" panose="020B0604020202020204" pitchFamily="34" charset="0"/>
              </a:rPr>
              <a:t>This is a practice example from the Voices Improving Care Team </a:t>
            </a:r>
            <a:r>
              <a:rPr lang="en-GB" sz="1200" b="1" u="sng" dirty="0">
                <a:solidFill>
                  <a:prstClr val="white"/>
                </a:solidFill>
                <a:cs typeface="Arial" panose="020B0604020202020204" pitchFamily="34" charset="0"/>
              </a:rPr>
              <a:t>Brightspots@coramvoice.org.uk</a:t>
            </a:r>
          </a:p>
          <a:p>
            <a:endParaRPr lang="en-GB" b="1" dirty="0">
              <a:solidFill>
                <a:prstClr val="white"/>
              </a:solidFill>
            </a:endParaRPr>
          </a:p>
        </p:txBody>
      </p:sp>
      <p:sp>
        <p:nvSpPr>
          <p:cNvPr id="14" name="Rounded Rectangle 13"/>
          <p:cNvSpPr/>
          <p:nvPr/>
        </p:nvSpPr>
        <p:spPr>
          <a:xfrm>
            <a:off x="1991544" y="3501008"/>
            <a:ext cx="4544456" cy="30243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dirty="0" smtClean="0">
                <a:solidFill>
                  <a:prstClr val="white"/>
                </a:solidFill>
                <a:cs typeface="Arial" panose="020B0604020202020204" pitchFamily="34" charset="0"/>
              </a:rPr>
              <a:t>Hull City Council</a:t>
            </a:r>
          </a:p>
          <a:p>
            <a:endParaRPr lang="en-GB" sz="2400" dirty="0" smtClean="0">
              <a:solidFill>
                <a:prstClr val="white"/>
              </a:solidFill>
              <a:cs typeface="Arial" panose="020B0604020202020204" pitchFamily="34" charset="0"/>
            </a:endParaRPr>
          </a:p>
          <a:p>
            <a:r>
              <a:rPr lang="en-GB" sz="3200" b="1" dirty="0" smtClean="0">
                <a:solidFill>
                  <a:prstClr val="white"/>
                </a:solidFill>
                <a:cs typeface="Arial" panose="020B0604020202020204" pitchFamily="34" charset="0"/>
              </a:rPr>
              <a:t>Supporting family </a:t>
            </a:r>
            <a:r>
              <a:rPr lang="en-GB" sz="3200" b="1" dirty="0" smtClean="0">
                <a:solidFill>
                  <a:prstClr val="white"/>
                </a:solidFill>
                <a:cs typeface="Arial" panose="020B0604020202020204" pitchFamily="34" charset="0"/>
              </a:rPr>
              <a:t>time</a:t>
            </a:r>
          </a:p>
          <a:p>
            <a:endParaRPr lang="en-GB" sz="3200" b="1" dirty="0">
              <a:solidFill>
                <a:prstClr val="white"/>
              </a:solidFill>
              <a:cs typeface="Arial" panose="020B0604020202020204" pitchFamily="34" charset="0"/>
            </a:endParaRPr>
          </a:p>
          <a:p>
            <a:r>
              <a:rPr lang="en-US" sz="2500" dirty="0" smtClean="0">
                <a:solidFill>
                  <a:prstClr val="white"/>
                </a:solidFill>
                <a:cs typeface="Arial" panose="020B0604020202020204" pitchFamily="34" charset="0"/>
              </a:rPr>
              <a:t>July 2022</a:t>
            </a:r>
            <a:endParaRPr lang="en-GB" sz="2500" dirty="0">
              <a:solidFill>
                <a:prstClr val="white"/>
              </a:solidFill>
              <a:cs typeface="Arial" panose="020B0604020202020204" pitchFamily="34" charset="0"/>
            </a:endParaRPr>
          </a:p>
        </p:txBody>
      </p:sp>
      <p:pic>
        <p:nvPicPr>
          <p:cNvPr id="5" name="Picture 4"/>
          <p:cNvPicPr>
            <a:picLocks noChangeAspect="1"/>
          </p:cNvPicPr>
          <p:nvPr/>
        </p:nvPicPr>
        <p:blipFill>
          <a:blip r:embed="rId3"/>
          <a:stretch>
            <a:fillRect/>
          </a:stretch>
        </p:blipFill>
        <p:spPr>
          <a:xfrm>
            <a:off x="10668000" y="173809"/>
            <a:ext cx="1298561" cy="1292464"/>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6683" y="1394129"/>
            <a:ext cx="1407665" cy="1407665"/>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1238" y="106135"/>
            <a:ext cx="3420445" cy="950427"/>
          </a:xfrm>
          <a:prstGeom prst="rect">
            <a:avLst/>
          </a:prstGeom>
        </p:spPr>
      </p:pic>
    </p:spTree>
    <p:extLst>
      <p:ext uri="{BB962C8B-B14F-4D97-AF65-F5344CB8AC3E}">
        <p14:creationId xmlns:p14="http://schemas.microsoft.com/office/powerpoint/2010/main" val="270938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275909" y="163285"/>
            <a:ext cx="5904174" cy="1720969"/>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en-GB" sz="1400" dirty="0" smtClean="0">
              <a:solidFill>
                <a:schemeClr val="tx1"/>
              </a:solidFill>
              <a:cs typeface="Arial" pitchFamily="34" charset="0"/>
            </a:endParaRPr>
          </a:p>
          <a:p>
            <a:r>
              <a:rPr lang="en-GB" sz="1400" dirty="0" smtClean="0">
                <a:solidFill>
                  <a:schemeClr val="tx1"/>
                </a:solidFill>
                <a:cs typeface="Arial" pitchFamily="34" charset="0"/>
              </a:rPr>
              <a:t>Hull </a:t>
            </a:r>
            <a:r>
              <a:rPr lang="en-GB" sz="1400" dirty="0" smtClean="0">
                <a:solidFill>
                  <a:schemeClr val="tx1"/>
                </a:solidFill>
                <a:cs typeface="Arial" pitchFamily="34" charset="0"/>
              </a:rPr>
              <a:t>took part in the Bright Spots programme in 2021-22. Over 200 children in care answered the surveys sharing how they were feeling in relation to </a:t>
            </a:r>
            <a:r>
              <a:rPr lang="en-GB" sz="1400" dirty="0" smtClean="0">
                <a:solidFill>
                  <a:schemeClr val="tx1"/>
                </a:solidFill>
                <a:cs typeface="Arial" pitchFamily="34" charset="0"/>
              </a:rPr>
              <a:t>staying </a:t>
            </a:r>
            <a:r>
              <a:rPr lang="en-GB" sz="1400" dirty="0" smtClean="0">
                <a:solidFill>
                  <a:schemeClr val="tx1"/>
                </a:solidFill>
                <a:cs typeface="Arial" pitchFamily="34" charset="0"/>
              </a:rPr>
              <a:t>connected with the people who were important to them. About a quarter of </a:t>
            </a:r>
            <a:r>
              <a:rPr lang="en-GB" sz="1400" kern="0" dirty="0" smtClean="0">
                <a:solidFill>
                  <a:schemeClr val="tx1"/>
                </a:solidFill>
              </a:rPr>
              <a:t>children </a:t>
            </a:r>
            <a:r>
              <a:rPr lang="en-GB" sz="1400" kern="0" dirty="0">
                <a:solidFill>
                  <a:schemeClr val="tx1"/>
                </a:solidFill>
              </a:rPr>
              <a:t>and young people (</a:t>
            </a:r>
            <a:r>
              <a:rPr lang="en-GB" sz="1400" kern="0" dirty="0" smtClean="0">
                <a:solidFill>
                  <a:schemeClr val="tx1"/>
                </a:solidFill>
              </a:rPr>
              <a:t>8-18yrs) wanted to see members of their family more: their mum </a:t>
            </a:r>
            <a:r>
              <a:rPr lang="en-GB" sz="1400" kern="0" dirty="0">
                <a:solidFill>
                  <a:schemeClr val="tx1"/>
                </a:solidFill>
              </a:rPr>
              <a:t>(29%), dad (28%) and siblings (34%).</a:t>
            </a:r>
          </a:p>
          <a:p>
            <a:endParaRPr lang="en-GB" sz="1400" dirty="0">
              <a:solidFill>
                <a:prstClr val="black"/>
              </a:solidFill>
              <a:cs typeface="Arial" pitchFamily="34" charset="0"/>
            </a:endParaRPr>
          </a:p>
        </p:txBody>
      </p:sp>
      <p:sp>
        <p:nvSpPr>
          <p:cNvPr id="11" name="Rounded Rectangle 10"/>
          <p:cNvSpPr/>
          <p:nvPr/>
        </p:nvSpPr>
        <p:spPr>
          <a:xfrm>
            <a:off x="155449" y="1938528"/>
            <a:ext cx="6024634" cy="4919472"/>
          </a:xfrm>
          <a:prstGeom prst="roundRect">
            <a:avLst>
              <a:gd name="adj" fmla="val 8202"/>
            </a:avLst>
          </a:prstGeom>
          <a:solidFill>
            <a:srgbClr val="F0F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en-US" sz="1400" dirty="0" smtClean="0">
              <a:solidFill>
                <a:schemeClr val="tx1"/>
              </a:solidFill>
              <a:ea typeface="Times New Roman" panose="02020603050405020304" pitchFamily="18" charset="0"/>
              <a:cs typeface="Arial" panose="020B0604020202020204" pitchFamily="34" charset="0"/>
            </a:endParaRPr>
          </a:p>
          <a:p>
            <a:endParaRPr lang="en-US" altLang="en-US" sz="1400" dirty="0">
              <a:solidFill>
                <a:schemeClr val="tx1"/>
              </a:solidFill>
              <a:ea typeface="Times New Roman" panose="02020603050405020304" pitchFamily="18" charset="0"/>
              <a:cs typeface="Arial" panose="020B0604020202020204" pitchFamily="34" charset="0"/>
            </a:endParaRPr>
          </a:p>
          <a:p>
            <a:endParaRPr lang="en-US" altLang="en-US" sz="1400" dirty="0" smtClean="0">
              <a:solidFill>
                <a:schemeClr val="tx1"/>
              </a:solidFill>
              <a:ea typeface="Times New Roman" panose="02020603050405020304" pitchFamily="18" charset="0"/>
              <a:cs typeface="Arial" panose="020B0604020202020204" pitchFamily="34" charset="0"/>
            </a:endParaRPr>
          </a:p>
          <a:p>
            <a:endParaRPr lang="en-US" altLang="en-US" sz="1400" dirty="0">
              <a:solidFill>
                <a:schemeClr val="tx1"/>
              </a:solidFill>
              <a:ea typeface="Times New Roman" panose="02020603050405020304" pitchFamily="18" charset="0"/>
              <a:cs typeface="Arial" panose="020B0604020202020204" pitchFamily="34" charset="0"/>
            </a:endParaRPr>
          </a:p>
          <a:p>
            <a:endParaRPr lang="en-US" altLang="en-US" sz="1400" dirty="0" smtClean="0">
              <a:solidFill>
                <a:schemeClr val="tx1"/>
              </a:solidFill>
              <a:ea typeface="Times New Roman" panose="02020603050405020304" pitchFamily="18" charset="0"/>
              <a:cs typeface="Arial" panose="020B0604020202020204" pitchFamily="34" charset="0"/>
            </a:endParaRPr>
          </a:p>
          <a:p>
            <a:endParaRPr lang="en-US" altLang="en-US" sz="1400" dirty="0" smtClean="0">
              <a:solidFill>
                <a:schemeClr val="tx1"/>
              </a:solidFill>
              <a:ea typeface="Times New Roman" panose="02020603050405020304" pitchFamily="18" charset="0"/>
              <a:cs typeface="Arial" panose="020B0604020202020204" pitchFamily="34" charset="0"/>
            </a:endParaRPr>
          </a:p>
          <a:p>
            <a:endParaRPr lang="en-US" altLang="en-US" sz="1400" dirty="0" smtClean="0">
              <a:solidFill>
                <a:schemeClr val="tx1"/>
              </a:solidFill>
              <a:ea typeface="Times New Roman" panose="02020603050405020304" pitchFamily="18" charset="0"/>
              <a:cs typeface="Arial" panose="020B0604020202020204" pitchFamily="34" charset="0"/>
            </a:endParaRPr>
          </a:p>
          <a:p>
            <a:endParaRPr lang="en-US" altLang="en-US" sz="1400" dirty="0">
              <a:solidFill>
                <a:schemeClr val="tx1"/>
              </a:solidFill>
              <a:ea typeface="Times New Roman" panose="02020603050405020304" pitchFamily="18" charset="0"/>
              <a:cs typeface="Arial" panose="020B0604020202020204" pitchFamily="34" charset="0"/>
            </a:endParaRPr>
          </a:p>
          <a:p>
            <a:r>
              <a:rPr lang="en-US" altLang="en-US" sz="1400" dirty="0" smtClean="0">
                <a:solidFill>
                  <a:schemeClr val="tx1"/>
                </a:solidFill>
                <a:ea typeface="Times New Roman" panose="02020603050405020304" pitchFamily="18" charset="0"/>
                <a:cs typeface="Arial" panose="020B0604020202020204" pitchFamily="34" charset="0"/>
              </a:rPr>
              <a:t>Hull </a:t>
            </a:r>
            <a:r>
              <a:rPr lang="en-GB" sz="1400" dirty="0" smtClean="0">
                <a:solidFill>
                  <a:schemeClr val="tx1"/>
                </a:solidFill>
                <a:cs typeface="Arial" panose="020B0604020202020204" pitchFamily="34" charset="0"/>
              </a:rPr>
              <a:t>have developed a 1.5 </a:t>
            </a:r>
            <a:r>
              <a:rPr lang="en-GB" sz="1400" dirty="0">
                <a:solidFill>
                  <a:schemeClr val="tx1"/>
                </a:solidFill>
                <a:cs typeface="Arial" panose="020B0604020202020204" pitchFamily="34" charset="0"/>
              </a:rPr>
              <a:t>hour session </a:t>
            </a:r>
            <a:r>
              <a:rPr lang="en-GB" sz="1400" dirty="0" smtClean="0">
                <a:solidFill>
                  <a:schemeClr val="tx1"/>
                </a:solidFill>
                <a:cs typeface="Arial" panose="020B0604020202020204" pitchFamily="34" charset="0"/>
              </a:rPr>
              <a:t>for workers across the services to listen to and respond to the Bright Spots findings. Alongside learning more about how children are feeling, a big focus is to create space for workers to reflect on how the findings make them feel. Each worker is asked to make a pledge of things they can do in response to the findings. </a:t>
            </a:r>
          </a:p>
          <a:p>
            <a:endParaRPr lang="en-GB" sz="1400" dirty="0">
              <a:solidFill>
                <a:schemeClr val="tx1"/>
              </a:solidFill>
              <a:cs typeface="Arial" panose="020B0604020202020204" pitchFamily="34" charset="0"/>
            </a:endParaRPr>
          </a:p>
          <a:p>
            <a:r>
              <a:rPr lang="en-GB" sz="1400" dirty="0" smtClean="0">
                <a:solidFill>
                  <a:schemeClr val="tx1"/>
                </a:solidFill>
                <a:cs typeface="Arial" panose="020B0604020202020204" pitchFamily="34" charset="0"/>
              </a:rPr>
              <a:t>Seven events have been run and over 450 practitioners have taken part. </a:t>
            </a:r>
          </a:p>
          <a:p>
            <a:endParaRPr lang="en-GB" sz="1400" dirty="0" smtClean="0">
              <a:solidFill>
                <a:schemeClr val="tx1"/>
              </a:solidFill>
              <a:cs typeface="Arial" panose="020B0604020202020204" pitchFamily="34" charset="0"/>
            </a:endParaRPr>
          </a:p>
          <a:p>
            <a:r>
              <a:rPr lang="en-GB" sz="1400" dirty="0" smtClean="0">
                <a:solidFill>
                  <a:schemeClr val="tx1"/>
                </a:solidFill>
                <a:cs typeface="Arial" panose="020B0604020202020204" pitchFamily="34" charset="0"/>
              </a:rPr>
              <a:t>Following the sessions posters have been created and are displayed in offices (next to tea &amp; coffee area). The A3 posters focus on ‘you said’ and ‘we will do’. </a:t>
            </a:r>
            <a:r>
              <a:rPr lang="en-GB" altLang="en-US" sz="1400" dirty="0" smtClean="0">
                <a:solidFill>
                  <a:schemeClr val="tx1"/>
                </a:solidFill>
                <a:ea typeface="Times New Roman" panose="02020603050405020304" pitchFamily="18" charset="0"/>
                <a:cs typeface="Arial" panose="020B0604020202020204" pitchFamily="34" charset="0"/>
              </a:rPr>
              <a:t>On </a:t>
            </a:r>
            <a:r>
              <a:rPr lang="en-GB" altLang="en-US" sz="1400" dirty="0">
                <a:solidFill>
                  <a:schemeClr val="tx1"/>
                </a:solidFill>
                <a:ea typeface="Times New Roman" panose="02020603050405020304" pitchFamily="18" charset="0"/>
                <a:cs typeface="Arial" panose="020B0604020202020204" pitchFamily="34" charset="0"/>
              </a:rPr>
              <a:t>the next slide there are examples of Hull actions to support children in care in relation </a:t>
            </a:r>
            <a:r>
              <a:rPr lang="en-GB" altLang="en-US" sz="1400" dirty="0" smtClean="0">
                <a:solidFill>
                  <a:schemeClr val="tx1"/>
                </a:solidFill>
                <a:ea typeface="Times New Roman" panose="02020603050405020304" pitchFamily="18" charset="0"/>
                <a:cs typeface="Arial" panose="020B0604020202020204" pitchFamily="34" charset="0"/>
              </a:rPr>
              <a:t>to staying connected to important people in their lives including:</a:t>
            </a:r>
          </a:p>
          <a:p>
            <a:endParaRPr lang="en-GB" altLang="en-US" sz="1400" dirty="0" smtClean="0">
              <a:solidFill>
                <a:schemeClr val="tx1"/>
              </a:solidFill>
              <a:ea typeface="Times New Roman" panose="02020603050405020304" pitchFamily="18" charset="0"/>
              <a:cs typeface="Arial" panose="020B0604020202020204" pitchFamily="34" charset="0"/>
            </a:endParaRPr>
          </a:p>
          <a:p>
            <a:pPr marL="171450" indent="-171450">
              <a:buFont typeface="Arial" panose="020B0604020202020204" pitchFamily="34" charset="0"/>
              <a:buChar char="•"/>
            </a:pPr>
            <a:r>
              <a:rPr lang="en-GB" altLang="en-US" sz="1400" dirty="0" smtClean="0">
                <a:solidFill>
                  <a:schemeClr val="tx1"/>
                </a:solidFill>
                <a:ea typeface="Times New Roman" panose="02020603050405020304" pitchFamily="18" charset="0"/>
                <a:cs typeface="Arial" panose="020B0604020202020204" pitchFamily="34" charset="0"/>
              </a:rPr>
              <a:t>Establishing a working group to focus on family time;</a:t>
            </a:r>
          </a:p>
          <a:p>
            <a:endParaRPr lang="en-GB" altLang="en-US" sz="1400" dirty="0" smtClean="0">
              <a:solidFill>
                <a:schemeClr val="tx1"/>
              </a:solidFill>
              <a:ea typeface="Times New Roman" panose="02020603050405020304" pitchFamily="18" charset="0"/>
              <a:cs typeface="Arial" panose="020B0604020202020204" pitchFamily="34" charset="0"/>
            </a:endParaRPr>
          </a:p>
          <a:p>
            <a:pPr marL="171450" indent="-171450">
              <a:buFont typeface="Arial" panose="020B0604020202020204" pitchFamily="34" charset="0"/>
              <a:buChar char="•"/>
            </a:pPr>
            <a:r>
              <a:rPr lang="en-GB" sz="1400" dirty="0" smtClean="0">
                <a:solidFill>
                  <a:srgbClr val="000000"/>
                </a:solidFill>
                <a:cs typeface="Arial" panose="020B0604020202020204" pitchFamily="34" charset="0"/>
              </a:rPr>
              <a:t>Ensuring Independent reviewing officers (IROs) will now always ask </a:t>
            </a:r>
            <a:r>
              <a:rPr lang="en-GB" sz="1400" dirty="0">
                <a:solidFill>
                  <a:srgbClr val="000000"/>
                </a:solidFill>
                <a:cs typeface="Arial" panose="020B0604020202020204" pitchFamily="34" charset="0"/>
              </a:rPr>
              <a:t>questions about family </a:t>
            </a:r>
            <a:r>
              <a:rPr lang="en-GB" sz="1400" dirty="0" smtClean="0">
                <a:solidFill>
                  <a:srgbClr val="000000"/>
                </a:solidFill>
                <a:cs typeface="Arial" panose="020B0604020202020204" pitchFamily="34" charset="0"/>
              </a:rPr>
              <a:t>time as part of reviews – checking there </a:t>
            </a:r>
            <a:r>
              <a:rPr lang="en-GB" sz="1400" dirty="0">
                <a:solidFill>
                  <a:srgbClr val="000000"/>
                </a:solidFill>
                <a:cs typeface="Arial" panose="020B0604020202020204" pitchFamily="34" charset="0"/>
              </a:rPr>
              <a:t>is a clear plan for children and young people around having time with people who </a:t>
            </a:r>
            <a:r>
              <a:rPr lang="en-GB" sz="1400" dirty="0" smtClean="0">
                <a:solidFill>
                  <a:srgbClr val="000000"/>
                </a:solidFill>
                <a:cs typeface="Arial" panose="020B0604020202020204" pitchFamily="34" charset="0"/>
              </a:rPr>
              <a:t>are </a:t>
            </a:r>
            <a:r>
              <a:rPr lang="en-GB" sz="1400" dirty="0">
                <a:solidFill>
                  <a:srgbClr val="000000"/>
                </a:solidFill>
                <a:cs typeface="Arial" panose="020B0604020202020204" pitchFamily="34" charset="0"/>
              </a:rPr>
              <a:t>important to them and explanations when this is not possible.</a:t>
            </a:r>
            <a:r>
              <a:rPr lang="en-GB" sz="1400" dirty="0">
                <a:solidFill>
                  <a:srgbClr val="000000"/>
                </a:solidFill>
              </a:rPr>
              <a:t> </a:t>
            </a:r>
          </a:p>
          <a:p>
            <a:pPr marL="171450" indent="-171450">
              <a:buFont typeface="Arial" panose="020B0604020202020204" pitchFamily="34" charset="0"/>
              <a:buChar char="•"/>
            </a:pPr>
            <a:endParaRPr lang="en-GB" sz="1400" dirty="0" smtClean="0">
              <a:solidFill>
                <a:srgbClr val="000000"/>
              </a:solidFill>
            </a:endParaRPr>
          </a:p>
          <a:p>
            <a:pPr marL="171450" indent="-171450">
              <a:buFont typeface="Arial" panose="020B0604020202020204" pitchFamily="34" charset="0"/>
              <a:buChar char="•"/>
            </a:pPr>
            <a:endParaRPr lang="en-GB" sz="1400" dirty="0">
              <a:solidFill>
                <a:srgbClr val="000000"/>
              </a:solidFill>
            </a:endParaRPr>
          </a:p>
          <a:p>
            <a:pPr marL="171450" indent="-171450">
              <a:buFont typeface="Arial" panose="020B0604020202020204" pitchFamily="34" charset="0"/>
              <a:buChar char="•"/>
            </a:pPr>
            <a:endParaRPr lang="en-GB" altLang="en-US" sz="1400" dirty="0" smtClean="0">
              <a:solidFill>
                <a:schemeClr val="tx1"/>
              </a:solidFill>
              <a:ea typeface="Times New Roman" panose="02020603050405020304" pitchFamily="18" charset="0"/>
              <a:cs typeface="Arial" panose="020B0604020202020204" pitchFamily="34" charset="0"/>
            </a:endParaRPr>
          </a:p>
          <a:p>
            <a:pPr marL="171450" indent="-171450">
              <a:buFont typeface="Arial" panose="020B0604020202020204" pitchFamily="34" charset="0"/>
              <a:buChar char="•"/>
            </a:pPr>
            <a:endParaRPr lang="en-GB" altLang="en-US" sz="1400" dirty="0" smtClean="0">
              <a:solidFill>
                <a:schemeClr val="tx1"/>
              </a:solidFill>
              <a:ea typeface="Times New Roman" panose="02020603050405020304" pitchFamily="18" charset="0"/>
              <a:cs typeface="Arial" panose="020B0604020202020204" pitchFamily="34" charset="0"/>
            </a:endParaRPr>
          </a:p>
          <a:p>
            <a:endParaRPr lang="en-GB" altLang="en-US" sz="1400" dirty="0">
              <a:solidFill>
                <a:schemeClr val="tx1"/>
              </a:solidFill>
              <a:ea typeface="Times New Roman" panose="02020603050405020304" pitchFamily="18" charset="0"/>
              <a:cs typeface="Arial" panose="020B0604020202020204" pitchFamily="34" charset="0"/>
            </a:endParaRPr>
          </a:p>
          <a:p>
            <a:endParaRPr lang="en-GB" sz="1400" dirty="0">
              <a:solidFill>
                <a:schemeClr val="tx1"/>
              </a:solidFill>
              <a:cs typeface="Arial" panose="020B0604020202020204" pitchFamily="34" charset="0"/>
            </a:endParaRPr>
          </a:p>
        </p:txBody>
      </p:sp>
      <p:sp>
        <p:nvSpPr>
          <p:cNvPr id="12" name="Rounded Rectangle 11"/>
          <p:cNvSpPr/>
          <p:nvPr/>
        </p:nvSpPr>
        <p:spPr>
          <a:xfrm>
            <a:off x="6326060" y="163286"/>
            <a:ext cx="5760838" cy="2216460"/>
          </a:xfrm>
          <a:prstGeom prst="round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400" b="1" dirty="0" smtClean="0">
              <a:solidFill>
                <a:schemeClr val="tx1"/>
              </a:solidFill>
            </a:endParaRPr>
          </a:p>
          <a:p>
            <a:endParaRPr lang="en-GB" sz="1400" dirty="0">
              <a:solidFill>
                <a:schemeClr val="tx1"/>
              </a:solidFill>
            </a:endParaRPr>
          </a:p>
          <a:p>
            <a:r>
              <a:rPr lang="en-GB" sz="1400" dirty="0">
                <a:solidFill>
                  <a:schemeClr val="tx1"/>
                </a:solidFill>
                <a:cs typeface="Arial" panose="020B0604020202020204" pitchFamily="34" charset="0"/>
              </a:rPr>
              <a:t>Hull have disseminated the findings across their services in team</a:t>
            </a:r>
          </a:p>
          <a:p>
            <a:r>
              <a:rPr lang="en-GB" sz="1400" dirty="0">
                <a:solidFill>
                  <a:schemeClr val="tx1"/>
                </a:solidFill>
                <a:cs typeface="Arial" panose="020B0604020202020204" pitchFamily="34" charset="0"/>
              </a:rPr>
              <a:t>meetings and events. They have created a </a:t>
            </a:r>
            <a:r>
              <a:rPr lang="en-GB" sz="1400" dirty="0" smtClean="0">
                <a:solidFill>
                  <a:schemeClr val="tx1"/>
                </a:solidFill>
                <a:cs typeface="Arial" panose="020B0604020202020204" pitchFamily="34" charset="0"/>
              </a:rPr>
              <a:t>‘words </a:t>
            </a:r>
            <a:r>
              <a:rPr lang="en-GB" sz="1400" dirty="0">
                <a:solidFill>
                  <a:schemeClr val="tx1"/>
                </a:solidFill>
                <a:cs typeface="Arial" panose="020B0604020202020204" pitchFamily="34" charset="0"/>
              </a:rPr>
              <a:t>and pictures film’ which includes messages from social workers about what they are going to do in response to the Bright </a:t>
            </a:r>
            <a:r>
              <a:rPr lang="en-GB" sz="1400" dirty="0" smtClean="0">
                <a:solidFill>
                  <a:schemeClr val="tx1"/>
                </a:solidFill>
                <a:cs typeface="Arial" panose="020B0604020202020204" pitchFamily="34" charset="0"/>
              </a:rPr>
              <a:t>Spots </a:t>
            </a:r>
            <a:r>
              <a:rPr lang="en-GB" sz="1400" dirty="0">
                <a:solidFill>
                  <a:schemeClr val="tx1"/>
                </a:solidFill>
                <a:cs typeface="Arial" panose="020B0604020202020204" pitchFamily="34" charset="0"/>
              </a:rPr>
              <a:t>findings. The film has been shown to the children in care council and a letter sent to all children in care to tell them about next steps after the Bright Spots findings.</a:t>
            </a:r>
          </a:p>
          <a:p>
            <a:endParaRPr lang="en-US" sz="1400" dirty="0">
              <a:solidFill>
                <a:schemeClr val="tx1"/>
              </a:solidFill>
              <a:cs typeface="Arial" panose="020B0604020202020204" pitchFamily="34" charset="0"/>
              <a:hlinkClick r:id="rId3"/>
            </a:endParaRPr>
          </a:p>
          <a:p>
            <a:r>
              <a:rPr lang="en-US" sz="1400" dirty="0">
                <a:solidFill>
                  <a:schemeClr val="tx1"/>
                </a:solidFill>
                <a:cs typeface="Arial" panose="020B0604020202020204" pitchFamily="34" charset="0"/>
                <a:hlinkClick r:id="rId3"/>
              </a:rPr>
              <a:t>https://www.youtube.com/watch?v=Ma2tE45e1Qs</a:t>
            </a:r>
            <a:r>
              <a:rPr lang="en-US" sz="1400" dirty="0">
                <a:solidFill>
                  <a:schemeClr val="tx1"/>
                </a:solidFill>
                <a:cs typeface="Arial" panose="020B0604020202020204" pitchFamily="34" charset="0"/>
              </a:rPr>
              <a:t> </a:t>
            </a:r>
          </a:p>
        </p:txBody>
      </p:sp>
      <p:sp>
        <p:nvSpPr>
          <p:cNvPr id="5" name="TextBox 4"/>
          <p:cNvSpPr txBox="1"/>
          <p:nvPr/>
        </p:nvSpPr>
        <p:spPr>
          <a:xfrm>
            <a:off x="404647" y="180896"/>
            <a:ext cx="2143931" cy="400110"/>
          </a:xfrm>
          <a:prstGeom prst="rect">
            <a:avLst/>
          </a:prstGeom>
          <a:noFill/>
        </p:spPr>
        <p:txBody>
          <a:bodyPr wrap="square" rtlCol="0">
            <a:spAutoFit/>
          </a:bodyPr>
          <a:lstStyle/>
          <a:p>
            <a:r>
              <a:rPr lang="en-GB" sz="2000" b="1" dirty="0">
                <a:solidFill>
                  <a:prstClr val="black"/>
                </a:solidFill>
                <a:cs typeface="Arial" panose="020B0604020202020204" pitchFamily="34" charset="0"/>
              </a:rPr>
              <a:t>Why?</a:t>
            </a:r>
          </a:p>
        </p:txBody>
      </p:sp>
      <p:sp>
        <p:nvSpPr>
          <p:cNvPr id="6" name="TextBox 5"/>
          <p:cNvSpPr txBox="1"/>
          <p:nvPr/>
        </p:nvSpPr>
        <p:spPr>
          <a:xfrm>
            <a:off x="275909" y="2051555"/>
            <a:ext cx="891236" cy="400110"/>
          </a:xfrm>
          <a:prstGeom prst="rect">
            <a:avLst/>
          </a:prstGeom>
          <a:noFill/>
        </p:spPr>
        <p:txBody>
          <a:bodyPr wrap="square" rtlCol="0">
            <a:spAutoFit/>
          </a:bodyPr>
          <a:lstStyle/>
          <a:p>
            <a:r>
              <a:rPr lang="en-GB" sz="2000" b="1" dirty="0" smtClean="0">
                <a:solidFill>
                  <a:prstClr val="black"/>
                </a:solidFill>
                <a:cs typeface="Arial" panose="020B0604020202020204" pitchFamily="34" charset="0"/>
              </a:rPr>
              <a:t>What?</a:t>
            </a:r>
            <a:endParaRPr lang="en-GB" sz="2000" b="1" dirty="0">
              <a:solidFill>
                <a:prstClr val="black"/>
              </a:solidFill>
              <a:cs typeface="Arial" panose="020B0604020202020204" pitchFamily="34" charset="0"/>
            </a:endParaRPr>
          </a:p>
        </p:txBody>
      </p:sp>
      <p:sp>
        <p:nvSpPr>
          <p:cNvPr id="7" name="Rectangle 6"/>
          <p:cNvSpPr/>
          <p:nvPr/>
        </p:nvSpPr>
        <p:spPr>
          <a:xfrm>
            <a:off x="6510527" y="163285"/>
            <a:ext cx="4186899" cy="400110"/>
          </a:xfrm>
          <a:prstGeom prst="rect">
            <a:avLst/>
          </a:prstGeom>
        </p:spPr>
        <p:txBody>
          <a:bodyPr wrap="square">
            <a:spAutoFit/>
          </a:bodyPr>
          <a:lstStyle/>
          <a:p>
            <a:r>
              <a:rPr lang="en-GB" sz="2000" b="1" dirty="0" smtClean="0">
                <a:cs typeface="Arial" panose="020B0604020202020204" pitchFamily="34" charset="0"/>
              </a:rPr>
              <a:t>Impact</a:t>
            </a:r>
            <a:endParaRPr lang="en-GB" sz="2000" b="1" dirty="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6394882" y="2417880"/>
            <a:ext cx="3402311" cy="2032424"/>
          </a:xfrm>
          <a:prstGeom prst="rect">
            <a:avLst/>
          </a:prstGeom>
          <a:ln>
            <a:solidFill>
              <a:schemeClr val="accent1"/>
            </a:solidFill>
          </a:ln>
        </p:spPr>
      </p:pic>
      <p:pic>
        <p:nvPicPr>
          <p:cNvPr id="3" name="Picture 2"/>
          <p:cNvPicPr>
            <a:picLocks noChangeAspect="1"/>
          </p:cNvPicPr>
          <p:nvPr/>
        </p:nvPicPr>
        <p:blipFill>
          <a:blip r:embed="rId5"/>
          <a:stretch>
            <a:fillRect/>
          </a:stretch>
        </p:blipFill>
        <p:spPr>
          <a:xfrm>
            <a:off x="9567687" y="4234231"/>
            <a:ext cx="2718035" cy="2805432"/>
          </a:xfrm>
          <a:prstGeom prst="rect">
            <a:avLst/>
          </a:prstGeom>
        </p:spPr>
      </p:pic>
      <p:pic>
        <p:nvPicPr>
          <p:cNvPr id="4" name="Picture 3"/>
          <p:cNvPicPr>
            <a:picLocks noChangeAspect="1"/>
          </p:cNvPicPr>
          <p:nvPr/>
        </p:nvPicPr>
        <p:blipFill>
          <a:blip r:embed="rId6"/>
          <a:stretch>
            <a:fillRect/>
          </a:stretch>
        </p:blipFill>
        <p:spPr>
          <a:xfrm>
            <a:off x="6863715" y="4350727"/>
            <a:ext cx="2464646" cy="2556306"/>
          </a:xfrm>
          <a:prstGeom prst="rect">
            <a:avLst/>
          </a:prstGeom>
        </p:spPr>
      </p:pic>
    </p:spTree>
    <p:extLst>
      <p:ext uri="{BB962C8B-B14F-4D97-AF65-F5344CB8AC3E}">
        <p14:creationId xmlns:p14="http://schemas.microsoft.com/office/powerpoint/2010/main" val="2044225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0D5FC"/>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79BBB76-B782-410A-BD8A-75AC0D75E6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8976" y="184941"/>
            <a:ext cx="5991831" cy="85597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ee the source image">
            <a:extLst>
              <a:ext uri="{FF2B5EF4-FFF2-40B4-BE49-F238E27FC236}">
                <a16:creationId xmlns:a16="http://schemas.microsoft.com/office/drawing/2014/main" id="{7F20037E-6BA3-493E-BF7A-60C35288D0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438" y="3024353"/>
            <a:ext cx="2942679" cy="383364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See the source image">
            <a:extLst>
              <a:ext uri="{FF2B5EF4-FFF2-40B4-BE49-F238E27FC236}">
                <a16:creationId xmlns:a16="http://schemas.microsoft.com/office/drawing/2014/main" id="{DFE3C3DC-08C4-4C8A-BF0A-C73BF73C331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01772" y="0"/>
            <a:ext cx="1790228" cy="763830"/>
          </a:xfrm>
          <a:prstGeom prst="rect">
            <a:avLst/>
          </a:prstGeom>
          <a:noFill/>
          <a:extLst>
            <a:ext uri="{909E8E84-426E-40DD-AFC4-6F175D3DCCD1}">
              <a14:hiddenFill xmlns:a14="http://schemas.microsoft.com/office/drawing/2010/main">
                <a:solidFill>
                  <a:srgbClr val="FFFFFF"/>
                </a:solidFill>
              </a14:hiddenFill>
            </a:ext>
          </a:extLst>
        </p:spPr>
      </p:pic>
      <p:sp>
        <p:nvSpPr>
          <p:cNvPr id="8" name="Speech Bubble: Oval 7">
            <a:extLst>
              <a:ext uri="{FF2B5EF4-FFF2-40B4-BE49-F238E27FC236}">
                <a16:creationId xmlns:a16="http://schemas.microsoft.com/office/drawing/2014/main" id="{74AE2BE4-1883-4C62-A6C0-777B6C7949D0}"/>
              </a:ext>
            </a:extLst>
          </p:cNvPr>
          <p:cNvSpPr/>
          <p:nvPr/>
        </p:nvSpPr>
        <p:spPr>
          <a:xfrm>
            <a:off x="2911248" y="1040918"/>
            <a:ext cx="4461253" cy="3062910"/>
          </a:xfrm>
          <a:custGeom>
            <a:avLst/>
            <a:gdLst>
              <a:gd name="connsiteX0" fmla="*/ -150700 w 4369384"/>
              <a:gd name="connsiteY0" fmla="*/ 3807076 h 2790825"/>
              <a:gd name="connsiteX1" fmla="*/ 142083 w 4369384"/>
              <a:gd name="connsiteY1" fmla="*/ 3330949 h 2790825"/>
              <a:gd name="connsiteX2" fmla="*/ 409282 w 4369384"/>
              <a:gd name="connsiteY2" fmla="*/ 2896425 h 2790825"/>
              <a:gd name="connsiteX3" fmla="*/ 702065 w 4369384"/>
              <a:gd name="connsiteY3" fmla="*/ 2420298 h 2790825"/>
              <a:gd name="connsiteX4" fmla="*/ 1129141 w 4369384"/>
              <a:gd name="connsiteY4" fmla="*/ 173682 h 2790825"/>
              <a:gd name="connsiteX5" fmla="*/ 3302711 w 4369384"/>
              <a:gd name="connsiteY5" fmla="*/ 196566 h 2790825"/>
              <a:gd name="connsiteX6" fmla="*/ 3602363 w 4369384"/>
              <a:gd name="connsiteY6" fmla="*/ 2457133 h 2790825"/>
              <a:gd name="connsiteX7" fmla="*/ 1411113 w 4369384"/>
              <a:gd name="connsiteY7" fmla="*/ 2700418 h 2790825"/>
              <a:gd name="connsiteX8" fmla="*/ 921745 w 4369384"/>
              <a:gd name="connsiteY8" fmla="*/ 3047171 h 2790825"/>
              <a:gd name="connsiteX9" fmla="*/ 416759 w 4369384"/>
              <a:gd name="connsiteY9" fmla="*/ 3404990 h 2790825"/>
              <a:gd name="connsiteX10" fmla="*/ -150700 w 4369384"/>
              <a:gd name="connsiteY10" fmla="*/ 3807076 h 2790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69384" h="2790825" fill="none" extrusionOk="0">
                <a:moveTo>
                  <a:pt x="-150700" y="3807076"/>
                </a:moveTo>
                <a:cubicBezTo>
                  <a:pt x="-44761" y="3678577"/>
                  <a:pt x="42814" y="3494516"/>
                  <a:pt x="142083" y="3330949"/>
                </a:cubicBezTo>
                <a:cubicBezTo>
                  <a:pt x="241351" y="3167381"/>
                  <a:pt x="342054" y="2975529"/>
                  <a:pt x="409282" y="2896425"/>
                </a:cubicBezTo>
                <a:cubicBezTo>
                  <a:pt x="476510" y="2817322"/>
                  <a:pt x="589805" y="2574720"/>
                  <a:pt x="702065" y="2420298"/>
                </a:cubicBezTo>
                <a:cubicBezTo>
                  <a:pt x="-295701" y="1727644"/>
                  <a:pt x="-186366" y="595338"/>
                  <a:pt x="1129141" y="173682"/>
                </a:cubicBezTo>
                <a:cubicBezTo>
                  <a:pt x="1845960" y="89200"/>
                  <a:pt x="2678653" y="-31680"/>
                  <a:pt x="3302711" y="196566"/>
                </a:cubicBezTo>
                <a:cubicBezTo>
                  <a:pt x="4647403" y="508202"/>
                  <a:pt x="4657333" y="1655613"/>
                  <a:pt x="3602363" y="2457133"/>
                </a:cubicBezTo>
                <a:cubicBezTo>
                  <a:pt x="3036297" y="2671955"/>
                  <a:pt x="2146649" y="2933207"/>
                  <a:pt x="1411113" y="2700418"/>
                </a:cubicBezTo>
                <a:cubicBezTo>
                  <a:pt x="1191969" y="2870947"/>
                  <a:pt x="1101373" y="2887013"/>
                  <a:pt x="921745" y="3047171"/>
                </a:cubicBezTo>
                <a:cubicBezTo>
                  <a:pt x="742117" y="3207329"/>
                  <a:pt x="595785" y="3278534"/>
                  <a:pt x="416759" y="3404990"/>
                </a:cubicBezTo>
                <a:cubicBezTo>
                  <a:pt x="237733" y="3531447"/>
                  <a:pt x="-26278" y="3695317"/>
                  <a:pt x="-150700" y="3807076"/>
                </a:cubicBezTo>
                <a:close/>
              </a:path>
              <a:path w="4369384" h="2790825" stroke="0" extrusionOk="0">
                <a:moveTo>
                  <a:pt x="-150700" y="3807076"/>
                </a:moveTo>
                <a:cubicBezTo>
                  <a:pt x="-64570" y="3625345"/>
                  <a:pt x="31049" y="3547274"/>
                  <a:pt x="107972" y="3386420"/>
                </a:cubicBezTo>
                <a:cubicBezTo>
                  <a:pt x="184896" y="3225566"/>
                  <a:pt x="254857" y="3137772"/>
                  <a:pt x="375172" y="2951896"/>
                </a:cubicBezTo>
                <a:cubicBezTo>
                  <a:pt x="495487" y="2766020"/>
                  <a:pt x="588963" y="2586878"/>
                  <a:pt x="702065" y="2420298"/>
                </a:cubicBezTo>
                <a:cubicBezTo>
                  <a:pt x="-276346" y="1692765"/>
                  <a:pt x="-203230" y="677245"/>
                  <a:pt x="1129141" y="173682"/>
                </a:cubicBezTo>
                <a:cubicBezTo>
                  <a:pt x="1953330" y="30931"/>
                  <a:pt x="2705231" y="-19349"/>
                  <a:pt x="3302711" y="196566"/>
                </a:cubicBezTo>
                <a:cubicBezTo>
                  <a:pt x="4694420" y="850828"/>
                  <a:pt x="4547274" y="2032953"/>
                  <a:pt x="3602363" y="2457133"/>
                </a:cubicBezTo>
                <a:cubicBezTo>
                  <a:pt x="2880049" y="2795340"/>
                  <a:pt x="2048433" y="2766327"/>
                  <a:pt x="1411113" y="2700418"/>
                </a:cubicBezTo>
                <a:cubicBezTo>
                  <a:pt x="1271950" y="2790072"/>
                  <a:pt x="1101803" y="2888747"/>
                  <a:pt x="906127" y="3058237"/>
                </a:cubicBezTo>
                <a:cubicBezTo>
                  <a:pt x="710451" y="3227727"/>
                  <a:pt x="644486" y="3250253"/>
                  <a:pt x="416759" y="3404990"/>
                </a:cubicBezTo>
                <a:cubicBezTo>
                  <a:pt x="189032" y="3559727"/>
                  <a:pt x="129764" y="3648316"/>
                  <a:pt x="-150700" y="3807076"/>
                </a:cubicBezTo>
                <a:close/>
              </a:path>
            </a:pathLst>
          </a:custGeom>
          <a:solidFill>
            <a:schemeClr val="bg1"/>
          </a:solidFill>
          <a:ln>
            <a:solidFill>
              <a:schemeClr val="tx1"/>
            </a:solidFill>
            <a:extLst>
              <a:ext uri="{C807C97D-BFC1-408E-A445-0C87EB9F89A2}">
                <ask:lineSketchStyleProps xmlns="" xmlns:ask="http://schemas.microsoft.com/office/drawing/2018/sketchyshapes" sd="6280777">
                  <a:prstGeom prst="wedgeEllipseCallout">
                    <a:avLst>
                      <a:gd name="adj1" fmla="val -53449"/>
                      <a:gd name="adj2" fmla="val 86414"/>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solidFill>
                  <a:prstClr val="black"/>
                </a:solidFill>
                <a:latin typeface="Arial" panose="020B0604020202020204" pitchFamily="34" charset="0"/>
                <a:cs typeface="Arial" panose="020B0604020202020204" pitchFamily="34" charset="0"/>
              </a:rPr>
              <a:t>I at</a:t>
            </a:r>
            <a:r>
              <a:rPr lang="en-GB" sz="2400" i="1" dirty="0" smtClean="0">
                <a:solidFill>
                  <a:prstClr val="black"/>
                </a:solidFill>
                <a:latin typeface="Arial" panose="020B0604020202020204" pitchFamily="34" charset="0"/>
                <a:cs typeface="Arial" panose="020B0604020202020204" pitchFamily="34" charset="0"/>
              </a:rPr>
              <a:t> </a:t>
            </a:r>
          </a:p>
          <a:p>
            <a:pPr algn="ctr"/>
            <a:r>
              <a:rPr lang="en-GB" sz="2400" i="1" dirty="0" smtClean="0">
                <a:solidFill>
                  <a:prstClr val="black"/>
                </a:solidFill>
                <a:latin typeface="Arial" panose="020B0604020202020204" pitchFamily="34" charset="0"/>
                <a:cs typeface="Arial" panose="020B0604020202020204" pitchFamily="34" charset="0"/>
              </a:rPr>
              <a:t>least </a:t>
            </a:r>
            <a:r>
              <a:rPr lang="en-GB" sz="2400" i="1" dirty="0">
                <a:solidFill>
                  <a:prstClr val="black"/>
                </a:solidFill>
                <a:latin typeface="Arial" panose="020B0604020202020204" pitchFamily="34" charset="0"/>
                <a:cs typeface="Arial" panose="020B0604020202020204" pitchFamily="34" charset="0"/>
              </a:rPr>
              <a:t>want to see my mum again [even] if it’s one time, because I don’t remember anything. </a:t>
            </a:r>
          </a:p>
          <a:p>
            <a:pPr algn="ctr" defTabSz="457200">
              <a:defRPr/>
            </a:pPr>
            <a:r>
              <a:rPr lang="en-GB" sz="2400" kern="0" dirty="0">
                <a:solidFill>
                  <a:srgbClr val="000000"/>
                </a:solidFill>
              </a:rPr>
              <a:t>11-18yrs</a:t>
            </a:r>
            <a:endParaRPr lang="en-GB" sz="2800" kern="0" dirty="0">
              <a:solidFill>
                <a:srgbClr val="000000"/>
              </a:solidFill>
            </a:endParaRPr>
          </a:p>
        </p:txBody>
      </p:sp>
      <p:sp>
        <p:nvSpPr>
          <p:cNvPr id="9" name="Speech Bubble: Oval 8">
            <a:extLst>
              <a:ext uri="{FF2B5EF4-FFF2-40B4-BE49-F238E27FC236}">
                <a16:creationId xmlns:a16="http://schemas.microsoft.com/office/drawing/2014/main" id="{77135A83-41A7-409C-B457-56D370C40B88}"/>
              </a:ext>
            </a:extLst>
          </p:cNvPr>
          <p:cNvSpPr/>
          <p:nvPr/>
        </p:nvSpPr>
        <p:spPr>
          <a:xfrm>
            <a:off x="3816626" y="3896139"/>
            <a:ext cx="3722509" cy="2821885"/>
          </a:xfrm>
          <a:custGeom>
            <a:avLst/>
            <a:gdLst>
              <a:gd name="connsiteX0" fmla="*/ -1713115 w 3534236"/>
              <a:gd name="connsiteY0" fmla="*/ 1534067 h 2474221"/>
              <a:gd name="connsiteX1" fmla="*/ -1123430 w 3534236"/>
              <a:gd name="connsiteY1" fmla="*/ 1402107 h 2474221"/>
              <a:gd name="connsiteX2" fmla="*/ -550920 w 3534236"/>
              <a:gd name="connsiteY2" fmla="*/ 1273990 h 2474221"/>
              <a:gd name="connsiteX3" fmla="*/ 4415 w 3534236"/>
              <a:gd name="connsiteY3" fmla="*/ 1149717 h 2474221"/>
              <a:gd name="connsiteX4" fmla="*/ 1744110 w 3534236"/>
              <a:gd name="connsiteY4" fmla="*/ 104 h 2474221"/>
              <a:gd name="connsiteX5" fmla="*/ 3520762 w 3534236"/>
              <a:gd name="connsiteY5" fmla="*/ 1084626 h 2474221"/>
              <a:gd name="connsiteX6" fmla="*/ 1959115 w 3534236"/>
              <a:gd name="connsiteY6" fmla="*/ 2466898 h 2474221"/>
              <a:gd name="connsiteX7" fmla="*/ 86005 w 3534236"/>
              <a:gd name="connsiteY7" fmla="*/ 1618353 h 2474221"/>
              <a:gd name="connsiteX8" fmla="*/ -477719 w 3534236"/>
              <a:gd name="connsiteY8" fmla="*/ 1591943 h 2474221"/>
              <a:gd name="connsiteX9" fmla="*/ -1095417 w 3534236"/>
              <a:gd name="connsiteY9" fmla="*/ 1563005 h 2474221"/>
              <a:gd name="connsiteX10" fmla="*/ -1713115 w 3534236"/>
              <a:gd name="connsiteY10" fmla="*/ 1534067 h 2474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34236" h="2474221" fill="none" extrusionOk="0">
                <a:moveTo>
                  <a:pt x="-1713115" y="1534067"/>
                </a:moveTo>
                <a:cubicBezTo>
                  <a:pt x="-1437338" y="1461192"/>
                  <a:pt x="-1343454" y="1438302"/>
                  <a:pt x="-1123430" y="1402107"/>
                </a:cubicBezTo>
                <a:cubicBezTo>
                  <a:pt x="-903406" y="1365912"/>
                  <a:pt x="-714377" y="1336709"/>
                  <a:pt x="-550920" y="1273990"/>
                </a:cubicBezTo>
                <a:cubicBezTo>
                  <a:pt x="-387463" y="1211271"/>
                  <a:pt x="-111769" y="1198317"/>
                  <a:pt x="4415" y="1149717"/>
                </a:cubicBezTo>
                <a:cubicBezTo>
                  <a:pt x="169102" y="524737"/>
                  <a:pt x="887993" y="-179751"/>
                  <a:pt x="1744110" y="104"/>
                </a:cubicBezTo>
                <a:cubicBezTo>
                  <a:pt x="2599929" y="17232"/>
                  <a:pt x="3369864" y="451233"/>
                  <a:pt x="3520762" y="1084626"/>
                </a:cubicBezTo>
                <a:cubicBezTo>
                  <a:pt x="3772464" y="1644756"/>
                  <a:pt x="2917198" y="2341155"/>
                  <a:pt x="1959115" y="2466898"/>
                </a:cubicBezTo>
                <a:cubicBezTo>
                  <a:pt x="1070451" y="2559814"/>
                  <a:pt x="412221" y="2059158"/>
                  <a:pt x="86005" y="1618353"/>
                </a:cubicBezTo>
                <a:cubicBezTo>
                  <a:pt x="-46429" y="1590544"/>
                  <a:pt x="-355598" y="1572016"/>
                  <a:pt x="-477719" y="1591943"/>
                </a:cubicBezTo>
                <a:cubicBezTo>
                  <a:pt x="-599840" y="1611870"/>
                  <a:pt x="-805641" y="1605551"/>
                  <a:pt x="-1095417" y="1563005"/>
                </a:cubicBezTo>
                <a:cubicBezTo>
                  <a:pt x="-1385193" y="1520459"/>
                  <a:pt x="-1579470" y="1544157"/>
                  <a:pt x="-1713115" y="1534067"/>
                </a:cubicBezTo>
                <a:close/>
              </a:path>
              <a:path w="3534236" h="2474221" stroke="0" extrusionOk="0">
                <a:moveTo>
                  <a:pt x="-1713115" y="1534067"/>
                </a:moveTo>
                <a:cubicBezTo>
                  <a:pt x="-1564242" y="1520490"/>
                  <a:pt x="-1235568" y="1422014"/>
                  <a:pt x="-1106254" y="1398263"/>
                </a:cubicBezTo>
                <a:cubicBezTo>
                  <a:pt x="-976940" y="1374512"/>
                  <a:pt x="-700391" y="1301098"/>
                  <a:pt x="-585270" y="1281677"/>
                </a:cubicBezTo>
                <a:cubicBezTo>
                  <a:pt x="-470149" y="1262256"/>
                  <a:pt x="-243029" y="1194822"/>
                  <a:pt x="4415" y="1149717"/>
                </a:cubicBezTo>
                <a:cubicBezTo>
                  <a:pt x="210203" y="373342"/>
                  <a:pt x="705797" y="50399"/>
                  <a:pt x="1744110" y="104"/>
                </a:cubicBezTo>
                <a:cubicBezTo>
                  <a:pt x="2601994" y="-1181"/>
                  <a:pt x="3553039" y="514876"/>
                  <a:pt x="3520762" y="1084626"/>
                </a:cubicBezTo>
                <a:cubicBezTo>
                  <a:pt x="3558589" y="1653974"/>
                  <a:pt x="3067189" y="2391059"/>
                  <a:pt x="1959115" y="2466898"/>
                </a:cubicBezTo>
                <a:cubicBezTo>
                  <a:pt x="1059057" y="2590601"/>
                  <a:pt x="406542" y="2128472"/>
                  <a:pt x="86005" y="1618353"/>
                </a:cubicBezTo>
                <a:cubicBezTo>
                  <a:pt x="-95914" y="1619436"/>
                  <a:pt x="-208290" y="1577272"/>
                  <a:pt x="-495710" y="1591101"/>
                </a:cubicBezTo>
                <a:cubicBezTo>
                  <a:pt x="-783130" y="1604930"/>
                  <a:pt x="-927530" y="1581549"/>
                  <a:pt x="-1059435" y="1564691"/>
                </a:cubicBezTo>
                <a:cubicBezTo>
                  <a:pt x="-1191340" y="1547833"/>
                  <a:pt x="-1497656" y="1562983"/>
                  <a:pt x="-1713115" y="1534067"/>
                </a:cubicBezTo>
                <a:close/>
              </a:path>
            </a:pathLst>
          </a:custGeom>
          <a:solidFill>
            <a:schemeClr val="bg1"/>
          </a:solidFill>
          <a:ln>
            <a:extLst>
              <a:ext uri="{C807C97D-BFC1-408E-A445-0C87EB9F89A2}">
                <ask:lineSketchStyleProps xmlns="" xmlns:ask="http://schemas.microsoft.com/office/drawing/2018/sketchyshapes" sd="3794071524">
                  <a:prstGeom prst="wedgeEllipseCallout">
                    <a:avLst>
                      <a:gd name="adj1" fmla="val -98472"/>
                      <a:gd name="adj2" fmla="val 12002"/>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solidFill>
                  <a:prstClr val="black"/>
                </a:solidFill>
                <a:latin typeface="Arial" panose="020B0604020202020204" pitchFamily="34" charset="0"/>
                <a:cs typeface="Arial" panose="020B0604020202020204" pitchFamily="34" charset="0"/>
              </a:rPr>
              <a:t>Arranging contact takes too long, we don’t know enough about why we can’t see certain family. Family time can help us cope.</a:t>
            </a:r>
          </a:p>
          <a:p>
            <a:pPr algn="ctr"/>
            <a:r>
              <a:rPr lang="en-GB" sz="1600" i="1" dirty="0">
                <a:solidFill>
                  <a:prstClr val="black"/>
                </a:solidFill>
                <a:latin typeface="Arial" panose="020B0604020202020204" pitchFamily="34" charset="0"/>
                <a:cs typeface="Arial" panose="020B0604020202020204" pitchFamily="34" charset="0"/>
              </a:rPr>
              <a:t>- YVIC Feedback</a:t>
            </a:r>
            <a:endParaRPr lang="en-GB" sz="1600" dirty="0">
              <a:solidFill>
                <a:srgbClr val="000000"/>
              </a:solidFill>
              <a:cs typeface="Arial" panose="020B0604020202020204" pitchFamily="34" charset="0"/>
            </a:endParaRPr>
          </a:p>
        </p:txBody>
      </p:sp>
      <p:sp>
        <p:nvSpPr>
          <p:cNvPr id="4" name="Rectangle: Rounded Corners 3">
            <a:extLst>
              <a:ext uri="{FF2B5EF4-FFF2-40B4-BE49-F238E27FC236}">
                <a16:creationId xmlns:a16="http://schemas.microsoft.com/office/drawing/2014/main" id="{990BC034-3A9A-4603-B310-940F8A066885}"/>
              </a:ext>
            </a:extLst>
          </p:cNvPr>
          <p:cNvSpPr/>
          <p:nvPr/>
        </p:nvSpPr>
        <p:spPr>
          <a:xfrm>
            <a:off x="7539135" y="939268"/>
            <a:ext cx="4592427" cy="5808373"/>
          </a:xfrm>
          <a:prstGeom prst="roundRect">
            <a:avLst/>
          </a:prstGeom>
          <a:solidFill>
            <a:srgbClr val="DCFB8D"/>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1200" dirty="0">
              <a:solidFill>
                <a:prstClr val="black"/>
              </a:solidFill>
            </a:endParaRPr>
          </a:p>
          <a:p>
            <a:pPr algn="just"/>
            <a:endParaRPr lang="en-GB" sz="1200" dirty="0">
              <a:solidFill>
                <a:prstClr val="black"/>
              </a:solidFill>
            </a:endParaRPr>
          </a:p>
          <a:p>
            <a:pPr algn="just"/>
            <a:endParaRPr lang="en-GB" sz="1200" dirty="0">
              <a:solidFill>
                <a:prstClr val="black"/>
              </a:solidFill>
            </a:endParaRPr>
          </a:p>
          <a:p>
            <a:pPr algn="just"/>
            <a:endParaRPr lang="en-GB" sz="1200" dirty="0">
              <a:solidFill>
                <a:prstClr val="black"/>
              </a:solidFill>
            </a:endParaRPr>
          </a:p>
          <a:p>
            <a:pPr marL="171450" indent="-171450" algn="just">
              <a:buFont typeface="Arial" panose="020B0604020202020204" pitchFamily="34" charset="0"/>
              <a:buChar char="•"/>
            </a:pPr>
            <a:r>
              <a:rPr lang="en-GB" sz="1200" dirty="0">
                <a:solidFill>
                  <a:prstClr val="black"/>
                </a:solidFill>
              </a:rPr>
              <a:t>We have created a ‘Working group’ reviewing family time arrangements and taking on board the feedback from </a:t>
            </a:r>
            <a:r>
              <a:rPr lang="en-GB" sz="1200" dirty="0" smtClean="0">
                <a:solidFill>
                  <a:prstClr val="black"/>
                </a:solidFill>
              </a:rPr>
              <a:t>YVIC (children in care council) &amp; </a:t>
            </a:r>
            <a:r>
              <a:rPr lang="en-GB" sz="1200" smtClean="0">
                <a:solidFill>
                  <a:prstClr val="black"/>
                </a:solidFill>
              </a:rPr>
              <a:t>Bright Spots </a:t>
            </a:r>
            <a:r>
              <a:rPr lang="en-GB" sz="1200" dirty="0" smtClean="0">
                <a:solidFill>
                  <a:prstClr val="black"/>
                </a:solidFill>
              </a:rPr>
              <a:t>findings.</a:t>
            </a:r>
            <a:endParaRPr lang="en-GB" sz="1200" dirty="0">
              <a:solidFill>
                <a:prstClr val="black"/>
              </a:solidFill>
            </a:endParaRPr>
          </a:p>
          <a:p>
            <a:pPr algn="just"/>
            <a:endParaRPr lang="en-GB" sz="1200" dirty="0">
              <a:solidFill>
                <a:prstClr val="black"/>
              </a:solidFill>
            </a:endParaRPr>
          </a:p>
          <a:p>
            <a:pPr marL="171450" indent="-171450" algn="just">
              <a:buFont typeface="Arial" panose="020B0604020202020204" pitchFamily="34" charset="0"/>
              <a:buChar char="•"/>
            </a:pPr>
            <a:r>
              <a:rPr lang="en-GB" sz="1200" dirty="0">
                <a:solidFill>
                  <a:prstClr val="black"/>
                </a:solidFill>
              </a:rPr>
              <a:t>Staff who attended the Bright Spot events have made promises to how they will change their practice or work within their teams as a result of what our children and young people have said.</a:t>
            </a:r>
          </a:p>
          <a:p>
            <a:pPr algn="just"/>
            <a:endParaRPr lang="en-GB" sz="1200" dirty="0">
              <a:solidFill>
                <a:prstClr val="black"/>
              </a:solidFill>
            </a:endParaRPr>
          </a:p>
          <a:p>
            <a:pPr marL="171450" indent="-171450" algn="just">
              <a:buFont typeface="Arial" panose="020B0604020202020204" pitchFamily="34" charset="0"/>
              <a:buChar char="•"/>
            </a:pPr>
            <a:r>
              <a:rPr lang="en-GB" sz="1200" dirty="0">
                <a:solidFill>
                  <a:srgbClr val="000000"/>
                </a:solidFill>
              </a:rPr>
              <a:t>Our IROs have promised that as part of a child or young person’s looked after review, they will always ask questions about family time. As part of this, they will make sure there is a clear plan for children and young people around having time with people who are important to them and explanations when this is not possible. </a:t>
            </a:r>
          </a:p>
          <a:p>
            <a:pPr algn="just"/>
            <a:endParaRPr lang="en-GB" sz="1200" dirty="0">
              <a:solidFill>
                <a:srgbClr val="000000"/>
              </a:solidFill>
            </a:endParaRPr>
          </a:p>
          <a:p>
            <a:pPr marL="171450" indent="-171450" algn="just">
              <a:buFont typeface="Arial" panose="020B0604020202020204" pitchFamily="34" charset="0"/>
              <a:buChar char="•"/>
            </a:pPr>
            <a:r>
              <a:rPr lang="en-GB" sz="1200" dirty="0">
                <a:solidFill>
                  <a:srgbClr val="000000"/>
                </a:solidFill>
              </a:rPr>
              <a:t>Our family time workers now sit within our social care teams so children and young people get consistency and timeliness in regards to being able to spend time with people who are important to them.</a:t>
            </a:r>
          </a:p>
          <a:p>
            <a:pPr algn="just"/>
            <a:endParaRPr lang="en-GB" sz="1200" dirty="0">
              <a:solidFill>
                <a:srgbClr val="000000"/>
              </a:solidFill>
            </a:endParaRPr>
          </a:p>
          <a:p>
            <a:pPr marL="171450" indent="-171450" algn="just">
              <a:buFont typeface="Arial" panose="020B0604020202020204" pitchFamily="34" charset="0"/>
              <a:buChar char="•"/>
            </a:pPr>
            <a:r>
              <a:rPr lang="en-GB" sz="1200" dirty="0">
                <a:solidFill>
                  <a:srgbClr val="000000"/>
                </a:solidFill>
              </a:rPr>
              <a:t>We are in the process of facilitating more training on life story work as every child and young person should have as much information about their life as possible from before they were looked after. Practice learning sessions are taking place to support social workers to help them find the best ways of getting information about children’s families and history, so they know where they came from and who was part of their life.</a:t>
            </a:r>
            <a:endParaRPr lang="en-GB" sz="1200" dirty="0">
              <a:solidFill>
                <a:prstClr val="black"/>
              </a:solidFill>
            </a:endParaRPr>
          </a:p>
          <a:p>
            <a:endParaRPr lang="en-GB" dirty="0">
              <a:solidFill>
                <a:prstClr val="white"/>
              </a:solidFill>
            </a:endParaRPr>
          </a:p>
          <a:p>
            <a:pPr algn="ctr"/>
            <a:endParaRPr lang="en-GB" dirty="0">
              <a:solidFill>
                <a:prstClr val="white"/>
              </a:solidFill>
            </a:endParaRPr>
          </a:p>
        </p:txBody>
      </p:sp>
      <p:pic>
        <p:nvPicPr>
          <p:cNvPr id="1032" name="Picture 8">
            <a:extLst>
              <a:ext uri="{FF2B5EF4-FFF2-40B4-BE49-F238E27FC236}">
                <a16:creationId xmlns:a16="http://schemas.microsoft.com/office/drawing/2014/main" id="{F6B0D8E7-EED5-4DE1-93B4-3F0C1351D51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0523" y="1963890"/>
            <a:ext cx="1990725" cy="40957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63D7BFAF-35A8-45DE-9985-397C578D3BD8}"/>
              </a:ext>
            </a:extLst>
          </p:cNvPr>
          <p:cNvSpPr/>
          <p:nvPr/>
        </p:nvSpPr>
        <p:spPr>
          <a:xfrm>
            <a:off x="8648318" y="882905"/>
            <a:ext cx="2406428" cy="523220"/>
          </a:xfrm>
          <a:prstGeom prst="rect">
            <a:avLst/>
          </a:prstGeom>
          <a:noFill/>
        </p:spPr>
        <p:txBody>
          <a:bodyPr wrap="none" lIns="91440" tIns="45720" rIns="91440" bIns="45720">
            <a:spAutoFit/>
          </a:bodyPr>
          <a:lstStyle/>
          <a:p>
            <a:pPr algn="ctr"/>
            <a:r>
              <a:rPr lang="en-US" sz="2800" dirty="0">
                <a:ln w="0"/>
                <a:solidFill>
                  <a:prstClr val="black"/>
                </a:solidFill>
                <a:effectLst>
                  <a:outerShdw blurRad="38100" dist="19050" dir="2700000" algn="tl" rotWithShape="0">
                    <a:prstClr val="black">
                      <a:alpha val="40000"/>
                    </a:prstClr>
                  </a:outerShdw>
                </a:effectLst>
                <a:latin typeface="Berlin Sans FB Demi" panose="020E0802020502020306" pitchFamily="34" charset="0"/>
              </a:rPr>
              <a:t>We are doing:</a:t>
            </a:r>
          </a:p>
        </p:txBody>
      </p:sp>
    </p:spTree>
    <p:extLst>
      <p:ext uri="{BB962C8B-B14F-4D97-AF65-F5344CB8AC3E}">
        <p14:creationId xmlns:p14="http://schemas.microsoft.com/office/powerpoint/2010/main" val="29290978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4">
      <a:dk1>
        <a:sysClr val="windowText" lastClr="000000"/>
      </a:dk1>
      <a:lt1>
        <a:sysClr val="window" lastClr="FFFFFF"/>
      </a:lt1>
      <a:dk2>
        <a:srgbClr val="80388D"/>
      </a:dk2>
      <a:lt2>
        <a:srgbClr val="C1BAA4"/>
      </a:lt2>
      <a:accent1>
        <a:srgbClr val="B20E10"/>
      </a:accent1>
      <a:accent2>
        <a:srgbClr val="C4D600"/>
      </a:accent2>
      <a:accent3>
        <a:srgbClr val="80388D"/>
      </a:accent3>
      <a:accent4>
        <a:srgbClr val="8FD1E3"/>
      </a:accent4>
      <a:accent5>
        <a:srgbClr val="EF7723"/>
      </a:accent5>
      <a:accent6>
        <a:srgbClr val="FFDD00"/>
      </a:accent6>
      <a:hlink>
        <a:srgbClr val="80388D"/>
      </a:hlink>
      <a:folHlink>
        <a:srgbClr val="DC08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726</Words>
  <Application>Microsoft Office PowerPoint</Application>
  <PresentationFormat>Widescreen</PresentationFormat>
  <Paragraphs>61</Paragraphs>
  <Slides>3</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vt:i4>
      </vt:variant>
    </vt:vector>
  </HeadingPairs>
  <TitlesOfParts>
    <vt:vector size="11" baseType="lpstr">
      <vt:lpstr>Arial</vt:lpstr>
      <vt:lpstr>Berlin Sans FB Demi</vt:lpstr>
      <vt:lpstr>Calibri</vt:lpstr>
      <vt:lpstr>Calibri Light</vt:lpstr>
      <vt:lpstr>Times New Roman</vt:lpstr>
      <vt:lpstr>Office Theme</vt:lpstr>
      <vt:lpstr>1_Office Theme</vt:lpstr>
      <vt:lpstr>2_Office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Baker</dc:creator>
  <cp:lastModifiedBy>Richard Marvin</cp:lastModifiedBy>
  <cp:revision>30</cp:revision>
  <dcterms:created xsi:type="dcterms:W3CDTF">2022-09-15T10:17:49Z</dcterms:created>
  <dcterms:modified xsi:type="dcterms:W3CDTF">2023-04-19T15:07:46Z</dcterms:modified>
</cp:coreProperties>
</file>