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1" r:id="rId2"/>
  </p:sldMasterIdLst>
  <p:notesMasterIdLst>
    <p:notesMasterId r:id="rId5"/>
  </p:notesMasterIdLst>
  <p:sldIdLst>
    <p:sldId id="259"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00F802-47E2-4C8B-9D77-EB5FD30E7DA7}" type="datetimeFigureOut">
              <a:rPr lang="en-GB" smtClean="0"/>
              <a:t>21/02/2023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90CA1C-4942-4421-9E1B-062AE98BBEB4}" type="slidenum">
              <a:rPr lang="en-GB" smtClean="0"/>
              <a:t>‹#›</a:t>
            </a:fld>
            <a:endParaRPr lang="en-GB"/>
          </a:p>
        </p:txBody>
      </p:sp>
    </p:spTree>
    <p:extLst>
      <p:ext uri="{BB962C8B-B14F-4D97-AF65-F5344CB8AC3E}">
        <p14:creationId xmlns:p14="http://schemas.microsoft.com/office/powerpoint/2010/main" val="43583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07CFE-2768-4FE9-A772-596AC82D9DD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3775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a:t>
            </a:r>
            <a:r>
              <a:rPr lang="en-US" baseline="0" dirty="0"/>
              <a:t> study for presentations or online </a:t>
            </a:r>
            <a:r>
              <a:rPr lang="en-US" dirty="0"/>
              <a:t>video</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07CFE-2768-4FE9-A772-596AC82D9DD7}" type="slidenum">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7927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0BCB116-3B18-4439-B2CF-16D999A0386E}" type="datetime1">
              <a:rPr lang="en-GB" smtClean="0">
                <a:solidFill>
                  <a:prstClr val="white">
                    <a:tint val="75000"/>
                  </a:prstClr>
                </a:solidFill>
              </a:rPr>
              <a:pPr/>
              <a:t>21/02/2023</a:t>
            </a:fld>
            <a:endParaRPr lang="en-GB"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GB"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white">
                    <a:tint val="75000"/>
                  </a:prstClr>
                </a:solidFill>
              </a:rPr>
              <a:pPr/>
              <a:t>‹#›</a:t>
            </a:fld>
            <a:endParaRPr lang="en-GB" dirty="0">
              <a:solidFill>
                <a:prstClr val="white">
                  <a:tint val="75000"/>
                </a:prstClr>
              </a:solidFill>
            </a:endParaRPr>
          </a:p>
        </p:txBody>
      </p:sp>
    </p:spTree>
    <p:extLst>
      <p:ext uri="{BB962C8B-B14F-4D97-AF65-F5344CB8AC3E}">
        <p14:creationId xmlns:p14="http://schemas.microsoft.com/office/powerpoint/2010/main" val="398278611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accent3"/>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
        <p:nvSpPr>
          <p:cNvPr id="8" name="Title 1"/>
          <p:cNvSpPr>
            <a:spLocks noGrp="1"/>
          </p:cNvSpPr>
          <p:nvPr>
            <p:ph type="title"/>
          </p:nvPr>
        </p:nvSpPr>
        <p:spPr>
          <a:xfrm>
            <a:off x="838200" y="365125"/>
            <a:ext cx="10515600" cy="1325563"/>
          </a:xfrm>
        </p:spPr>
        <p:txBody>
          <a:bodyPr/>
          <a:lstStyle/>
          <a:p>
            <a:r>
              <a:rPr lang="en-US"/>
              <a:t>Click to edit Master title style</a:t>
            </a:r>
            <a:endParaRPr lang="en-GB"/>
          </a:p>
        </p:txBody>
      </p:sp>
      <p:sp>
        <p:nvSpPr>
          <p:cNvPr id="9"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111602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itle and Content">
    <p:bg>
      <p:bgPr>
        <a:solidFill>
          <a:schemeClr val="tx2"/>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
        <p:nvSpPr>
          <p:cNvPr id="8" name="Title 1"/>
          <p:cNvSpPr>
            <a:spLocks noGrp="1"/>
          </p:cNvSpPr>
          <p:nvPr>
            <p:ph type="title"/>
          </p:nvPr>
        </p:nvSpPr>
        <p:spPr>
          <a:xfrm>
            <a:off x="838200" y="365125"/>
            <a:ext cx="10515600" cy="1325563"/>
          </a:xfrm>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9" name="Content Placeholder 2"/>
          <p:cNvSpPr>
            <a:spLocks noGrp="1"/>
          </p:cNvSpPr>
          <p:nvPr>
            <p:ph sz="half" idx="1"/>
          </p:nvPr>
        </p:nvSpPr>
        <p:spPr>
          <a:xfrm>
            <a:off x="838200" y="1825625"/>
            <a:ext cx="5181600" cy="435133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3"/>
          <p:cNvSpPr>
            <a:spLocks noGrp="1"/>
          </p:cNvSpPr>
          <p:nvPr>
            <p:ph sz="half" idx="2"/>
          </p:nvPr>
        </p:nvSpPr>
        <p:spPr>
          <a:xfrm>
            <a:off x="6172200" y="1825625"/>
            <a:ext cx="5181600" cy="435133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77825051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3"/>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21/02/2023</a:t>
            </a:fld>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199665606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bg>
      <p:bgPr>
        <a:solidFill>
          <a:schemeClr val="tx2"/>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21/02/2023</a:t>
            </a:fld>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27147652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normAutofit/>
          </a:bodyPr>
          <a:lstStyle>
            <a:lvl1pPr marL="0" indent="0">
              <a:buNone/>
              <a:defRPr sz="28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sz="28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p:cNvSpPr>
            <a:spLocks noGrp="1"/>
          </p:cNvSpPr>
          <p:nvPr>
            <p:ph type="dt" sz="half" idx="10"/>
          </p:nvPr>
        </p:nvSpPr>
        <p:spPr/>
        <p:txBody>
          <a:bodyPr/>
          <a:lstStyle/>
          <a:p>
            <a:fld id="{097583A3-23F3-4C97-AE32-0253EAAE2F01}" type="datetime1">
              <a:rPr lang="en-GB" smtClean="0">
                <a:solidFill>
                  <a:prstClr val="black">
                    <a:tint val="75000"/>
                  </a:prstClr>
                </a:solidFill>
              </a:rPr>
              <a:pPr/>
              <a:t>21/02/2023</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09019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0FA10A22-0455-4EC0-984A-2845B8B6CD5D}" type="datetime1">
              <a:rPr lang="en-GB" smtClean="0">
                <a:solidFill>
                  <a:prstClr val="black">
                    <a:tint val="75000"/>
                  </a:prstClr>
                </a:solidFill>
              </a:rPr>
              <a:pPr/>
              <a:t>21/02/2023</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197004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FF9B144B-0632-4CD0-BAE6-D1B13C344889}" type="datetime1">
              <a:rPr lang="en-GB" smtClean="0">
                <a:solidFill>
                  <a:prstClr val="black">
                    <a:tint val="75000"/>
                  </a:prstClr>
                </a:solidFill>
              </a:rPr>
              <a:pPr/>
              <a:t>21/02/2023</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lvl1pPr>
              <a:defRPr>
                <a:latin typeface="Calibri" panose="020F0502020204030204" pitchFamily="34" charset="0"/>
                <a:cs typeface="Calibri" panose="020F0502020204030204" pitchFamily="34" charset="0"/>
              </a:defRPr>
            </a:lvl1p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960164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normAutofit/>
          </a:bodyPr>
          <a:lstStyle>
            <a:lvl1pPr>
              <a:defRPr sz="36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normAutofit/>
          </a:bodyPr>
          <a:lstStyle>
            <a:lvl1pPr>
              <a:defRPr sz="3600">
                <a:latin typeface="Calibri" panose="020F0502020204030204" pitchFamily="34" charset="0"/>
                <a:cs typeface="Calibri" panose="020F0502020204030204" pitchFamily="34" charset="0"/>
              </a:defRPr>
            </a:lvl1pPr>
            <a:lvl2pPr>
              <a:defRPr sz="3200">
                <a:latin typeface="Calibri" panose="020F0502020204030204" pitchFamily="34" charset="0"/>
                <a:cs typeface="Calibri" panose="020F0502020204030204" pitchFamily="34" charset="0"/>
              </a:defRPr>
            </a:lvl2pPr>
            <a:lvl3pPr>
              <a:defRPr sz="2800">
                <a:latin typeface="Calibri" panose="020F0502020204030204" pitchFamily="34" charset="0"/>
                <a:cs typeface="Calibri" panose="020F0502020204030204" pitchFamily="34" charset="0"/>
              </a:defRPr>
            </a:lvl3pPr>
            <a:lvl4pPr>
              <a:defRPr sz="2400">
                <a:latin typeface="Calibri" panose="020F0502020204030204" pitchFamily="34" charset="0"/>
                <a:cs typeface="Calibri" panose="020F0502020204030204" pitchFamily="34" charset="0"/>
              </a:defRPr>
            </a:lvl4pPr>
            <a:lvl5pPr>
              <a:defRPr sz="2400">
                <a:latin typeface="Calibri" panose="020F0502020204030204" pitchFamily="34" charset="0"/>
                <a:cs typeface="Calibri" panose="020F050202020403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800">
                <a:latin typeface="Calibri" panose="020F0502020204030204" pitchFamily="34" charset="0"/>
                <a:cs typeface="Calibri" panose="020F050202020403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A938FBF-D394-4513-90C8-4BC0F4044B11}" type="datetime1">
              <a:rPr lang="en-GB" smtClean="0">
                <a:solidFill>
                  <a:prstClr val="black">
                    <a:tint val="75000"/>
                  </a:prstClr>
                </a:solidFill>
              </a:rPr>
              <a:pPr/>
              <a:t>21/02/2023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299665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9B2039-A1E1-4B1E-94C3-2A1A703E21CA}" type="datetime1">
              <a:rPr lang="en-GB" smtClean="0">
                <a:solidFill>
                  <a:prstClr val="black">
                    <a:tint val="75000"/>
                  </a:prstClr>
                </a:solidFill>
              </a:rPr>
              <a:pPr/>
              <a:t>21/02/2023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820400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CCCDB6-D2D3-4F8C-AD36-B2E4DB78183A}"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34567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sz="2400">
                <a:latin typeface="Calibri" panose="020F0502020204030204" pitchFamily="34" charset="0"/>
                <a:cs typeface="Calibri" panose="020F0502020204030204" pitchFamily="34" charset="0"/>
              </a:defRPr>
            </a:lvl1pPr>
            <a:lvl2pPr>
              <a:defRPr sz="20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40640636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D5445A-0855-49A8-B31B-07CE9AE7334B}"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78712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3392" y="0"/>
            <a:ext cx="10972800" cy="1143000"/>
          </a:xfrm>
        </p:spPr>
        <p:txBody>
          <a:bodyPr/>
          <a:lstStyle>
            <a:lvl1pPr>
              <a:defRPr/>
            </a:lvl1pPr>
          </a:lstStyle>
          <a:p>
            <a:r>
              <a:rPr lang="en-US" dirty="0"/>
              <a:t>Click to edit Master title style</a:t>
            </a:r>
            <a:endParaRPr lang="en-GB" dirty="0"/>
          </a:p>
        </p:txBody>
      </p:sp>
      <p:sp>
        <p:nvSpPr>
          <p:cNvPr id="3" name="Content Placeholder 2"/>
          <p:cNvSpPr>
            <a:spLocks noGrp="1"/>
          </p:cNvSpPr>
          <p:nvPr>
            <p:ph sz="half" idx="1"/>
          </p:nvPr>
        </p:nvSpPr>
        <p:spPr>
          <a:xfrm>
            <a:off x="609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196753"/>
            <a:ext cx="5384800" cy="492941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9D873614-D828-406D-B63C-8B8417E77E11}" type="datetime1">
              <a:rPr lang="en-GB" smtClean="0"/>
              <a:pPr/>
              <a:t>21/02/2023</a:t>
            </a:fld>
            <a:endParaRPr lang="en-GB" dirty="0"/>
          </a:p>
        </p:txBody>
      </p:sp>
      <p:sp>
        <p:nvSpPr>
          <p:cNvPr id="6" name="Footer Placeholder 5"/>
          <p:cNvSpPr>
            <a:spLocks noGrp="1"/>
          </p:cNvSpPr>
          <p:nvPr>
            <p:ph type="ftr" sz="quarter" idx="11"/>
          </p:nvPr>
        </p:nvSpPr>
        <p:spPr/>
        <p:txBody>
          <a:bodyPr/>
          <a:lstStyle/>
          <a:p>
            <a:r>
              <a:rPr lang="en-GB"/>
              <a:t>www.coramvoice.org.uk/brightspots</a:t>
            </a:r>
            <a:endParaRPr lang="en-GB" dirty="0"/>
          </a:p>
        </p:txBody>
      </p:sp>
      <p:sp>
        <p:nvSpPr>
          <p:cNvPr id="7" name="Slide Number Placeholder 6"/>
          <p:cNvSpPr>
            <a:spLocks noGrp="1"/>
          </p:cNvSpPr>
          <p:nvPr>
            <p:ph type="sldNum" sz="quarter" idx="12"/>
          </p:nvPr>
        </p:nvSpPr>
        <p:spPr>
          <a:xfrm>
            <a:off x="9168341" y="6381329"/>
            <a:ext cx="2844800" cy="365125"/>
          </a:xfrm>
        </p:spPr>
        <p:txBody>
          <a:bodyPr/>
          <a:lstStyle>
            <a:lvl1pPr>
              <a:defRPr>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4224363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88A5DB-E5AB-44FC-9B80-7A4E538D4AD7}" type="datetime1">
              <a:rPr lang="en-GB" smtClean="0"/>
              <a:pPr/>
              <a:t>21/02/2023</a:t>
            </a:fld>
            <a:endParaRPr lang="en-GB" dirty="0"/>
          </a:p>
        </p:txBody>
      </p:sp>
      <p:sp>
        <p:nvSpPr>
          <p:cNvPr id="5" name="Footer Placeholder 4"/>
          <p:cNvSpPr>
            <a:spLocks noGrp="1"/>
          </p:cNvSpPr>
          <p:nvPr>
            <p:ph type="ftr" sz="quarter" idx="11"/>
          </p:nvPr>
        </p:nvSpPr>
        <p:spPr/>
        <p:txBody>
          <a:bodyPr/>
          <a:lstStyle/>
          <a:p>
            <a:r>
              <a:rPr lang="en-GB"/>
              <a:t>www.coramvoice.org.uk/brightspots</a:t>
            </a:r>
            <a:endParaRPr lang="en-GB" dirty="0"/>
          </a:p>
        </p:txBody>
      </p:sp>
      <p:sp>
        <p:nvSpPr>
          <p:cNvPr id="6" name="Slide Number Placeholder 5"/>
          <p:cNvSpPr>
            <a:spLocks noGrp="1"/>
          </p:cNvSpPr>
          <p:nvPr>
            <p:ph type="sldNum" sz="quarter" idx="12"/>
          </p:nvPr>
        </p:nvSpPr>
        <p:spPr>
          <a:xfrm>
            <a:off x="9168341" y="6381329"/>
            <a:ext cx="2844800" cy="365125"/>
          </a:xfrm>
        </p:spPr>
        <p:txBody>
          <a:body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2047833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5_Title and Content">
    <p:bg>
      <p:bgPr>
        <a:solidFill>
          <a:schemeClr val="tx2"/>
        </a:solidFill>
        <a:effectLst/>
      </p:bgPr>
    </p:bg>
    <p:spTree>
      <p:nvGrpSpPr>
        <p:cNvPr id="1" name=""/>
        <p:cNvGrpSpPr/>
        <p:nvPr/>
      </p:nvGrpSpPr>
      <p:grpSpPr>
        <a:xfrm>
          <a:off x="0" y="0"/>
          <a:ext cx="0" cy="0"/>
          <a:chOff x="0" y="0"/>
          <a:chExt cx="0" cy="0"/>
        </a:xfrm>
      </p:grpSpPr>
      <p:sp>
        <p:nvSpPr>
          <p:cNvPr id="7" name="Rounded Rectangle 6"/>
          <p:cNvSpPr/>
          <p:nvPr userDrawn="1"/>
        </p:nvSpPr>
        <p:spPr>
          <a:xfrm>
            <a:off x="229456" y="201593"/>
            <a:ext cx="11733088" cy="6464818"/>
          </a:xfrm>
          <a:prstGeom prst="roundRect">
            <a:avLst>
              <a:gd name="adj" fmla="val 51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itle 1"/>
          <p:cNvSpPr>
            <a:spLocks noGrp="1"/>
          </p:cNvSpPr>
          <p:nvPr>
            <p:ph type="title"/>
          </p:nvPr>
        </p:nvSpPr>
        <p:spPr/>
        <p:txBody>
          <a:bodyPr>
            <a:normAutofit/>
          </a:bodyPr>
          <a:lstStyle>
            <a:lvl1pPr>
              <a:defRPr sz="48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normAutofit/>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400">
                <a:latin typeface="Calibri" panose="020F0502020204030204" pitchFamily="34" charset="0"/>
                <a:cs typeface="Calibri" panose="020F0502020204030204" pitchFamily="34" charset="0"/>
              </a:defRPr>
            </a:lvl4pPr>
            <a:lvl5pPr>
              <a:defRPr sz="2400">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9872E8B1-4AB8-4C42-A633-5C4E5817DA7E}"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a:xfrm>
            <a:off x="11469384" y="6207754"/>
            <a:ext cx="398124" cy="454819"/>
          </a:xfrm>
        </p:spPr>
        <p:txBody>
          <a:bodyPr/>
          <a:lstStyle>
            <a:lvl1pPr>
              <a:defRPr>
                <a:solidFill>
                  <a:sysClr val="windowText" lastClr="000000"/>
                </a:solidFill>
              </a:defRPr>
            </a:lvl1pPr>
          </a:lstStyle>
          <a:p>
            <a:fld id="{28E80D8A-B4FB-4150-BE2C-5B34B23F9377}" type="slidenum">
              <a:rPr lang="en-GB" smtClean="0"/>
              <a:pPr/>
              <a:t>‹#›</a:t>
            </a:fld>
            <a:endParaRPr lang="en-GB" dirty="0"/>
          </a:p>
        </p:txBody>
      </p:sp>
    </p:spTree>
    <p:extLst>
      <p:ext uri="{BB962C8B-B14F-4D97-AF65-F5344CB8AC3E}">
        <p14:creationId xmlns:p14="http://schemas.microsoft.com/office/powerpoint/2010/main" val="11266051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19320" y="308465"/>
            <a:ext cx="11340660" cy="6221482"/>
          </a:xfrm>
          <a:prstGeom prst="rect">
            <a:avLst/>
          </a:prstGeom>
        </p:spPr>
      </p:pic>
      <p:sp>
        <p:nvSpPr>
          <p:cNvPr id="2" name="Title 1"/>
          <p:cNvSpPr>
            <a:spLocks noGrp="1"/>
          </p:cNvSpPr>
          <p:nvPr>
            <p:ph type="title"/>
          </p:nvPr>
        </p:nvSpPr>
        <p:spPr>
          <a:xfrm>
            <a:off x="831850" y="662204"/>
            <a:ext cx="10515600" cy="2019351"/>
          </a:xfrm>
        </p:spPr>
        <p:txBody>
          <a:bodyPr anchor="b">
            <a:normAutofit/>
          </a:bodyPr>
          <a:lstStyle>
            <a:lvl1pPr>
              <a:defRPr sz="6600">
                <a:latin typeface="Calibri" panose="020F0502020204030204" pitchFamily="34" charset="0"/>
                <a:cs typeface="Calibri" panose="020F050202020403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831850" y="2894227"/>
            <a:ext cx="10515600" cy="1500187"/>
          </a:xfrm>
        </p:spPr>
        <p:txBody>
          <a:bodyPr>
            <a:normAutofit/>
          </a:bodyPr>
          <a:lstStyle>
            <a:lvl1pPr marL="0" indent="0">
              <a:buNone/>
              <a:defRPr sz="2800">
                <a:solidFill>
                  <a:schemeClr val="tx1">
                    <a:tint val="75000"/>
                  </a:schemeClr>
                </a:solidFill>
                <a:latin typeface="Calibri" panose="020F0502020204030204" pitchFamily="34" charset="0"/>
                <a:cs typeface="Calibri" panose="020F0502020204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E3D29DC-5B5F-4D46-B3BF-5ED05ED259D7}"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2388679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2_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4C9C06-D8E1-49D5-A807-564A5B70A901}"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546527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3_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927AB3-CA78-49B1-84B9-134B8A7AAC44}"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475742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4_Section Header">
    <p:bg>
      <p:bgPr>
        <a:solidFill>
          <a:schemeClr val="accent3"/>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D00916-4405-4212-B7AF-97A43DE9A125}"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6833186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Ref idx="1001">
        <a:schemeClr val="bg2"/>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biLevel thresh="50000"/>
            <a:extLst>
              <a:ext uri="{28A0092B-C50C-407E-A947-70E740481C1C}">
                <a14:useLocalDpi xmlns:a14="http://schemas.microsoft.com/office/drawing/2010/main" val="0"/>
              </a:ext>
            </a:extLst>
          </a:blip>
          <a:stretch>
            <a:fillRect/>
          </a:stretch>
        </p:blipFill>
        <p:spPr>
          <a:xfrm>
            <a:off x="434468" y="353980"/>
            <a:ext cx="11340660" cy="6221482"/>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337619-EDD5-4E52-A69C-9DCA8BC3A927}" type="datetime1">
              <a:rPr lang="en-GB" smtClean="0">
                <a:solidFill>
                  <a:prstClr val="white">
                    <a:tint val="75000"/>
                  </a:prstClr>
                </a:solidFill>
              </a:rPr>
              <a:pPr/>
              <a:t>21/02/2023</a:t>
            </a:fld>
            <a:endParaRPr lang="en-GB"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GB"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28E80D8A-B4FB-4150-BE2C-5B34B23F9377}" type="slidenum">
              <a:rPr lang="en-GB" smtClean="0">
                <a:solidFill>
                  <a:prstClr val="white">
                    <a:tint val="75000"/>
                  </a:prstClr>
                </a:solidFill>
              </a:rPr>
              <a:pPr/>
              <a:t>‹#›</a:t>
            </a:fld>
            <a:endParaRPr lang="en-GB" dirty="0">
              <a:solidFill>
                <a:prstClr val="white">
                  <a:tint val="75000"/>
                </a:prstClr>
              </a:solidFill>
            </a:endParaRPr>
          </a:p>
        </p:txBody>
      </p:sp>
    </p:spTree>
    <p:extLst>
      <p:ext uri="{BB962C8B-B14F-4D97-AF65-F5344CB8AC3E}">
        <p14:creationId xmlns:p14="http://schemas.microsoft.com/office/powerpoint/2010/main" val="37213743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EF36494-7361-4E6A-8829-EF618095E82E}" type="datetime1">
              <a:rPr lang="en-GB" smtClean="0">
                <a:solidFill>
                  <a:prstClr val="black">
                    <a:tint val="75000"/>
                  </a:prstClr>
                </a:solidFill>
              </a:rPr>
              <a:pPr/>
              <a:t>21/02/2023</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199819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7AFFA-C33D-4FFC-A48D-CA9D4D8B7BEA}" type="datetime1">
              <a:rPr lang="en-GB" smtClean="0">
                <a:solidFill>
                  <a:prstClr val="black">
                    <a:tint val="75000"/>
                  </a:prstClr>
                </a:solidFill>
              </a:rPr>
              <a:pPr/>
              <a:t>21/02/2023</a:t>
            </a:fld>
            <a:endParaRPr lang="en-GB"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80D8A-B4FB-4150-BE2C-5B34B23F9377}"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7037039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latin typeface="Arial" panose="020B0604020202020204" pitchFamily="34" charset="0"/>
                <a:cs typeface="Arial" panose="020B0604020202020204" pitchFamily="34" charset="0"/>
              </a:defRPr>
            </a:lvl1pPr>
          </a:lstStyle>
          <a:p>
            <a:fld id="{6DDE8F97-2FDF-4EC0-9451-DC15B05F168E}" type="datetime1">
              <a:rPr lang="en-GB" smtClean="0"/>
              <a:pPr/>
              <a:t>21/02/2023</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latin typeface="Arial" panose="020B0604020202020204" pitchFamily="34" charset="0"/>
                <a:cs typeface="Arial" panose="020B0604020202020204" pitchFamily="34" charset="0"/>
              </a:defRPr>
            </a:lvl1pPr>
          </a:lstStyle>
          <a:p>
            <a:r>
              <a:rPr lang="en-GB"/>
              <a:t>www.coramvoice.org.uk/brightspots</a:t>
            </a:r>
            <a:endParaRPr lang="en-GB" dirty="0"/>
          </a:p>
        </p:txBody>
      </p:sp>
      <p:sp>
        <p:nvSpPr>
          <p:cNvPr id="6" name="Slide Number Placeholder 5"/>
          <p:cNvSpPr>
            <a:spLocks noGrp="1"/>
          </p:cNvSpPr>
          <p:nvPr>
            <p:ph type="sldNum" sz="quarter" idx="4"/>
          </p:nvPr>
        </p:nvSpPr>
        <p:spPr>
          <a:xfrm>
            <a:off x="9168341" y="6381329"/>
            <a:ext cx="2844800" cy="365125"/>
          </a:xfrm>
          <a:prstGeom prst="rect">
            <a:avLst/>
          </a:prstGeom>
        </p:spPr>
        <p:txBody>
          <a:bodyPr vert="horz" lIns="91440" tIns="45720" rIns="91440" bIns="45720" rtlCol="0" anchor="ctr"/>
          <a:lstStyle>
            <a:lvl1pPr algn="r">
              <a:defRPr sz="1600">
                <a:solidFill>
                  <a:schemeClr val="tx1">
                    <a:tint val="75000"/>
                  </a:schemeClr>
                </a:solidFill>
                <a:latin typeface="Arial" panose="020B0604020202020204" pitchFamily="34" charset="0"/>
                <a:cs typeface="Arial" panose="020B0604020202020204" pitchFamily="34" charset="0"/>
              </a:defRPr>
            </a:lvl1pPr>
          </a:lstStyle>
          <a:p>
            <a:fld id="{D0C90892-02D6-4317-805A-C207FF1EF343}" type="slidenum">
              <a:rPr lang="en-GB" smtClean="0"/>
              <a:pPr/>
              <a:t>‹#›</a:t>
            </a:fld>
            <a:endParaRPr lang="en-GB" dirty="0"/>
          </a:p>
        </p:txBody>
      </p:sp>
    </p:spTree>
    <p:extLst>
      <p:ext uri="{BB962C8B-B14F-4D97-AF65-F5344CB8AC3E}">
        <p14:creationId xmlns:p14="http://schemas.microsoft.com/office/powerpoint/2010/main" val="691137616"/>
      </p:ext>
    </p:extLst>
  </p:cSld>
  <p:clrMap bg1="lt1" tx1="dk1" bg2="lt2" tx2="dk2" accent1="accent1" accent2="accent2" accent3="accent3" accent4="accent4" accent5="accent5" accent6="accent6" hlink="hlink" folHlink="folHlink"/>
  <p:sldLayoutIdLst>
    <p:sldLayoutId id="2147483682" r:id="rId1"/>
    <p:sldLayoutId id="2147483683"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maryannehodd.co.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40458" y="1844824"/>
            <a:ext cx="9059272" cy="8640960"/>
          </a:xfrm>
          <a:prstGeom prst="ellipse">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Rectangle 7"/>
          <p:cNvSpPr/>
          <p:nvPr/>
        </p:nvSpPr>
        <p:spPr>
          <a:xfrm>
            <a:off x="152400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300" normalizeH="0" baseline="0" noProof="0" dirty="0">
              <a:ln>
                <a:noFill/>
              </a:ln>
              <a:solidFill>
                <a:prstClr val="white"/>
              </a:solidFill>
              <a:effectLst/>
              <a:uLnTx/>
              <a:uFillTx/>
              <a:latin typeface="Calibri"/>
              <a:ea typeface="+mn-ea"/>
              <a:cs typeface="+mn-cs"/>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5352" y="94990"/>
            <a:ext cx="1724817" cy="1098079"/>
          </a:xfrm>
          <a:prstGeom prst="rect">
            <a:avLst/>
          </a:prstGeom>
        </p:spPr>
      </p:pic>
      <p:sp>
        <p:nvSpPr>
          <p:cNvPr id="9" name="Rounded Rectangle 8"/>
          <p:cNvSpPr/>
          <p:nvPr/>
        </p:nvSpPr>
        <p:spPr>
          <a:xfrm>
            <a:off x="2851286" y="1426469"/>
            <a:ext cx="3151950" cy="84953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smtClean="0">
                <a:solidFill>
                  <a:prstClr val="black">
                    <a:lumMod val="65000"/>
                    <a:lumOff val="35000"/>
                  </a:prstClr>
                </a:solidFill>
                <a:latin typeface="Arial" panose="020B0604020202020204" pitchFamily="34" charset="0"/>
                <a:cs typeface="Arial" panose="020B0604020202020204" pitchFamily="34" charset="0"/>
              </a:rPr>
              <a:t>Safe housing options </a:t>
            </a:r>
            <a:endParaRPr kumimoji="0" lang="en-GB" sz="2400" b="1"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endParaRPr>
          </a:p>
        </p:txBody>
      </p:sp>
      <p:sp>
        <p:nvSpPr>
          <p:cNvPr id="10" name="Rounded Rectangle 9"/>
          <p:cNvSpPr/>
          <p:nvPr/>
        </p:nvSpPr>
        <p:spPr>
          <a:xfrm>
            <a:off x="6498657" y="4107089"/>
            <a:ext cx="5387375" cy="1092093"/>
          </a:xfrm>
          <a:prstGeom prst="roundRect">
            <a:avLst/>
          </a:prstGeom>
          <a:solidFill>
            <a:srgbClr val="C4D6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noProof="0" dirty="0" smtClean="0">
                <a:solidFill>
                  <a:prstClr val="black"/>
                </a:solidFill>
                <a:latin typeface="Calibri"/>
              </a:rPr>
              <a:t>Young people in Dorset said they did not feel safe where they lived., so Dorset looked to increase the range of safe housing options for them</a:t>
            </a:r>
            <a:endParaRPr kumimoji="0" lang="en-US" sz="2000" b="0" i="0" u="none" strike="noStrike" kern="1200" cap="none" spc="0" normalizeH="0" baseline="0" noProof="0" dirty="0">
              <a:ln>
                <a:noFill/>
              </a:ln>
              <a:solidFill>
                <a:prstClr val="black">
                  <a:lumMod val="65000"/>
                  <a:lumOff val="35000"/>
                </a:prstClr>
              </a:solidFill>
              <a:effectLst/>
              <a:uLnTx/>
              <a:uFillTx/>
              <a:latin typeface="Calibri"/>
              <a:ea typeface="+mn-ea"/>
              <a:cs typeface="+mn-cs"/>
            </a:endParaRPr>
          </a:p>
        </p:txBody>
      </p:sp>
      <p:sp>
        <p:nvSpPr>
          <p:cNvPr id="2" name="TextBox 1"/>
          <p:cNvSpPr txBox="1"/>
          <p:nvPr/>
        </p:nvSpPr>
        <p:spPr>
          <a:xfrm>
            <a:off x="1529982" y="6525345"/>
            <a:ext cx="748883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This is a practice example from the Bright Spots Programme </a:t>
            </a:r>
            <a:r>
              <a:rPr kumimoji="0" lang="en-GB" sz="1200" b="1" i="0" u="none" strike="noStrike" kern="1200" cap="none" spc="0" normalizeH="0" baseline="0" noProof="0" dirty="0">
                <a:ln>
                  <a:noFill/>
                </a:ln>
                <a:solidFill>
                  <a:srgbClr val="C4D600"/>
                </a:solidFill>
                <a:effectLst/>
                <a:uLnTx/>
                <a:uFillTx/>
                <a:latin typeface="Arial" panose="020B0604020202020204" pitchFamily="34" charset="0"/>
                <a:ea typeface="+mn-ea"/>
                <a:cs typeface="Arial" panose="020B0604020202020204" pitchFamily="34" charset="0"/>
              </a:rPr>
              <a:t>www.coramvoice.org.uk/brightspots</a:t>
            </a:r>
            <a:r>
              <a:rPr kumimoji="0" lang="en-GB" sz="1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endParaRPr kumimoji="0" lang="en-GB"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Rounded Rectangle 13"/>
          <p:cNvSpPr/>
          <p:nvPr/>
        </p:nvSpPr>
        <p:spPr>
          <a:xfrm>
            <a:off x="1987276" y="3140968"/>
            <a:ext cx="3888432" cy="30243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Dorset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smtClean="0">
                <a:ln>
                  <a:noFill/>
                </a:ln>
                <a:solidFill>
                  <a:prstClr val="white"/>
                </a:solidFill>
                <a:effectLst/>
                <a:uLnTx/>
                <a:uFillTx/>
                <a:latin typeface="Arial" panose="020B0604020202020204" pitchFamily="34" charset="0"/>
                <a:ea typeface="+mn-ea"/>
                <a:cs typeface="Arial" panose="020B0604020202020204" pitchFamily="34" charset="0"/>
              </a:rPr>
              <a:t>INCREASING SAFE ACCOMMODATION OPTIONS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November 2022</a:t>
            </a:r>
            <a:endParaRPr kumimoji="0" lang="en-GB"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pic>
        <p:nvPicPr>
          <p:cNvPr id="5" name="Picture 4"/>
          <p:cNvPicPr>
            <a:picLocks noChangeAspect="1"/>
          </p:cNvPicPr>
          <p:nvPr/>
        </p:nvPicPr>
        <p:blipFill>
          <a:blip r:embed="rId4"/>
          <a:stretch>
            <a:fillRect/>
          </a:stretch>
        </p:blipFill>
        <p:spPr>
          <a:xfrm>
            <a:off x="10539609" y="94990"/>
            <a:ext cx="1546492" cy="1539231"/>
          </a:xfrm>
          <a:prstGeom prst="rect">
            <a:avLst/>
          </a:prstGeom>
        </p:spPr>
      </p:pic>
      <p:pic>
        <p:nvPicPr>
          <p:cNvPr id="13" name="Picture 2" descr="\\VOISRVFS\Company Shared Folders\London and South East\Policy\Bright Spots Project\External Communications\Branding &amp; Logos\Logos\REES logo lock up_RGB.jpg">
            <a:extLst>
              <a:ext uri="{FF2B5EF4-FFF2-40B4-BE49-F238E27FC236}">
                <a16:creationId xmlns:a16="http://schemas.microsoft.com/office/drawing/2014/main" id="{9AEB5300-8662-374A-99FE-4061C5067F8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87276" y="290897"/>
            <a:ext cx="3478213"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Content Placeholder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5446" y="1232934"/>
            <a:ext cx="1664627" cy="1664627"/>
          </a:xfrm>
          <a:prstGeom prst="rect">
            <a:avLst/>
          </a:prstGeom>
        </p:spPr>
      </p:pic>
    </p:spTree>
    <p:extLst>
      <p:ext uri="{BB962C8B-B14F-4D97-AF65-F5344CB8AC3E}">
        <p14:creationId xmlns:p14="http://schemas.microsoft.com/office/powerpoint/2010/main" val="247752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45028" y="1483712"/>
            <a:ext cx="11558501" cy="867468"/>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Arial" pitchFamily="34" charset="0"/>
              </a:rPr>
              <a:t>Why?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Arial" pitchFamily="34" charset="0"/>
              </a:rPr>
              <a:t>Dorset recognised that a number of their care leavers did not feel safe where they lived. They have developed a number of services to help address this. Young people have supported this work.</a:t>
            </a:r>
          </a:p>
        </p:txBody>
      </p:sp>
      <p:sp>
        <p:nvSpPr>
          <p:cNvPr id="11" name="Rounded Rectangle 10"/>
          <p:cNvSpPr/>
          <p:nvPr/>
        </p:nvSpPr>
        <p:spPr>
          <a:xfrm>
            <a:off x="345028" y="2492819"/>
            <a:ext cx="11558501" cy="2961123"/>
          </a:xfrm>
          <a:prstGeom prst="roundRect">
            <a:avLst>
              <a:gd name="adj" fmla="val 8202"/>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What?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Increase the number of staying put arrangements and encouraging young people to remain in supported lodgings post 18</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rPr>
              <a:t>Implemented the rent guarantor scheme    </a:t>
            </a:r>
            <a:r>
              <a:rPr kumimoji="0" lang="en-US" alt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hlinkClick r:id="rId3"/>
              </a:rPr>
              <a:t>https://www.maryannehodd.co.uk/</a:t>
            </a:r>
            <a:endParaRPr kumimoji="0" lang="en-US" alt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Working with private landlords and Housing Association so young people are properly supported when they first move into their own accommodation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Developed a quick response service to support young people with difficulties so they can remain in their accommodation and don’t have to keep moving.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rPr>
              <a:t>Increasing the number of one bedroom accommodation available to care leavers, especially in the Weymouth area.</a:t>
            </a:r>
            <a:endParaRPr kumimoji="0" lang="en-GB"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Arial"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Helvetica" panose="020B0604020202020204" pitchFamily="34" charset="0"/>
              <a:ea typeface="+mn-ea"/>
              <a:cs typeface="Times New Roman" panose="02020603050405020304" pitchFamily="18" charset="0"/>
            </a:endParaRPr>
          </a:p>
        </p:txBody>
      </p:sp>
      <p:sp>
        <p:nvSpPr>
          <p:cNvPr id="12" name="Rounded Rectangle 11"/>
          <p:cNvSpPr/>
          <p:nvPr/>
        </p:nvSpPr>
        <p:spPr>
          <a:xfrm>
            <a:off x="345029" y="5595582"/>
            <a:ext cx="11558500" cy="996086"/>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Impact – </a:t>
            </a:r>
            <a: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Arial" panose="020B0604020202020204" pitchFamily="34" charset="0"/>
              </a:rPr>
              <a:t>it is early days in the work and impact will take time to be felt but Dorset continue to keep this issue on the agenda and continue to work on making sure they have a range of safe accommodation options for their young people. </a:t>
            </a:r>
          </a:p>
        </p:txBody>
      </p:sp>
      <p:sp>
        <p:nvSpPr>
          <p:cNvPr id="9" name="Rectangle 6"/>
          <p:cNvSpPr>
            <a:spLocks noChangeArrowheads="1"/>
          </p:cNvSpPr>
          <p:nvPr/>
        </p:nvSpPr>
        <p:spPr bwMode="auto">
          <a:xfrm>
            <a:off x="1676400" y="-186154"/>
            <a:ext cx="290464"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000" b="0" i="0" u="none" strike="noStrike" kern="1200" cap="none" spc="0" normalizeH="0" baseline="0" noProof="0" dirty="0">
                <a:ln>
                  <a:noFill/>
                </a:ln>
                <a:solidFill>
                  <a:srgbClr val="222222"/>
                </a:solidFill>
                <a:effectLst/>
                <a:uLnTx/>
                <a:uFillTx/>
                <a:latin typeface="Helvetica" panose="020B0604020202020204" pitchFamily="34" charset="0"/>
                <a:ea typeface="Times New Roman" panose="02020603050405020304" pitchFamily="18" charset="0"/>
                <a:cs typeface="Times New Roman" panose="02020603050405020304" pitchFamily="18" charset="0"/>
              </a:rPr>
              <a:t>e.</a:t>
            </a:r>
            <a:br>
              <a:rPr kumimoji="0" lang="en-GB" altLang="en-US" sz="1000" b="0" i="0" u="none" strike="noStrike" kern="1200" cap="none" spc="0" normalizeH="0" baseline="0" noProof="0" dirty="0">
                <a:ln>
                  <a:noFill/>
                </a:ln>
                <a:solidFill>
                  <a:srgbClr val="222222"/>
                </a:solidFill>
                <a:effectLst/>
                <a:uLnTx/>
                <a:uFillTx/>
                <a:latin typeface="Helvetica" panose="020B0604020202020204" pitchFamily="34" charset="0"/>
                <a:ea typeface="Times New Roman" panose="02020603050405020304" pitchFamily="18" charset="0"/>
                <a:cs typeface="Times New Roman" panose="02020603050405020304" pitchFamily="18" charset="0"/>
              </a:rPr>
            </a:br>
            <a:r>
              <a:rPr kumimoji="0" lang="en-GB" altLang="en-US" sz="1000" b="0" i="0" u="none" strike="noStrike" kern="1200" cap="none" spc="0" normalizeH="0" baseline="0" noProof="0" dirty="0">
                <a:ln>
                  <a:noFill/>
                </a:ln>
                <a:solidFill>
                  <a:srgbClr val="222222"/>
                </a:solidFill>
                <a:effectLst/>
                <a:uLnTx/>
                <a:uFillTx/>
                <a:latin typeface="Helvetica" panose="020B0604020202020204" pitchFamily="34" charset="0"/>
                <a:ea typeface="Times New Roman" panose="02020603050405020304" pitchFamily="18" charset="0"/>
                <a:cs typeface="Times New Roman" panose="02020603050405020304" pitchFamily="18" charset="0"/>
              </a:rPr>
              <a:t/>
            </a:r>
            <a:br>
              <a:rPr kumimoji="0" lang="en-GB" altLang="en-US" sz="1000" b="0" i="0" u="none" strike="noStrike" kern="1200" cap="none" spc="0" normalizeH="0" baseline="0" noProof="0" dirty="0">
                <a:ln>
                  <a:noFill/>
                </a:ln>
                <a:solidFill>
                  <a:srgbClr val="222222"/>
                </a:solidFill>
                <a:effectLst/>
                <a:uLnTx/>
                <a:uFillTx/>
                <a:latin typeface="Helvetica" panose="020B0604020202020204" pitchFamily="34" charset="0"/>
                <a:ea typeface="Times New Roman" panose="02020603050405020304" pitchFamily="18" charset="0"/>
                <a:cs typeface="Times New Roman" panose="02020603050405020304" pitchFamily="18" charset="0"/>
              </a:rPr>
            </a:br>
            <a:endParaRPr kumimoji="0" lang="en-GB" alt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Rounded Rectangle 16"/>
          <p:cNvSpPr/>
          <p:nvPr/>
        </p:nvSpPr>
        <p:spPr>
          <a:xfrm>
            <a:off x="345029" y="-689772"/>
            <a:ext cx="8588906" cy="29733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DORSET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Improving accommodation options</a:t>
            </a:r>
            <a:endParaRPr kumimoji="0" lang="en-GB" sz="40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pic>
        <p:nvPicPr>
          <p:cNvPr id="5" name="Picture 4"/>
          <p:cNvPicPr>
            <a:picLocks noChangeAspect="1"/>
          </p:cNvPicPr>
          <p:nvPr/>
        </p:nvPicPr>
        <p:blipFill>
          <a:blip r:embed="rId4"/>
          <a:stretch>
            <a:fillRect/>
          </a:stretch>
        </p:blipFill>
        <p:spPr>
          <a:xfrm>
            <a:off x="10858499" y="348691"/>
            <a:ext cx="847743" cy="851742"/>
          </a:xfrm>
          <a:prstGeom prst="rect">
            <a:avLst/>
          </a:prstGeom>
        </p:spPr>
      </p:pic>
      <p:pic>
        <p:nvPicPr>
          <p:cNvPr id="14" name="Content Placeholder 3"/>
          <p:cNvPicPr>
            <a:picLocks noGrp="1" noChangeAspect="1"/>
          </p:cNvPicPr>
          <p:nvPr>
            <p:ph idx="1"/>
          </p:nvPr>
        </p:nvPicPr>
        <p:blipFill>
          <a:blip r:embed="rId5" cstate="print">
            <a:extLst>
              <a:ext uri="{28A0092B-C50C-407E-A947-70E740481C1C}">
                <a14:useLocalDpi xmlns:a14="http://schemas.microsoft.com/office/drawing/2010/main" val="0"/>
              </a:ext>
            </a:extLst>
          </a:blip>
          <a:stretch>
            <a:fillRect/>
          </a:stretch>
        </p:blipFill>
        <p:spPr>
          <a:xfrm>
            <a:off x="9136624" y="417114"/>
            <a:ext cx="1519186" cy="759593"/>
          </a:xfrm>
          <a:prstGeom prst="rect">
            <a:avLst/>
          </a:prstGeom>
        </p:spPr>
      </p:pic>
    </p:spTree>
    <p:extLst>
      <p:ext uri="{BB962C8B-B14F-4D97-AF65-F5344CB8AC3E}">
        <p14:creationId xmlns:p14="http://schemas.microsoft.com/office/powerpoint/2010/main" val="3057878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Coram Voice colours">
      <a:dk1>
        <a:sysClr val="windowText" lastClr="000000"/>
      </a:dk1>
      <a:lt1>
        <a:sysClr val="window" lastClr="FFFFFF"/>
      </a:lt1>
      <a:dk2>
        <a:srgbClr val="6B2F75"/>
      </a:dk2>
      <a:lt2>
        <a:srgbClr val="C6D219"/>
      </a:lt2>
      <a:accent1>
        <a:srgbClr val="72D1E3"/>
      </a:accent1>
      <a:accent2>
        <a:srgbClr val="C6D219"/>
      </a:accent2>
      <a:accent3>
        <a:srgbClr val="B20E10"/>
      </a:accent3>
      <a:accent4>
        <a:srgbClr val="F8D500"/>
      </a:accent4>
      <a:accent5>
        <a:srgbClr val="747373"/>
      </a:accent5>
      <a:accent6>
        <a:srgbClr val="E17025"/>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ustom 4">
      <a:dk1>
        <a:sysClr val="windowText" lastClr="000000"/>
      </a:dk1>
      <a:lt1>
        <a:sysClr val="window" lastClr="FFFFFF"/>
      </a:lt1>
      <a:dk2>
        <a:srgbClr val="80388D"/>
      </a:dk2>
      <a:lt2>
        <a:srgbClr val="C1BAA4"/>
      </a:lt2>
      <a:accent1>
        <a:srgbClr val="B20E10"/>
      </a:accent1>
      <a:accent2>
        <a:srgbClr val="C4D600"/>
      </a:accent2>
      <a:accent3>
        <a:srgbClr val="80388D"/>
      </a:accent3>
      <a:accent4>
        <a:srgbClr val="8FD1E3"/>
      </a:accent4>
      <a:accent5>
        <a:srgbClr val="EF7723"/>
      </a:accent5>
      <a:accent6>
        <a:srgbClr val="FFDD00"/>
      </a:accent6>
      <a:hlink>
        <a:srgbClr val="80388D"/>
      </a:hlink>
      <a:folHlink>
        <a:srgbClr val="DC08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243</Words>
  <Application>Microsoft Office PowerPoint</Application>
  <PresentationFormat>Widescreen</PresentationFormat>
  <Paragraphs>24</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Helvetica</vt:lpstr>
      <vt:lpstr>Times New Roman</vt:lpstr>
      <vt:lpstr>1_Office Theme</vt:lpstr>
      <vt:lpstr>2_Office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Stewart-Watson</dc:creator>
  <cp:lastModifiedBy>Ian Stewart-Watson</cp:lastModifiedBy>
  <cp:revision>1</cp:revision>
  <dcterms:created xsi:type="dcterms:W3CDTF">2023-02-21T12:50:54Z</dcterms:created>
  <dcterms:modified xsi:type="dcterms:W3CDTF">2023-02-21T12:51:47Z</dcterms:modified>
</cp:coreProperties>
</file>