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1" r:id="rId2"/>
  </p:sldMasterIdLst>
  <p:notesMasterIdLst>
    <p:notesMasterId r:id="rId5"/>
  </p:notesMasterIdLst>
  <p:sldIdLst>
    <p:sldId id="258" r:id="rId3"/>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B2A2BF-5DF4-429A-B631-7A9AD26C56FD}" type="datetimeFigureOut">
              <a:rPr lang="en-GB" smtClean="0"/>
              <a:t>17/05/2023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787539-27CA-4626-803E-3B8EEE1AA003}" type="slidenum">
              <a:rPr lang="en-GB" smtClean="0"/>
              <a:t>‹#›</a:t>
            </a:fld>
            <a:endParaRPr lang="en-GB"/>
          </a:p>
        </p:txBody>
      </p:sp>
    </p:spTree>
    <p:extLst>
      <p:ext uri="{BB962C8B-B14F-4D97-AF65-F5344CB8AC3E}">
        <p14:creationId xmlns:p14="http://schemas.microsoft.com/office/powerpoint/2010/main" val="3304103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507CFE-2768-4FE9-A772-596AC82D9DD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7798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a:t>
            </a:r>
            <a:r>
              <a:rPr lang="en-US" baseline="0" dirty="0"/>
              <a:t> study for presentations or online </a:t>
            </a:r>
            <a:r>
              <a:rPr lang="en-US" dirty="0"/>
              <a:t>video</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507CFE-2768-4FE9-A772-596AC82D9DD7}" type="slidenum">
              <a:rPr kumimoji="0" lang="en-GB"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7937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0BCB116-3B18-4439-B2CF-16D999A0386E}" type="datetime1">
              <a:rPr lang="en-GB" smtClean="0">
                <a:solidFill>
                  <a:prstClr val="white">
                    <a:tint val="75000"/>
                  </a:prstClr>
                </a:solidFill>
              </a:rPr>
              <a:pPr/>
              <a:t>17/05/2023</a:t>
            </a:fld>
            <a:endParaRPr lang="en-GB"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GB" dirty="0">
              <a:solidFill>
                <a:prstClr val="white">
                  <a:tint val="75000"/>
                </a:prstClr>
              </a:solidFill>
            </a:endParaRPr>
          </a:p>
        </p:txBody>
      </p:sp>
      <p:sp>
        <p:nvSpPr>
          <p:cNvPr id="6" name="Slide Number Placeholder 5"/>
          <p:cNvSpPr>
            <a:spLocks noGrp="1"/>
          </p:cNvSpPr>
          <p:nvPr>
            <p:ph type="sldNum" sz="quarter" idx="12"/>
          </p:nvPr>
        </p:nvSpPr>
        <p:spPr/>
        <p:txBody>
          <a:bodyPr/>
          <a:lstStyle/>
          <a:p>
            <a:fld id="{28E80D8A-B4FB-4150-BE2C-5B34B23F9377}" type="slidenum">
              <a:rPr lang="en-GB" smtClean="0">
                <a:solidFill>
                  <a:prstClr val="white">
                    <a:tint val="75000"/>
                  </a:prstClr>
                </a:solidFill>
              </a:rPr>
              <a:pPr/>
              <a:t>‹#›</a:t>
            </a:fld>
            <a:endParaRPr lang="en-GB" dirty="0">
              <a:solidFill>
                <a:prstClr val="white">
                  <a:tint val="75000"/>
                </a:prstClr>
              </a:solidFill>
            </a:endParaRPr>
          </a:p>
        </p:txBody>
      </p:sp>
    </p:spTree>
    <p:extLst>
      <p:ext uri="{BB962C8B-B14F-4D97-AF65-F5344CB8AC3E}">
        <p14:creationId xmlns:p14="http://schemas.microsoft.com/office/powerpoint/2010/main" val="220547024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chemeClr val="accent3"/>
        </a:solidFill>
        <a:effectLst/>
      </p:bgPr>
    </p:bg>
    <p:spTree>
      <p:nvGrpSpPr>
        <p:cNvPr id="1" name=""/>
        <p:cNvGrpSpPr/>
        <p:nvPr/>
      </p:nvGrpSpPr>
      <p:grpSpPr>
        <a:xfrm>
          <a:off x="0" y="0"/>
          <a:ext cx="0" cy="0"/>
          <a:chOff x="0" y="0"/>
          <a:chExt cx="0" cy="0"/>
        </a:xfrm>
      </p:grpSpPr>
      <p:sp>
        <p:nvSpPr>
          <p:cNvPr id="7" name="Rounded Rectangle 6"/>
          <p:cNvSpPr/>
          <p:nvPr userDrawn="1"/>
        </p:nvSpPr>
        <p:spPr>
          <a:xfrm>
            <a:off x="229456" y="201593"/>
            <a:ext cx="11733088" cy="6464818"/>
          </a:xfrm>
          <a:prstGeom prst="roundRect">
            <a:avLst>
              <a:gd name="adj" fmla="val 51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4" name="Date Placeholder 3"/>
          <p:cNvSpPr>
            <a:spLocks noGrp="1"/>
          </p:cNvSpPr>
          <p:nvPr>
            <p:ph type="dt" sz="half" idx="10"/>
          </p:nvPr>
        </p:nvSpPr>
        <p:spPr/>
        <p:txBody>
          <a:bodyPr/>
          <a:lstStyle/>
          <a:p>
            <a:fld id="{9872E8B1-4AB8-4C42-A633-5C4E5817DA7E}" type="datetime1">
              <a:rPr lang="en-GB" smtClean="0">
                <a:solidFill>
                  <a:prstClr val="black">
                    <a:tint val="75000"/>
                  </a:prstClr>
                </a:solidFill>
              </a:rPr>
              <a:pPr/>
              <a:t>17/05/2023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a:xfrm>
            <a:off x="11469384" y="6207754"/>
            <a:ext cx="398124" cy="454819"/>
          </a:xfrm>
        </p:spPr>
        <p:txBody>
          <a:bodyPr/>
          <a:lstStyle>
            <a:lvl1pPr>
              <a:defRPr>
                <a:solidFill>
                  <a:sysClr val="windowText" lastClr="000000"/>
                </a:solidFill>
              </a:defRPr>
            </a:lvl1pPr>
          </a:lstStyle>
          <a:p>
            <a:fld id="{28E80D8A-B4FB-4150-BE2C-5B34B23F9377}" type="slidenum">
              <a:rPr lang="en-GB" smtClean="0"/>
              <a:pPr/>
              <a:t>‹#›</a:t>
            </a:fld>
            <a:endParaRPr lang="en-GB" dirty="0"/>
          </a:p>
        </p:txBody>
      </p:sp>
      <p:sp>
        <p:nvSpPr>
          <p:cNvPr id="8" name="Title 1"/>
          <p:cNvSpPr>
            <a:spLocks noGrp="1"/>
          </p:cNvSpPr>
          <p:nvPr>
            <p:ph type="title"/>
          </p:nvPr>
        </p:nvSpPr>
        <p:spPr>
          <a:xfrm>
            <a:off x="838200" y="365125"/>
            <a:ext cx="10515600" cy="1325563"/>
          </a:xfrm>
        </p:spPr>
        <p:txBody>
          <a:bodyPr/>
          <a:lstStyle/>
          <a:p>
            <a:r>
              <a:rPr lang="en-US"/>
              <a:t>Click to edit Master title style</a:t>
            </a:r>
            <a:endParaRPr lang="en-GB"/>
          </a:p>
        </p:txBody>
      </p:sp>
      <p:sp>
        <p:nvSpPr>
          <p:cNvPr id="9"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8935873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itle and Content">
    <p:bg>
      <p:bgPr>
        <a:solidFill>
          <a:schemeClr val="tx2"/>
        </a:solidFill>
        <a:effectLst/>
      </p:bgPr>
    </p:bg>
    <p:spTree>
      <p:nvGrpSpPr>
        <p:cNvPr id="1" name=""/>
        <p:cNvGrpSpPr/>
        <p:nvPr/>
      </p:nvGrpSpPr>
      <p:grpSpPr>
        <a:xfrm>
          <a:off x="0" y="0"/>
          <a:ext cx="0" cy="0"/>
          <a:chOff x="0" y="0"/>
          <a:chExt cx="0" cy="0"/>
        </a:xfrm>
      </p:grpSpPr>
      <p:sp>
        <p:nvSpPr>
          <p:cNvPr id="7" name="Rounded Rectangle 6"/>
          <p:cNvSpPr/>
          <p:nvPr userDrawn="1"/>
        </p:nvSpPr>
        <p:spPr>
          <a:xfrm>
            <a:off x="229456" y="201593"/>
            <a:ext cx="11733088" cy="6464818"/>
          </a:xfrm>
          <a:prstGeom prst="roundRect">
            <a:avLst>
              <a:gd name="adj" fmla="val 51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4" name="Date Placeholder 3"/>
          <p:cNvSpPr>
            <a:spLocks noGrp="1"/>
          </p:cNvSpPr>
          <p:nvPr>
            <p:ph type="dt" sz="half" idx="10"/>
          </p:nvPr>
        </p:nvSpPr>
        <p:spPr/>
        <p:txBody>
          <a:bodyPr/>
          <a:lstStyle/>
          <a:p>
            <a:fld id="{9872E8B1-4AB8-4C42-A633-5C4E5817DA7E}" type="datetime1">
              <a:rPr lang="en-GB" smtClean="0">
                <a:solidFill>
                  <a:prstClr val="black">
                    <a:tint val="75000"/>
                  </a:prstClr>
                </a:solidFill>
              </a:rPr>
              <a:pPr/>
              <a:t>17/05/2023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a:xfrm>
            <a:off x="11469384" y="6207754"/>
            <a:ext cx="398124" cy="454819"/>
          </a:xfrm>
        </p:spPr>
        <p:txBody>
          <a:bodyPr/>
          <a:lstStyle>
            <a:lvl1pPr>
              <a:defRPr>
                <a:solidFill>
                  <a:sysClr val="windowText" lastClr="000000"/>
                </a:solidFill>
              </a:defRPr>
            </a:lvl1pPr>
          </a:lstStyle>
          <a:p>
            <a:fld id="{28E80D8A-B4FB-4150-BE2C-5B34B23F9377}" type="slidenum">
              <a:rPr lang="en-GB" smtClean="0"/>
              <a:pPr/>
              <a:t>‹#›</a:t>
            </a:fld>
            <a:endParaRPr lang="en-GB" dirty="0"/>
          </a:p>
        </p:txBody>
      </p:sp>
      <p:sp>
        <p:nvSpPr>
          <p:cNvPr id="8" name="Title 1"/>
          <p:cNvSpPr>
            <a:spLocks noGrp="1"/>
          </p:cNvSpPr>
          <p:nvPr>
            <p:ph type="title"/>
          </p:nvPr>
        </p:nvSpPr>
        <p:spPr>
          <a:xfrm>
            <a:off x="838200" y="365125"/>
            <a:ext cx="10515600" cy="1325563"/>
          </a:xfrm>
        </p:spPr>
        <p:txBody>
          <a:bodyPr>
            <a:normAutofit/>
          </a:bodyPr>
          <a:lstStyle>
            <a:lvl1pPr>
              <a:defRPr sz="4800">
                <a:latin typeface="Calibri" panose="020F0502020204030204" pitchFamily="34" charset="0"/>
                <a:cs typeface="Calibri" panose="020F0502020204030204" pitchFamily="34" charset="0"/>
              </a:defRPr>
            </a:lvl1pPr>
          </a:lstStyle>
          <a:p>
            <a:r>
              <a:rPr lang="en-US" dirty="0"/>
              <a:t>Click to edit Master title style</a:t>
            </a:r>
            <a:endParaRPr lang="en-GB" dirty="0"/>
          </a:p>
        </p:txBody>
      </p:sp>
      <p:sp>
        <p:nvSpPr>
          <p:cNvPr id="9" name="Content Placeholder 2"/>
          <p:cNvSpPr>
            <a:spLocks noGrp="1"/>
          </p:cNvSpPr>
          <p:nvPr>
            <p:ph sz="half" idx="1"/>
          </p:nvPr>
        </p:nvSpPr>
        <p:spPr>
          <a:xfrm>
            <a:off x="838200" y="1825625"/>
            <a:ext cx="5181600" cy="4351338"/>
          </a:xfrm>
        </p:spPr>
        <p:txBody>
          <a:bodyPr>
            <a:normAutofit/>
          </a:bodyPr>
          <a:lstStyle>
            <a:lvl1pPr>
              <a:defRPr sz="3200">
                <a:latin typeface="Calibri" panose="020F0502020204030204" pitchFamily="34" charset="0"/>
                <a:cs typeface="Calibri" panose="020F0502020204030204" pitchFamily="34" charset="0"/>
              </a:defRPr>
            </a:lvl1pPr>
            <a:lvl2pPr>
              <a:defRPr sz="2800">
                <a:latin typeface="Calibri" panose="020F0502020204030204" pitchFamily="34" charset="0"/>
                <a:cs typeface="Calibri" panose="020F0502020204030204" pitchFamily="34" charset="0"/>
              </a:defRPr>
            </a:lvl2pPr>
            <a:lvl3pPr>
              <a:defRPr sz="2400">
                <a:latin typeface="Calibri" panose="020F0502020204030204" pitchFamily="34" charset="0"/>
                <a:cs typeface="Calibri" panose="020F0502020204030204" pitchFamily="34" charset="0"/>
              </a:defRPr>
            </a:lvl3pPr>
            <a:lvl4pPr>
              <a:defRPr sz="2000">
                <a:latin typeface="Calibri" panose="020F0502020204030204" pitchFamily="34" charset="0"/>
                <a:cs typeface="Calibri" panose="020F0502020204030204" pitchFamily="34" charset="0"/>
              </a:defRPr>
            </a:lvl4pPr>
            <a:lvl5pPr>
              <a:defRPr sz="20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3"/>
          <p:cNvSpPr>
            <a:spLocks noGrp="1"/>
          </p:cNvSpPr>
          <p:nvPr>
            <p:ph sz="half" idx="2"/>
          </p:nvPr>
        </p:nvSpPr>
        <p:spPr>
          <a:xfrm>
            <a:off x="6172200" y="1825625"/>
            <a:ext cx="5181600" cy="4351338"/>
          </a:xfrm>
        </p:spPr>
        <p:txBody>
          <a:bodyPr>
            <a:normAutofit/>
          </a:bodyPr>
          <a:lstStyle>
            <a:lvl1pPr>
              <a:defRPr sz="3200">
                <a:latin typeface="Calibri" panose="020F0502020204030204" pitchFamily="34" charset="0"/>
                <a:cs typeface="Calibri" panose="020F0502020204030204" pitchFamily="34" charset="0"/>
              </a:defRPr>
            </a:lvl1pPr>
            <a:lvl2pPr>
              <a:defRPr sz="2800">
                <a:latin typeface="Calibri" panose="020F0502020204030204" pitchFamily="34" charset="0"/>
                <a:cs typeface="Calibri" panose="020F0502020204030204" pitchFamily="34" charset="0"/>
              </a:defRPr>
            </a:lvl2pPr>
            <a:lvl3pPr>
              <a:defRPr sz="2400">
                <a:latin typeface="Calibri" panose="020F0502020204030204" pitchFamily="34" charset="0"/>
                <a:cs typeface="Calibri" panose="020F0502020204030204" pitchFamily="34" charset="0"/>
              </a:defRPr>
            </a:lvl3pPr>
            <a:lvl4pPr>
              <a:defRPr sz="2000">
                <a:latin typeface="Calibri" panose="020F0502020204030204" pitchFamily="34" charset="0"/>
                <a:cs typeface="Calibri" panose="020F0502020204030204" pitchFamily="34" charset="0"/>
              </a:defRPr>
            </a:lvl4pPr>
            <a:lvl5pPr>
              <a:defRPr sz="20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27154805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chemeClr val="accent3"/>
        </a:solidFill>
        <a:effectLst/>
      </p:bgPr>
    </p:bg>
    <p:spTree>
      <p:nvGrpSpPr>
        <p:cNvPr id="1" name=""/>
        <p:cNvGrpSpPr/>
        <p:nvPr/>
      </p:nvGrpSpPr>
      <p:grpSpPr>
        <a:xfrm>
          <a:off x="0" y="0"/>
          <a:ext cx="0" cy="0"/>
          <a:chOff x="0" y="0"/>
          <a:chExt cx="0" cy="0"/>
        </a:xfrm>
      </p:grpSpPr>
      <p:sp>
        <p:nvSpPr>
          <p:cNvPr id="7" name="Rounded Rectangle 6"/>
          <p:cNvSpPr/>
          <p:nvPr userDrawn="1"/>
        </p:nvSpPr>
        <p:spPr>
          <a:xfrm>
            <a:off x="229456" y="201593"/>
            <a:ext cx="11733088" cy="6464818"/>
          </a:xfrm>
          <a:prstGeom prst="roundRect">
            <a:avLst>
              <a:gd name="adj" fmla="val 51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4" name="Date Placeholder 3"/>
          <p:cNvSpPr>
            <a:spLocks noGrp="1"/>
          </p:cNvSpPr>
          <p:nvPr>
            <p:ph type="dt" sz="half" idx="10"/>
          </p:nvPr>
        </p:nvSpPr>
        <p:spPr/>
        <p:txBody>
          <a:bodyPr/>
          <a:lstStyle/>
          <a:p>
            <a:fld id="{9872E8B1-4AB8-4C42-A633-5C4E5817DA7E}" type="datetime1">
              <a:rPr lang="en-GB" smtClean="0">
                <a:solidFill>
                  <a:prstClr val="black">
                    <a:tint val="75000"/>
                  </a:prstClr>
                </a:solidFill>
              </a:rPr>
              <a:pPr/>
              <a:t>17/05/2023</a:t>
            </a:fld>
            <a:endParaRPr lang="en-GB" dirty="0">
              <a:solidFill>
                <a:prstClr val="black">
                  <a:tint val="75000"/>
                </a:prstClr>
              </a:solidFill>
            </a:endParaRPr>
          </a:p>
        </p:txBody>
      </p:sp>
      <p:sp>
        <p:nvSpPr>
          <p:cNvPr id="6" name="Slide Number Placeholder 5"/>
          <p:cNvSpPr>
            <a:spLocks noGrp="1"/>
          </p:cNvSpPr>
          <p:nvPr>
            <p:ph type="sldNum" sz="quarter" idx="12"/>
          </p:nvPr>
        </p:nvSpPr>
        <p:spPr>
          <a:xfrm>
            <a:off x="11469384" y="6207754"/>
            <a:ext cx="398124" cy="454819"/>
          </a:xfrm>
        </p:spPr>
        <p:txBody>
          <a:bodyPr/>
          <a:lstStyle>
            <a:lvl1pPr>
              <a:defRPr>
                <a:solidFill>
                  <a:sysClr val="windowText" lastClr="000000"/>
                </a:solidFill>
              </a:defRPr>
            </a:lvl1pPr>
          </a:lstStyle>
          <a:p>
            <a:fld id="{28E80D8A-B4FB-4150-BE2C-5B34B23F9377}" type="slidenum">
              <a:rPr lang="en-GB" smtClean="0"/>
              <a:pPr/>
              <a:t>‹#›</a:t>
            </a:fld>
            <a:endParaRPr lang="en-GB" dirty="0"/>
          </a:p>
        </p:txBody>
      </p:sp>
    </p:spTree>
    <p:extLst>
      <p:ext uri="{BB962C8B-B14F-4D97-AF65-F5344CB8AC3E}">
        <p14:creationId xmlns:p14="http://schemas.microsoft.com/office/powerpoint/2010/main" val="21289410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and Content">
    <p:bg>
      <p:bgPr>
        <a:solidFill>
          <a:schemeClr val="tx2"/>
        </a:solidFill>
        <a:effectLst/>
      </p:bgPr>
    </p:bg>
    <p:spTree>
      <p:nvGrpSpPr>
        <p:cNvPr id="1" name=""/>
        <p:cNvGrpSpPr/>
        <p:nvPr/>
      </p:nvGrpSpPr>
      <p:grpSpPr>
        <a:xfrm>
          <a:off x="0" y="0"/>
          <a:ext cx="0" cy="0"/>
          <a:chOff x="0" y="0"/>
          <a:chExt cx="0" cy="0"/>
        </a:xfrm>
      </p:grpSpPr>
      <p:sp>
        <p:nvSpPr>
          <p:cNvPr id="7" name="Rounded Rectangle 6"/>
          <p:cNvSpPr/>
          <p:nvPr userDrawn="1"/>
        </p:nvSpPr>
        <p:spPr>
          <a:xfrm>
            <a:off x="229456" y="201593"/>
            <a:ext cx="11733088" cy="6464818"/>
          </a:xfrm>
          <a:prstGeom prst="roundRect">
            <a:avLst>
              <a:gd name="adj" fmla="val 51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4" name="Date Placeholder 3"/>
          <p:cNvSpPr>
            <a:spLocks noGrp="1"/>
          </p:cNvSpPr>
          <p:nvPr>
            <p:ph type="dt" sz="half" idx="10"/>
          </p:nvPr>
        </p:nvSpPr>
        <p:spPr/>
        <p:txBody>
          <a:bodyPr/>
          <a:lstStyle/>
          <a:p>
            <a:fld id="{9872E8B1-4AB8-4C42-A633-5C4E5817DA7E}" type="datetime1">
              <a:rPr lang="en-GB" smtClean="0">
                <a:solidFill>
                  <a:prstClr val="black">
                    <a:tint val="75000"/>
                  </a:prstClr>
                </a:solidFill>
              </a:rPr>
              <a:pPr/>
              <a:t>17/05/2023</a:t>
            </a:fld>
            <a:endParaRPr lang="en-GB" dirty="0">
              <a:solidFill>
                <a:prstClr val="black">
                  <a:tint val="75000"/>
                </a:prstClr>
              </a:solidFill>
            </a:endParaRPr>
          </a:p>
        </p:txBody>
      </p:sp>
      <p:sp>
        <p:nvSpPr>
          <p:cNvPr id="6" name="Slide Number Placeholder 5"/>
          <p:cNvSpPr>
            <a:spLocks noGrp="1"/>
          </p:cNvSpPr>
          <p:nvPr>
            <p:ph type="sldNum" sz="quarter" idx="12"/>
          </p:nvPr>
        </p:nvSpPr>
        <p:spPr>
          <a:xfrm>
            <a:off x="11469384" y="6207754"/>
            <a:ext cx="398124" cy="454819"/>
          </a:xfrm>
        </p:spPr>
        <p:txBody>
          <a:bodyPr/>
          <a:lstStyle>
            <a:lvl1pPr>
              <a:defRPr>
                <a:solidFill>
                  <a:sysClr val="windowText" lastClr="000000"/>
                </a:solidFill>
              </a:defRPr>
            </a:lvl1pPr>
          </a:lstStyle>
          <a:p>
            <a:fld id="{28E80D8A-B4FB-4150-BE2C-5B34B23F9377}" type="slidenum">
              <a:rPr lang="en-GB" smtClean="0"/>
              <a:pPr/>
              <a:t>‹#›</a:t>
            </a:fld>
            <a:endParaRPr lang="en-GB" dirty="0"/>
          </a:p>
        </p:txBody>
      </p:sp>
    </p:spTree>
    <p:extLst>
      <p:ext uri="{BB962C8B-B14F-4D97-AF65-F5344CB8AC3E}">
        <p14:creationId xmlns:p14="http://schemas.microsoft.com/office/powerpoint/2010/main" val="392736916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normAutofit/>
          </a:bodyPr>
          <a:lstStyle>
            <a:lvl1pPr>
              <a:defRPr sz="4800">
                <a:latin typeface="Calibri" panose="020F0502020204030204" pitchFamily="34" charset="0"/>
                <a:cs typeface="Calibri" panose="020F0502020204030204" pitchFamily="34" charset="0"/>
              </a:defRPr>
            </a:lvl1pPr>
          </a:lstStyle>
          <a:p>
            <a:r>
              <a:rPr lang="en-US" dirty="0"/>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800" b="1">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normAutofit/>
          </a:bodyPr>
          <a:lstStyle>
            <a:lvl1pPr>
              <a:defRPr sz="3200">
                <a:latin typeface="Calibri" panose="020F0502020204030204" pitchFamily="34" charset="0"/>
                <a:cs typeface="Calibri" panose="020F0502020204030204" pitchFamily="34" charset="0"/>
              </a:defRPr>
            </a:lvl1pPr>
            <a:lvl2pPr>
              <a:defRPr sz="2800">
                <a:latin typeface="Calibri" panose="020F0502020204030204" pitchFamily="34" charset="0"/>
                <a:cs typeface="Calibri" panose="020F0502020204030204" pitchFamily="34" charset="0"/>
              </a:defRPr>
            </a:lvl2pPr>
            <a:lvl3pPr>
              <a:defRPr sz="2400">
                <a:latin typeface="Calibri" panose="020F0502020204030204" pitchFamily="34" charset="0"/>
                <a:cs typeface="Calibri" panose="020F0502020204030204" pitchFamily="34" charset="0"/>
              </a:defRPr>
            </a:lvl3pPr>
            <a:lvl4pPr>
              <a:defRPr sz="2000">
                <a:latin typeface="Calibri" panose="020F0502020204030204" pitchFamily="34" charset="0"/>
                <a:cs typeface="Calibri" panose="020F0502020204030204" pitchFamily="34" charset="0"/>
              </a:defRPr>
            </a:lvl4pPr>
            <a:lvl5pPr>
              <a:defRPr sz="20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800" b="1">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normAutofit/>
          </a:bodyPr>
          <a:lstStyle>
            <a:lvl1pPr>
              <a:defRPr sz="3200">
                <a:latin typeface="Calibri" panose="020F0502020204030204" pitchFamily="34" charset="0"/>
                <a:cs typeface="Calibri" panose="020F0502020204030204" pitchFamily="34" charset="0"/>
              </a:defRPr>
            </a:lvl1pPr>
            <a:lvl2pPr>
              <a:defRPr sz="2800">
                <a:latin typeface="Calibri" panose="020F0502020204030204" pitchFamily="34" charset="0"/>
                <a:cs typeface="Calibri" panose="020F0502020204030204" pitchFamily="34" charset="0"/>
              </a:defRPr>
            </a:lvl2pPr>
            <a:lvl3pPr>
              <a:defRPr sz="2400">
                <a:latin typeface="Calibri" panose="020F0502020204030204" pitchFamily="34" charset="0"/>
                <a:cs typeface="Calibri" panose="020F0502020204030204" pitchFamily="34" charset="0"/>
              </a:defRPr>
            </a:lvl3pPr>
            <a:lvl4pPr>
              <a:defRPr sz="2000">
                <a:latin typeface="Calibri" panose="020F0502020204030204" pitchFamily="34" charset="0"/>
                <a:cs typeface="Calibri" panose="020F0502020204030204" pitchFamily="34" charset="0"/>
              </a:defRPr>
            </a:lvl4pPr>
            <a:lvl5pPr>
              <a:defRPr sz="20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Date Placeholder 6"/>
          <p:cNvSpPr>
            <a:spLocks noGrp="1"/>
          </p:cNvSpPr>
          <p:nvPr>
            <p:ph type="dt" sz="half" idx="10"/>
          </p:nvPr>
        </p:nvSpPr>
        <p:spPr/>
        <p:txBody>
          <a:bodyPr/>
          <a:lstStyle/>
          <a:p>
            <a:fld id="{097583A3-23F3-4C97-AE32-0253EAAE2F01}" type="datetime1">
              <a:rPr lang="en-GB" smtClean="0">
                <a:solidFill>
                  <a:prstClr val="black">
                    <a:tint val="75000"/>
                  </a:prstClr>
                </a:solidFill>
              </a:rPr>
              <a:pPr/>
              <a:t>17/05/2023</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691928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atin typeface="Calibri" panose="020F0502020204030204" pitchFamily="34" charset="0"/>
                <a:cs typeface="Calibri" panose="020F0502020204030204" pitchFamily="34" charset="0"/>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0FA10A22-0455-4EC0-984A-2845B8B6CD5D}" type="datetime1">
              <a:rPr lang="en-GB" smtClean="0">
                <a:solidFill>
                  <a:prstClr val="black">
                    <a:tint val="75000"/>
                  </a:prstClr>
                </a:solidFill>
              </a:rPr>
              <a:pPr/>
              <a:t>17/05/2023</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8922759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Calibri" panose="020F0502020204030204" pitchFamily="34" charset="0"/>
                <a:cs typeface="Calibri" panose="020F0502020204030204" pitchFamily="34" charset="0"/>
              </a:defRPr>
            </a:lvl1pPr>
          </a:lstStyle>
          <a:p>
            <a:fld id="{FF9B144B-0632-4CD0-BAE6-D1B13C344889}" type="datetime1">
              <a:rPr lang="en-GB" smtClean="0">
                <a:solidFill>
                  <a:prstClr val="black">
                    <a:tint val="75000"/>
                  </a:prstClr>
                </a:solidFill>
              </a:rPr>
              <a:pPr/>
              <a:t>17/05/2023</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lvl1pPr>
              <a:defRPr>
                <a:latin typeface="Calibri" panose="020F0502020204030204" pitchFamily="34" charset="0"/>
                <a:cs typeface="Calibri" panose="020F0502020204030204" pitchFamily="34" charset="0"/>
              </a:defRPr>
            </a:lvl1p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atin typeface="Calibri" panose="020F0502020204030204" pitchFamily="34" charset="0"/>
                <a:cs typeface="Calibri" panose="020F0502020204030204" pitchFamily="34" charset="0"/>
              </a:defRPr>
            </a:lvl1p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746472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rmAutofit/>
          </a:bodyPr>
          <a:lstStyle>
            <a:lvl1pPr>
              <a:defRPr sz="3600">
                <a:latin typeface="Calibri" panose="020F0502020204030204" pitchFamily="34" charset="0"/>
                <a:cs typeface="Calibri" panose="020F050202020403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normAutofit/>
          </a:bodyPr>
          <a:lstStyle>
            <a:lvl1pPr>
              <a:defRPr sz="3600">
                <a:latin typeface="Calibri" panose="020F0502020204030204" pitchFamily="34" charset="0"/>
                <a:cs typeface="Calibri" panose="020F0502020204030204" pitchFamily="34" charset="0"/>
              </a:defRPr>
            </a:lvl1pPr>
            <a:lvl2pPr>
              <a:defRPr sz="3200">
                <a:latin typeface="Calibri" panose="020F0502020204030204" pitchFamily="34" charset="0"/>
                <a:cs typeface="Calibri" panose="020F0502020204030204" pitchFamily="34" charset="0"/>
              </a:defRPr>
            </a:lvl2pPr>
            <a:lvl3pPr>
              <a:defRPr sz="2800">
                <a:latin typeface="Calibri" panose="020F0502020204030204" pitchFamily="34" charset="0"/>
                <a:cs typeface="Calibri" panose="020F0502020204030204" pitchFamily="34" charset="0"/>
              </a:defRPr>
            </a:lvl3pPr>
            <a:lvl4pPr>
              <a:defRPr sz="2400">
                <a:latin typeface="Calibri" panose="020F0502020204030204" pitchFamily="34" charset="0"/>
                <a:cs typeface="Calibri" panose="020F0502020204030204" pitchFamily="34" charset="0"/>
              </a:defRPr>
            </a:lvl4pPr>
            <a:lvl5pPr>
              <a:defRPr sz="2400">
                <a:latin typeface="Calibri" panose="020F0502020204030204" pitchFamily="34" charset="0"/>
                <a:cs typeface="Calibri" panose="020F050202020403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839788" y="2057400"/>
            <a:ext cx="3932237" cy="3811588"/>
          </a:xfrm>
        </p:spPr>
        <p:txBody>
          <a:bodyPr>
            <a:normAutofit/>
          </a:bodyPr>
          <a:lstStyle>
            <a:lvl1pPr marL="0" indent="0">
              <a:buNone/>
              <a:defRPr sz="1800">
                <a:latin typeface="Calibri" panose="020F0502020204030204" pitchFamily="34" charset="0"/>
                <a:cs typeface="Calibri" panose="020F050202020403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A938FBF-D394-4513-90C8-4BC0F4044B11}" type="datetime1">
              <a:rPr lang="en-GB" smtClean="0">
                <a:solidFill>
                  <a:prstClr val="black">
                    <a:tint val="75000"/>
                  </a:prstClr>
                </a:solidFill>
              </a:rPr>
              <a:pPr/>
              <a:t>17/05/2023</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2077131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9B2039-A1E1-4B1E-94C3-2A1A703E21CA}" type="datetime1">
              <a:rPr lang="en-GB" smtClean="0">
                <a:solidFill>
                  <a:prstClr val="black">
                    <a:tint val="75000"/>
                  </a:prstClr>
                </a:solidFill>
              </a:rPr>
              <a:pPr/>
              <a:t>17/05/2023</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9779301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CCCDB6-D2D3-4F8C-AD36-B2E4DB78183A}" type="datetime1">
              <a:rPr lang="en-GB" smtClean="0">
                <a:solidFill>
                  <a:prstClr val="black">
                    <a:tint val="75000"/>
                  </a:prstClr>
                </a:solidFill>
              </a:rPr>
              <a:pPr/>
              <a:t>17/05/2023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973290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3"/>
        </a:solidFill>
        <a:effectLst/>
      </p:bgPr>
    </p:bg>
    <p:spTree>
      <p:nvGrpSpPr>
        <p:cNvPr id="1" name=""/>
        <p:cNvGrpSpPr/>
        <p:nvPr/>
      </p:nvGrpSpPr>
      <p:grpSpPr>
        <a:xfrm>
          <a:off x="0" y="0"/>
          <a:ext cx="0" cy="0"/>
          <a:chOff x="0" y="0"/>
          <a:chExt cx="0" cy="0"/>
        </a:xfrm>
      </p:grpSpPr>
      <p:sp>
        <p:nvSpPr>
          <p:cNvPr id="7" name="Rounded Rectangle 6"/>
          <p:cNvSpPr/>
          <p:nvPr userDrawn="1"/>
        </p:nvSpPr>
        <p:spPr>
          <a:xfrm>
            <a:off x="229456" y="201593"/>
            <a:ext cx="11733088" cy="6464818"/>
          </a:xfrm>
          <a:prstGeom prst="roundRect">
            <a:avLst>
              <a:gd name="adj" fmla="val 51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 name="Title 1"/>
          <p:cNvSpPr>
            <a:spLocks noGrp="1"/>
          </p:cNvSpPr>
          <p:nvPr>
            <p:ph type="title"/>
          </p:nvPr>
        </p:nvSpPr>
        <p:spPr/>
        <p:txBody>
          <a:bodyPr/>
          <a:lstStyle>
            <a:lvl1pPr>
              <a:defRPr>
                <a:latin typeface="Calibri" panose="020F0502020204030204" pitchFamily="34" charset="0"/>
                <a:cs typeface="Calibri" panose="020F050202020403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sz="2400">
                <a:latin typeface="Calibri" panose="020F0502020204030204" pitchFamily="34" charset="0"/>
                <a:cs typeface="Calibri" panose="020F0502020204030204" pitchFamily="34" charset="0"/>
              </a:defRPr>
            </a:lvl1pPr>
            <a:lvl2pPr>
              <a:defRPr sz="2000">
                <a:latin typeface="Calibri" panose="020F0502020204030204" pitchFamily="34" charset="0"/>
                <a:cs typeface="Calibri" panose="020F0502020204030204" pitchFamily="34" charset="0"/>
              </a:defRPr>
            </a:lvl2pPr>
            <a:lvl3pPr>
              <a:defRPr sz="2000">
                <a:latin typeface="Calibri" panose="020F0502020204030204" pitchFamily="34" charset="0"/>
                <a:cs typeface="Calibri" panose="020F0502020204030204" pitchFamily="34" charset="0"/>
              </a:defRPr>
            </a:lvl3pPr>
            <a:lvl4pPr>
              <a:defRPr sz="2000">
                <a:latin typeface="Calibri" panose="020F0502020204030204" pitchFamily="34" charset="0"/>
                <a:cs typeface="Calibri" panose="020F0502020204030204" pitchFamily="34" charset="0"/>
              </a:defRPr>
            </a:lvl4pPr>
            <a:lvl5pPr>
              <a:defRPr sz="20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9872E8B1-4AB8-4C42-A633-5C4E5817DA7E}" type="datetime1">
              <a:rPr lang="en-GB" smtClean="0">
                <a:solidFill>
                  <a:prstClr val="black">
                    <a:tint val="75000"/>
                  </a:prstClr>
                </a:solidFill>
              </a:rPr>
              <a:pPr/>
              <a:t>17/05/2023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a:xfrm>
            <a:off x="11469384" y="6207754"/>
            <a:ext cx="398124" cy="454819"/>
          </a:xfrm>
        </p:spPr>
        <p:txBody>
          <a:bodyPr/>
          <a:lstStyle>
            <a:lvl1pPr>
              <a:defRPr>
                <a:solidFill>
                  <a:sysClr val="windowText" lastClr="000000"/>
                </a:solidFill>
              </a:defRPr>
            </a:lvl1pPr>
          </a:lstStyle>
          <a:p>
            <a:fld id="{28E80D8A-B4FB-4150-BE2C-5B34B23F9377}" type="slidenum">
              <a:rPr lang="en-GB" smtClean="0"/>
              <a:pPr/>
              <a:t>‹#›</a:t>
            </a:fld>
            <a:endParaRPr lang="en-GB" dirty="0"/>
          </a:p>
        </p:txBody>
      </p:sp>
    </p:spTree>
    <p:extLst>
      <p:ext uri="{BB962C8B-B14F-4D97-AF65-F5344CB8AC3E}">
        <p14:creationId xmlns:p14="http://schemas.microsoft.com/office/powerpoint/2010/main" val="79442028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D5445A-0855-49A8-B31B-07CE9AE7334B}" type="datetime1">
              <a:rPr lang="en-GB" smtClean="0">
                <a:solidFill>
                  <a:prstClr val="black">
                    <a:tint val="75000"/>
                  </a:prstClr>
                </a:solidFill>
              </a:rPr>
              <a:pPr/>
              <a:t>17/05/2023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6357558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3392" y="0"/>
            <a:ext cx="10972800" cy="1143000"/>
          </a:xfrm>
        </p:spPr>
        <p:txBody>
          <a:bodyPr/>
          <a:lstStyle>
            <a:lvl1pPr>
              <a:defRPr/>
            </a:lvl1pPr>
          </a:lstStyle>
          <a:p>
            <a:r>
              <a:rPr lang="en-US" dirty="0"/>
              <a:t>Click to edit Master title style</a:t>
            </a:r>
            <a:endParaRPr lang="en-GB" dirty="0"/>
          </a:p>
        </p:txBody>
      </p:sp>
      <p:sp>
        <p:nvSpPr>
          <p:cNvPr id="3" name="Content Placeholder 2"/>
          <p:cNvSpPr>
            <a:spLocks noGrp="1"/>
          </p:cNvSpPr>
          <p:nvPr>
            <p:ph sz="half" idx="1"/>
          </p:nvPr>
        </p:nvSpPr>
        <p:spPr>
          <a:xfrm>
            <a:off x="609600" y="1196753"/>
            <a:ext cx="53848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196753"/>
            <a:ext cx="53848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9D873614-D828-406D-B63C-8B8417E77E11}" type="datetime1">
              <a:rPr lang="en-GB" smtClean="0"/>
              <a:pPr/>
              <a:t>17/05/2023</a:t>
            </a:fld>
            <a:endParaRPr lang="en-GB" dirty="0"/>
          </a:p>
        </p:txBody>
      </p:sp>
      <p:sp>
        <p:nvSpPr>
          <p:cNvPr id="6" name="Footer Placeholder 5"/>
          <p:cNvSpPr>
            <a:spLocks noGrp="1"/>
          </p:cNvSpPr>
          <p:nvPr>
            <p:ph type="ftr" sz="quarter" idx="11"/>
          </p:nvPr>
        </p:nvSpPr>
        <p:spPr/>
        <p:txBody>
          <a:bodyPr/>
          <a:lstStyle/>
          <a:p>
            <a:r>
              <a:rPr lang="en-GB"/>
              <a:t>www.coramvoice.org.uk/brightspots</a:t>
            </a:r>
            <a:endParaRPr lang="en-GB" dirty="0"/>
          </a:p>
        </p:txBody>
      </p:sp>
      <p:sp>
        <p:nvSpPr>
          <p:cNvPr id="7" name="Slide Number Placeholder 6"/>
          <p:cNvSpPr>
            <a:spLocks noGrp="1"/>
          </p:cNvSpPr>
          <p:nvPr>
            <p:ph type="sldNum" sz="quarter" idx="12"/>
          </p:nvPr>
        </p:nvSpPr>
        <p:spPr>
          <a:xfrm>
            <a:off x="9168341" y="6381329"/>
            <a:ext cx="28448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1578009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388A5DB-E5AB-44FC-9B80-7A4E538D4AD7}" type="datetime1">
              <a:rPr lang="en-GB" smtClean="0"/>
              <a:pPr/>
              <a:t>17/05/2023</a:t>
            </a:fld>
            <a:endParaRPr lang="en-GB" dirty="0"/>
          </a:p>
        </p:txBody>
      </p:sp>
      <p:sp>
        <p:nvSpPr>
          <p:cNvPr id="5" name="Footer Placeholder 4"/>
          <p:cNvSpPr>
            <a:spLocks noGrp="1"/>
          </p:cNvSpPr>
          <p:nvPr>
            <p:ph type="ftr" sz="quarter" idx="11"/>
          </p:nvPr>
        </p:nvSpPr>
        <p:spPr/>
        <p:txBody>
          <a:bodyPr/>
          <a:lstStyle/>
          <a:p>
            <a:r>
              <a:rPr lang="en-GB"/>
              <a:t>www.coramvoice.org.uk/brightspots</a:t>
            </a:r>
            <a:endParaRPr lang="en-GB" dirty="0"/>
          </a:p>
        </p:txBody>
      </p:sp>
      <p:sp>
        <p:nvSpPr>
          <p:cNvPr id="6" name="Slide Number Placeholder 5"/>
          <p:cNvSpPr>
            <a:spLocks noGrp="1"/>
          </p:cNvSpPr>
          <p:nvPr>
            <p:ph type="sldNum" sz="quarter" idx="12"/>
          </p:nvPr>
        </p:nvSpPr>
        <p:spPr>
          <a:xfrm>
            <a:off x="9168341" y="6381329"/>
            <a:ext cx="2844800" cy="365125"/>
          </a:xfrm>
        </p:spPr>
        <p:txBody>
          <a:body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3215634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5_Title and Content">
    <p:bg>
      <p:bgPr>
        <a:solidFill>
          <a:schemeClr val="tx2"/>
        </a:solidFill>
        <a:effectLst/>
      </p:bgPr>
    </p:bg>
    <p:spTree>
      <p:nvGrpSpPr>
        <p:cNvPr id="1" name=""/>
        <p:cNvGrpSpPr/>
        <p:nvPr/>
      </p:nvGrpSpPr>
      <p:grpSpPr>
        <a:xfrm>
          <a:off x="0" y="0"/>
          <a:ext cx="0" cy="0"/>
          <a:chOff x="0" y="0"/>
          <a:chExt cx="0" cy="0"/>
        </a:xfrm>
      </p:grpSpPr>
      <p:sp>
        <p:nvSpPr>
          <p:cNvPr id="7" name="Rounded Rectangle 6"/>
          <p:cNvSpPr/>
          <p:nvPr userDrawn="1"/>
        </p:nvSpPr>
        <p:spPr>
          <a:xfrm>
            <a:off x="229456" y="201593"/>
            <a:ext cx="11733088" cy="6464818"/>
          </a:xfrm>
          <a:prstGeom prst="roundRect">
            <a:avLst>
              <a:gd name="adj" fmla="val 51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 name="Title 1"/>
          <p:cNvSpPr>
            <a:spLocks noGrp="1"/>
          </p:cNvSpPr>
          <p:nvPr>
            <p:ph type="title"/>
          </p:nvPr>
        </p:nvSpPr>
        <p:spPr/>
        <p:txBody>
          <a:bodyPr>
            <a:normAutofit/>
          </a:bodyPr>
          <a:lstStyle>
            <a:lvl1pPr>
              <a:defRPr sz="4800">
                <a:latin typeface="Calibri" panose="020F0502020204030204" pitchFamily="34" charset="0"/>
                <a:cs typeface="Calibri" panose="020F050202020403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p:txBody>
          <a:bodyPr>
            <a:normAutofit/>
          </a:bodyPr>
          <a:lstStyle>
            <a:lvl1pPr>
              <a:defRPr sz="2800">
                <a:latin typeface="Calibri" panose="020F0502020204030204" pitchFamily="34" charset="0"/>
                <a:cs typeface="Calibri" panose="020F0502020204030204" pitchFamily="34" charset="0"/>
              </a:defRPr>
            </a:lvl1pPr>
            <a:lvl2pPr>
              <a:defRPr sz="2400">
                <a:latin typeface="Calibri" panose="020F0502020204030204" pitchFamily="34" charset="0"/>
                <a:cs typeface="Calibri" panose="020F0502020204030204" pitchFamily="34" charset="0"/>
              </a:defRPr>
            </a:lvl2pPr>
            <a:lvl3pPr>
              <a:defRPr sz="2400">
                <a:latin typeface="Calibri" panose="020F0502020204030204" pitchFamily="34" charset="0"/>
                <a:cs typeface="Calibri" panose="020F0502020204030204" pitchFamily="34" charset="0"/>
              </a:defRPr>
            </a:lvl3pPr>
            <a:lvl4pPr>
              <a:defRPr sz="2400">
                <a:latin typeface="Calibri" panose="020F0502020204030204" pitchFamily="34" charset="0"/>
                <a:cs typeface="Calibri" panose="020F0502020204030204" pitchFamily="34" charset="0"/>
              </a:defRPr>
            </a:lvl4pPr>
            <a:lvl5pPr>
              <a:defRPr sz="24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9872E8B1-4AB8-4C42-A633-5C4E5817DA7E}" type="datetime1">
              <a:rPr lang="en-GB" smtClean="0">
                <a:solidFill>
                  <a:prstClr val="black">
                    <a:tint val="75000"/>
                  </a:prstClr>
                </a:solidFill>
              </a:rPr>
              <a:pPr/>
              <a:t>17/05/2023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a:xfrm>
            <a:off x="11469384" y="6207754"/>
            <a:ext cx="398124" cy="454819"/>
          </a:xfrm>
        </p:spPr>
        <p:txBody>
          <a:bodyPr/>
          <a:lstStyle>
            <a:lvl1pPr>
              <a:defRPr>
                <a:solidFill>
                  <a:sysClr val="windowText" lastClr="000000"/>
                </a:solidFill>
              </a:defRPr>
            </a:lvl1pPr>
          </a:lstStyle>
          <a:p>
            <a:fld id="{28E80D8A-B4FB-4150-BE2C-5B34B23F9377}" type="slidenum">
              <a:rPr lang="en-GB" smtClean="0"/>
              <a:pPr/>
              <a:t>‹#›</a:t>
            </a:fld>
            <a:endParaRPr lang="en-GB" dirty="0"/>
          </a:p>
        </p:txBody>
      </p:sp>
    </p:spTree>
    <p:extLst>
      <p:ext uri="{BB962C8B-B14F-4D97-AF65-F5344CB8AC3E}">
        <p14:creationId xmlns:p14="http://schemas.microsoft.com/office/powerpoint/2010/main" val="8835273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3"/>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biLevel thresh="50000"/>
            <a:extLst>
              <a:ext uri="{28A0092B-C50C-407E-A947-70E740481C1C}">
                <a14:useLocalDpi xmlns:a14="http://schemas.microsoft.com/office/drawing/2010/main" val="0"/>
              </a:ext>
            </a:extLst>
          </a:blip>
          <a:stretch>
            <a:fillRect/>
          </a:stretch>
        </p:blipFill>
        <p:spPr>
          <a:xfrm>
            <a:off x="419320" y="308465"/>
            <a:ext cx="11340660" cy="6221482"/>
          </a:xfrm>
          <a:prstGeom prst="rect">
            <a:avLst/>
          </a:prstGeom>
        </p:spPr>
      </p:pic>
      <p:sp>
        <p:nvSpPr>
          <p:cNvPr id="2" name="Title 1"/>
          <p:cNvSpPr>
            <a:spLocks noGrp="1"/>
          </p:cNvSpPr>
          <p:nvPr>
            <p:ph type="title"/>
          </p:nvPr>
        </p:nvSpPr>
        <p:spPr>
          <a:xfrm>
            <a:off x="831850" y="662204"/>
            <a:ext cx="10515600" cy="2019351"/>
          </a:xfrm>
        </p:spPr>
        <p:txBody>
          <a:bodyPr anchor="b">
            <a:normAutofit/>
          </a:bodyPr>
          <a:lstStyle>
            <a:lvl1pPr>
              <a:defRPr sz="6600">
                <a:latin typeface="Calibri" panose="020F0502020204030204" pitchFamily="34" charset="0"/>
                <a:cs typeface="Calibri" panose="020F0502020204030204" pitchFamily="34" charset="0"/>
              </a:defRPr>
            </a:lvl1pPr>
          </a:lstStyle>
          <a:p>
            <a:r>
              <a:rPr lang="en-US" dirty="0"/>
              <a:t>Click to edit Master title style</a:t>
            </a:r>
            <a:endParaRPr lang="en-GB" dirty="0"/>
          </a:p>
        </p:txBody>
      </p:sp>
      <p:sp>
        <p:nvSpPr>
          <p:cNvPr id="3" name="Text Placeholder 2"/>
          <p:cNvSpPr>
            <a:spLocks noGrp="1"/>
          </p:cNvSpPr>
          <p:nvPr>
            <p:ph type="body" idx="1"/>
          </p:nvPr>
        </p:nvSpPr>
        <p:spPr>
          <a:xfrm>
            <a:off x="831850" y="2894227"/>
            <a:ext cx="10515600" cy="1500187"/>
          </a:xfrm>
        </p:spPr>
        <p:txBody>
          <a:bodyPr>
            <a:normAutofit/>
          </a:bodyPr>
          <a:lstStyle>
            <a:lvl1pPr marL="0" indent="0">
              <a:buNone/>
              <a:defRPr sz="2800">
                <a:solidFill>
                  <a:schemeClr val="tx1">
                    <a:tint val="75000"/>
                  </a:schemeClr>
                </a:solidFill>
                <a:latin typeface="Calibri" panose="020F0502020204030204" pitchFamily="34" charset="0"/>
                <a:cs typeface="Calibri" panose="020F05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E3D29DC-5B5F-4D46-B3BF-5ED05ED259D7}" type="datetime1">
              <a:rPr lang="en-GB" smtClean="0">
                <a:solidFill>
                  <a:prstClr val="black">
                    <a:tint val="75000"/>
                  </a:prstClr>
                </a:solidFill>
              </a:rPr>
              <a:pPr/>
              <a:t>17/05/2023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8388855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2_Section Header">
    <p:bg>
      <p:bgPr>
        <a:solidFill>
          <a:schemeClr val="accent3"/>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biLevel thresh="50000"/>
            <a:extLst>
              <a:ext uri="{28A0092B-C50C-407E-A947-70E740481C1C}">
                <a14:useLocalDpi xmlns:a14="http://schemas.microsoft.com/office/drawing/2010/main" val="0"/>
              </a:ext>
            </a:extLst>
          </a:blip>
          <a:stretch>
            <a:fillRect/>
          </a:stretch>
        </p:blipFill>
        <p:spPr>
          <a:xfrm>
            <a:off x="434468" y="353980"/>
            <a:ext cx="11340660" cy="6221482"/>
          </a:xfrm>
          <a:prstGeom prst="rect">
            <a:avLst/>
          </a:prstGeom>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4C9C06-D8E1-49D5-A807-564A5B70A901}" type="datetime1">
              <a:rPr lang="en-GB" smtClean="0">
                <a:solidFill>
                  <a:prstClr val="black">
                    <a:tint val="75000"/>
                  </a:prstClr>
                </a:solidFill>
              </a:rPr>
              <a:pPr/>
              <a:t>17/05/2023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8408239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3_Section Header">
    <p:bg>
      <p:bgPr>
        <a:solidFill>
          <a:schemeClr val="accent3"/>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biLevel thresh="50000"/>
            <a:extLst>
              <a:ext uri="{28A0092B-C50C-407E-A947-70E740481C1C}">
                <a14:useLocalDpi xmlns:a14="http://schemas.microsoft.com/office/drawing/2010/main" val="0"/>
              </a:ext>
            </a:extLst>
          </a:blip>
          <a:stretch>
            <a:fillRect/>
          </a:stretch>
        </p:blipFill>
        <p:spPr>
          <a:xfrm>
            <a:off x="434468" y="353980"/>
            <a:ext cx="11340660" cy="6221482"/>
          </a:xfrm>
          <a:prstGeom prst="rect">
            <a:avLst/>
          </a:prstGeom>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927AB3-CA78-49B1-84B9-134B8A7AAC44}" type="datetime1">
              <a:rPr lang="en-GB" smtClean="0">
                <a:solidFill>
                  <a:prstClr val="black">
                    <a:tint val="75000"/>
                  </a:prstClr>
                </a:solidFill>
              </a:rPr>
              <a:pPr/>
              <a:t>17/05/2023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74919675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4_Section Header">
    <p:bg>
      <p:bgPr>
        <a:solidFill>
          <a:schemeClr val="accent3"/>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biLevel thresh="50000"/>
            <a:extLst>
              <a:ext uri="{28A0092B-C50C-407E-A947-70E740481C1C}">
                <a14:useLocalDpi xmlns:a14="http://schemas.microsoft.com/office/drawing/2010/main" val="0"/>
              </a:ext>
            </a:extLst>
          </a:blip>
          <a:stretch>
            <a:fillRect/>
          </a:stretch>
        </p:blipFill>
        <p:spPr>
          <a:xfrm>
            <a:off x="434468" y="353980"/>
            <a:ext cx="11340660" cy="6221482"/>
          </a:xfrm>
          <a:prstGeom prst="rect">
            <a:avLst/>
          </a:prstGeom>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D00916-4405-4212-B7AF-97A43DE9A125}" type="datetime1">
              <a:rPr lang="en-GB" smtClean="0">
                <a:solidFill>
                  <a:prstClr val="black">
                    <a:tint val="75000"/>
                  </a:prstClr>
                </a:solidFill>
              </a:rPr>
              <a:pPr/>
              <a:t>17/05/2023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7350892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Ref idx="1001">
        <a:schemeClr val="bg2"/>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biLevel thresh="50000"/>
            <a:extLst>
              <a:ext uri="{28A0092B-C50C-407E-A947-70E740481C1C}">
                <a14:useLocalDpi xmlns:a14="http://schemas.microsoft.com/office/drawing/2010/main" val="0"/>
              </a:ext>
            </a:extLst>
          </a:blip>
          <a:stretch>
            <a:fillRect/>
          </a:stretch>
        </p:blipFill>
        <p:spPr>
          <a:xfrm>
            <a:off x="434468" y="353980"/>
            <a:ext cx="11340660" cy="6221482"/>
          </a:xfrm>
          <a:prstGeom prst="rect">
            <a:avLst/>
          </a:prstGeom>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337619-EDD5-4E52-A69C-9DCA8BC3A927}" type="datetime1">
              <a:rPr lang="en-GB" smtClean="0">
                <a:solidFill>
                  <a:prstClr val="white">
                    <a:tint val="75000"/>
                  </a:prstClr>
                </a:solidFill>
              </a:rPr>
              <a:pPr/>
              <a:t>17/05/2023</a:t>
            </a:fld>
            <a:endParaRPr lang="en-GB"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GB" dirty="0">
              <a:solidFill>
                <a:prstClr val="white">
                  <a:tint val="75000"/>
                </a:prstClr>
              </a:solidFill>
            </a:endParaRPr>
          </a:p>
        </p:txBody>
      </p:sp>
      <p:sp>
        <p:nvSpPr>
          <p:cNvPr id="6" name="Slide Number Placeholder 5"/>
          <p:cNvSpPr>
            <a:spLocks noGrp="1"/>
          </p:cNvSpPr>
          <p:nvPr>
            <p:ph type="sldNum" sz="quarter" idx="12"/>
          </p:nvPr>
        </p:nvSpPr>
        <p:spPr/>
        <p:txBody>
          <a:bodyPr/>
          <a:lstStyle/>
          <a:p>
            <a:fld id="{28E80D8A-B4FB-4150-BE2C-5B34B23F9377}" type="slidenum">
              <a:rPr lang="en-GB" smtClean="0">
                <a:solidFill>
                  <a:prstClr val="white">
                    <a:tint val="75000"/>
                  </a:prstClr>
                </a:solidFill>
              </a:rPr>
              <a:pPr/>
              <a:t>‹#›</a:t>
            </a:fld>
            <a:endParaRPr lang="en-GB" dirty="0">
              <a:solidFill>
                <a:prstClr val="white">
                  <a:tint val="75000"/>
                </a:prstClr>
              </a:solidFill>
            </a:endParaRPr>
          </a:p>
        </p:txBody>
      </p:sp>
    </p:spTree>
    <p:extLst>
      <p:ext uri="{BB962C8B-B14F-4D97-AF65-F5344CB8AC3E}">
        <p14:creationId xmlns:p14="http://schemas.microsoft.com/office/powerpoint/2010/main" val="118350160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EF36494-7361-4E6A-8829-EF618095E82E}" type="datetime1">
              <a:rPr lang="en-GB" smtClean="0">
                <a:solidFill>
                  <a:prstClr val="black">
                    <a:tint val="75000"/>
                  </a:prstClr>
                </a:solidFill>
              </a:rPr>
              <a:pPr/>
              <a:t>17/05/2023</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756515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22.xml"/><Relationship Id="rId1"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87AFFA-C33D-4FFC-A48D-CA9D4D8B7BEA}" type="datetime1">
              <a:rPr lang="en-GB" smtClean="0">
                <a:solidFill>
                  <a:prstClr val="black">
                    <a:tint val="75000"/>
                  </a:prstClr>
                </a:solidFill>
              </a:rPr>
              <a:pPr/>
              <a:t>17/05/2023</a:t>
            </a:fld>
            <a:endParaRPr lang="en-GB"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063375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latin typeface="Arial" panose="020B0604020202020204" pitchFamily="34" charset="0"/>
                <a:cs typeface="Arial" panose="020B0604020202020204" pitchFamily="34" charset="0"/>
              </a:defRPr>
            </a:lvl1pPr>
          </a:lstStyle>
          <a:p>
            <a:fld id="{6DDE8F97-2FDF-4EC0-9451-DC15B05F168E}" type="datetime1">
              <a:rPr lang="en-GB" smtClean="0"/>
              <a:pPr/>
              <a:t>17/05/2023</a:t>
            </a:fld>
            <a:endParaRPr lang="en-GB"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latin typeface="Arial" panose="020B0604020202020204" pitchFamily="34" charset="0"/>
                <a:cs typeface="Arial" panose="020B0604020202020204" pitchFamily="34" charset="0"/>
              </a:defRPr>
            </a:lvl1pPr>
          </a:lstStyle>
          <a:p>
            <a:r>
              <a:rPr lang="en-GB"/>
              <a:t>www.coramvoice.org.uk/brightspots</a:t>
            </a:r>
            <a:endParaRPr lang="en-GB" dirty="0"/>
          </a:p>
        </p:txBody>
      </p:sp>
      <p:sp>
        <p:nvSpPr>
          <p:cNvPr id="6" name="Slide Number Placeholder 5"/>
          <p:cNvSpPr>
            <a:spLocks noGrp="1"/>
          </p:cNvSpPr>
          <p:nvPr>
            <p:ph type="sldNum" sz="quarter" idx="4"/>
          </p:nvPr>
        </p:nvSpPr>
        <p:spPr>
          <a:xfrm>
            <a:off x="9168341" y="6381329"/>
            <a:ext cx="2844800" cy="365125"/>
          </a:xfrm>
          <a:prstGeom prst="rect">
            <a:avLst/>
          </a:prstGeom>
        </p:spPr>
        <p:txBody>
          <a:bodyPr vert="horz" lIns="91440" tIns="45720" rIns="91440" bIns="45720" rtlCol="0" anchor="ctr"/>
          <a:lstStyle>
            <a:lvl1pPr algn="r">
              <a:defRPr sz="1600">
                <a:solidFill>
                  <a:schemeClr val="tx1">
                    <a:tint val="75000"/>
                  </a:schemeClr>
                </a:solidFill>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2734976255"/>
      </p:ext>
    </p:extLst>
  </p:cSld>
  <p:clrMap bg1="lt1" tx1="dk1" bg2="lt2" tx2="dk2" accent1="accent1" accent2="accent2" accent3="accent3" accent4="accent4" accent5="accent5" accent6="accent6" hlink="hlink" folHlink="folHlink"/>
  <p:sldLayoutIdLst>
    <p:sldLayoutId id="2147483682" r:id="rId1"/>
    <p:sldLayoutId id="2147483683"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2.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40458" y="1844824"/>
            <a:ext cx="9059272" cy="8640960"/>
          </a:xfrm>
          <a:prstGeom prst="ellipse">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white"/>
              </a:solidFill>
              <a:effectLst/>
              <a:uLnTx/>
              <a:uFillTx/>
              <a:ea typeface="+mn-ea"/>
              <a:cs typeface="+mn-cs"/>
            </a:endParaRPr>
          </a:p>
        </p:txBody>
      </p:sp>
      <p:sp>
        <p:nvSpPr>
          <p:cNvPr id="8" name="Rectangle 7"/>
          <p:cNvSpPr/>
          <p:nvPr/>
        </p:nvSpPr>
        <p:spPr>
          <a:xfrm>
            <a:off x="152400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300" normalizeH="0" baseline="0" noProof="0" dirty="0">
              <a:ln>
                <a:noFill/>
              </a:ln>
              <a:solidFill>
                <a:prstClr val="white"/>
              </a:solidFill>
              <a:effectLst/>
              <a:uLnTx/>
              <a:uFillTx/>
              <a:ea typeface="+mn-ea"/>
              <a:cs typeface="+mn-cs"/>
            </a:endParaRPr>
          </a:p>
        </p:txBody>
      </p:sp>
      <p:sp>
        <p:nvSpPr>
          <p:cNvPr id="9" name="Rounded Rectangle 8"/>
          <p:cNvSpPr/>
          <p:nvPr/>
        </p:nvSpPr>
        <p:spPr>
          <a:xfrm>
            <a:off x="2851286" y="1426469"/>
            <a:ext cx="3151950" cy="849533"/>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black">
                    <a:lumMod val="65000"/>
                    <a:lumOff val="35000"/>
                  </a:prstClr>
                </a:solidFill>
                <a:effectLst/>
                <a:uLnTx/>
                <a:uFillTx/>
                <a:ea typeface="+mn-ea"/>
                <a:cs typeface="Arial" panose="020B0604020202020204" pitchFamily="34" charset="0"/>
              </a:rPr>
              <a:t>Rights &amp; Voice</a:t>
            </a:r>
            <a:endParaRPr kumimoji="0" lang="en-GB" sz="2800" b="1" i="0" u="none" strike="noStrike" kern="1200" cap="none" spc="0" normalizeH="0" baseline="0" noProof="0" dirty="0">
              <a:ln>
                <a:noFill/>
              </a:ln>
              <a:solidFill>
                <a:prstClr val="black">
                  <a:lumMod val="65000"/>
                  <a:lumOff val="35000"/>
                </a:prstClr>
              </a:solidFill>
              <a:effectLst/>
              <a:uLnTx/>
              <a:uFillTx/>
              <a:ea typeface="+mn-ea"/>
              <a:cs typeface="Arial" panose="020B0604020202020204" pitchFamily="34" charset="0"/>
            </a:endParaRPr>
          </a:p>
        </p:txBody>
      </p:sp>
      <p:sp>
        <p:nvSpPr>
          <p:cNvPr id="10" name="Rounded Rectangle 9"/>
          <p:cNvSpPr/>
          <p:nvPr/>
        </p:nvSpPr>
        <p:spPr>
          <a:xfrm>
            <a:off x="7937923" y="3667941"/>
            <a:ext cx="4058726" cy="2497363"/>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smtClean="0">
                <a:ln>
                  <a:noFill/>
                </a:ln>
                <a:solidFill>
                  <a:prstClr val="black">
                    <a:lumMod val="65000"/>
                    <a:lumOff val="35000"/>
                  </a:prstClr>
                </a:solidFill>
                <a:effectLst/>
                <a:uLnTx/>
                <a:uFillTx/>
                <a:ea typeface="+mn-ea"/>
                <a:cs typeface="+mn-cs"/>
              </a:rPr>
              <a:t>Young</a:t>
            </a:r>
            <a:r>
              <a:rPr kumimoji="0" lang="en-US" sz="2200" b="0" i="0" u="none" strike="noStrike" kern="1200" cap="none" spc="0" normalizeH="0" noProof="0" dirty="0" smtClean="0">
                <a:ln>
                  <a:noFill/>
                </a:ln>
                <a:solidFill>
                  <a:prstClr val="black">
                    <a:lumMod val="65000"/>
                    <a:lumOff val="35000"/>
                  </a:prstClr>
                </a:solidFill>
                <a:effectLst/>
                <a:uLnTx/>
                <a:uFillTx/>
                <a:ea typeface="+mn-ea"/>
                <a:cs typeface="+mn-cs"/>
              </a:rPr>
              <a:t> people said they were uncertain about the level of support they could expect to receive, so they worked jointly with leaving care managers to address this.</a:t>
            </a:r>
            <a:endParaRPr kumimoji="0" lang="en-US" sz="2200" b="0" i="0" u="none" strike="noStrike" kern="1200" cap="none" spc="0" normalizeH="0" baseline="0" noProof="0" dirty="0">
              <a:ln>
                <a:noFill/>
              </a:ln>
              <a:solidFill>
                <a:prstClr val="black">
                  <a:lumMod val="65000"/>
                  <a:lumOff val="35000"/>
                </a:prstClr>
              </a:solidFill>
              <a:effectLst/>
              <a:uLnTx/>
              <a:uFillTx/>
              <a:ea typeface="+mn-ea"/>
              <a:cs typeface="+mn-cs"/>
            </a:endParaRPr>
          </a:p>
        </p:txBody>
      </p:sp>
      <p:sp>
        <p:nvSpPr>
          <p:cNvPr id="2" name="TextBox 1"/>
          <p:cNvSpPr txBox="1"/>
          <p:nvPr/>
        </p:nvSpPr>
        <p:spPr>
          <a:xfrm>
            <a:off x="1529982" y="6525345"/>
            <a:ext cx="7488832"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white"/>
                </a:solidFill>
                <a:effectLst/>
                <a:uLnTx/>
                <a:uFillTx/>
                <a:ea typeface="+mn-ea"/>
                <a:cs typeface="Arial" panose="020B0604020202020204" pitchFamily="34" charset="0"/>
              </a:rPr>
              <a:t>This is a practice example from the Bright Spots Programme </a:t>
            </a:r>
            <a:r>
              <a:rPr kumimoji="0" lang="en-GB" sz="1400" b="1" i="0" u="none" strike="noStrike" kern="1200" cap="none" spc="0" normalizeH="0" baseline="0" noProof="0" dirty="0">
                <a:ln>
                  <a:noFill/>
                </a:ln>
                <a:solidFill>
                  <a:srgbClr val="C4D600"/>
                </a:solidFill>
                <a:effectLst/>
                <a:uLnTx/>
                <a:uFillTx/>
                <a:ea typeface="+mn-ea"/>
                <a:cs typeface="Arial" panose="020B0604020202020204" pitchFamily="34" charset="0"/>
              </a:rPr>
              <a:t>www.coramvoice.org.uk/brightspots</a:t>
            </a:r>
            <a:r>
              <a:rPr kumimoji="0" lang="en-GB" sz="1400" b="1" i="0" u="none" strike="noStrike" kern="1200" cap="none" spc="0" normalizeH="0" baseline="0" noProof="0" dirty="0">
                <a:ln>
                  <a:noFill/>
                </a:ln>
                <a:solidFill>
                  <a:prstClr val="white"/>
                </a:solidFill>
                <a:effectLst/>
                <a:uLnTx/>
                <a:uFillTx/>
                <a:ea typeface="+mn-ea"/>
                <a:cs typeface="Arial" panose="020B0604020202020204" pitchFamily="34" charset="0"/>
              </a:rPr>
              <a:t> </a:t>
            </a:r>
            <a:endParaRPr kumimoji="0" lang="en-GB" sz="2000" b="1" i="0" u="none" strike="noStrike" kern="1200" cap="none" spc="0" normalizeH="0" baseline="0" noProof="0" dirty="0">
              <a:ln>
                <a:noFill/>
              </a:ln>
              <a:solidFill>
                <a:prstClr val="white"/>
              </a:solidFill>
              <a:effectLst/>
              <a:uLnTx/>
              <a:uFillTx/>
              <a:ea typeface="+mn-ea"/>
            </a:endParaRPr>
          </a:p>
        </p:txBody>
      </p:sp>
      <p:sp>
        <p:nvSpPr>
          <p:cNvPr id="14" name="Rounded Rectangle 13"/>
          <p:cNvSpPr/>
          <p:nvPr/>
        </p:nvSpPr>
        <p:spPr>
          <a:xfrm>
            <a:off x="1112981" y="3323837"/>
            <a:ext cx="6529478" cy="30243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smtClean="0">
                <a:ln>
                  <a:noFill/>
                </a:ln>
                <a:solidFill>
                  <a:prstClr val="white"/>
                </a:solidFill>
                <a:effectLst/>
                <a:uLnTx/>
                <a:uFillTx/>
                <a:cs typeface="Arial" panose="020B0604020202020204" pitchFamily="34" charset="0"/>
              </a:rPr>
              <a:t>Hertfordshire </a:t>
            </a:r>
            <a:r>
              <a:rPr kumimoji="0" lang="en-GB" sz="2500" b="0" i="0" u="none" strike="noStrike" kern="1200" cap="none" spc="0" normalizeH="0" baseline="0" noProof="0" dirty="0" smtClean="0">
                <a:ln>
                  <a:noFill/>
                </a:ln>
                <a:solidFill>
                  <a:prstClr val="white"/>
                </a:solidFill>
                <a:effectLst/>
                <a:uLnTx/>
                <a:uFillTx/>
                <a:cs typeface="Arial" panose="020B0604020202020204" pitchFamily="34" charset="0"/>
              </a:rPr>
              <a:t>County</a:t>
            </a:r>
            <a:r>
              <a:rPr kumimoji="0" lang="en-GB" sz="2800" b="0" i="0" u="none" strike="noStrike" kern="1200" cap="none" spc="0" normalizeH="0" baseline="0" noProof="0" dirty="0" smtClean="0">
                <a:ln>
                  <a:noFill/>
                </a:ln>
                <a:solidFill>
                  <a:prstClr val="white"/>
                </a:solidFill>
                <a:effectLst/>
                <a:uLnTx/>
                <a:uFillTx/>
                <a:cs typeface="Arial" panose="020B0604020202020204" pitchFamily="34" charset="0"/>
              </a:rPr>
              <a:t> Council</a:t>
            </a:r>
            <a:endParaRPr kumimoji="0" lang="en-GB" sz="2800" b="0" i="0" u="none" strike="noStrike" kern="1200" cap="none" spc="0" normalizeH="0" baseline="0" noProof="0" dirty="0">
              <a:ln>
                <a:noFill/>
              </a:ln>
              <a:solidFill>
                <a:prstClr val="white"/>
              </a:solidFill>
              <a:effectLst/>
              <a:uLnTx/>
              <a:uFillTx/>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white"/>
              </a:solidFill>
              <a:effectLst/>
              <a:uLnTx/>
              <a:uFillTx/>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smtClean="0">
                <a:ln>
                  <a:noFill/>
                </a:ln>
                <a:solidFill>
                  <a:prstClr val="white"/>
                </a:solidFill>
                <a:effectLst/>
                <a:uLnTx/>
                <a:uFillTx/>
                <a:cs typeface="Arial" panose="020B0604020202020204" pitchFamily="34" charset="0"/>
              </a:rPr>
              <a:t>Co-produced Practice Standards</a:t>
            </a:r>
            <a:endParaRPr kumimoji="0" lang="en-GB" sz="3200" b="1" i="0" u="none" strike="noStrike" kern="1200" cap="none" spc="0" normalizeH="0" baseline="0" noProof="0" dirty="0" smtClean="0">
              <a:ln>
                <a:noFill/>
              </a:ln>
              <a:solidFill>
                <a:prstClr val="white"/>
              </a:solidFill>
              <a:effectLst/>
              <a:uLnTx/>
              <a:uFillTx/>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500" dirty="0" smtClean="0">
              <a:solidFill>
                <a:prstClr val="white"/>
              </a:solidFill>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500" i="0" u="none" strike="noStrike" kern="1200" cap="none" spc="0" normalizeH="0" baseline="0" noProof="0" dirty="0" smtClean="0">
                <a:ln>
                  <a:noFill/>
                </a:ln>
                <a:solidFill>
                  <a:prstClr val="white"/>
                </a:solidFill>
                <a:effectLst/>
                <a:uLnTx/>
                <a:uFillTx/>
                <a:cs typeface="Arial" panose="020B0604020202020204" pitchFamily="34" charset="0"/>
              </a:rPr>
              <a:t>November</a:t>
            </a:r>
            <a:r>
              <a:rPr kumimoji="0" lang="en-GB" sz="2500" i="0" u="none" strike="noStrike" kern="1200" cap="none" spc="0" normalizeH="0" noProof="0" dirty="0" smtClean="0">
                <a:ln>
                  <a:noFill/>
                </a:ln>
                <a:solidFill>
                  <a:prstClr val="white"/>
                </a:solidFill>
                <a:effectLst/>
                <a:uLnTx/>
                <a:uFillTx/>
                <a:cs typeface="Arial" panose="020B0604020202020204" pitchFamily="34" charset="0"/>
              </a:rPr>
              <a:t> 2022</a:t>
            </a:r>
            <a:endParaRPr kumimoji="0" lang="en-GB" sz="2500" i="0" u="none" strike="noStrike" kern="1200" cap="none" spc="0" normalizeH="0" baseline="0" noProof="0" dirty="0">
              <a:ln>
                <a:noFill/>
              </a:ln>
              <a:solidFill>
                <a:prstClr val="white"/>
              </a:solidFill>
              <a:effectLst/>
              <a:uLnTx/>
              <a:uFillTx/>
              <a:cs typeface="Arial" panose="020B0604020202020204" pitchFamily="34" charset="0"/>
            </a:endParaRPr>
          </a:p>
        </p:txBody>
      </p:sp>
      <p:pic>
        <p:nvPicPr>
          <p:cNvPr id="5" name="Picture 4"/>
          <p:cNvPicPr>
            <a:picLocks noChangeAspect="1"/>
          </p:cNvPicPr>
          <p:nvPr/>
        </p:nvPicPr>
        <p:blipFill>
          <a:blip r:embed="rId3"/>
          <a:stretch>
            <a:fillRect/>
          </a:stretch>
        </p:blipFill>
        <p:spPr>
          <a:xfrm>
            <a:off x="10539609" y="94990"/>
            <a:ext cx="1546492" cy="1539231"/>
          </a:xfrm>
          <a:prstGeom prst="rect">
            <a:avLst/>
          </a:prstGeom>
        </p:spPr>
      </p:pic>
      <p:pic>
        <p:nvPicPr>
          <p:cNvPr id="13" name="Picture 2" descr="\\VOISRVFS\Company Shared Folders\London and South East\Policy\Bright Spots Project\External Communications\Branding &amp; Logos\Logos\REES logo lock up_RGB.jpg">
            <a:extLst>
              <a:ext uri="{FF2B5EF4-FFF2-40B4-BE49-F238E27FC236}">
                <a16:creationId xmlns:a16="http://schemas.microsoft.com/office/drawing/2014/main" id="{9AEB5300-8662-374A-99FE-4061C5067F8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95751" y="234010"/>
            <a:ext cx="3478213"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1180262B-59F9-19E4-9741-61F60CEAA40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351" y="1350180"/>
            <a:ext cx="1546493" cy="1546493"/>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5351" y="207817"/>
            <a:ext cx="3200400" cy="819150"/>
          </a:xfrm>
          <a:prstGeom prst="rect">
            <a:avLst/>
          </a:prstGeom>
        </p:spPr>
      </p:pic>
    </p:spTree>
    <p:extLst>
      <p:ext uri="{BB962C8B-B14F-4D97-AF65-F5344CB8AC3E}">
        <p14:creationId xmlns:p14="http://schemas.microsoft.com/office/powerpoint/2010/main" val="4041611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337435" y="1439562"/>
            <a:ext cx="11494666" cy="954869"/>
          </a:xfrm>
          <a:prstGeom prst="roundRect">
            <a:avLst>
              <a:gd name="adj" fmla="val 34137"/>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800" b="1" i="0" u="none" strike="noStrike" kern="1200" cap="none" spc="0" normalizeH="0" baseline="0" noProof="0" dirty="0">
                <a:ln>
                  <a:noFill/>
                </a:ln>
                <a:solidFill>
                  <a:prstClr val="black"/>
                </a:solidFill>
                <a:effectLst/>
                <a:uLnTx/>
                <a:uFillTx/>
                <a:ea typeface="+mn-ea"/>
                <a:cs typeface="Calibri" panose="020F0502020204030204" pitchFamily="34" charset="0"/>
              </a:rPr>
              <a:t>Why? </a:t>
            </a:r>
            <a:r>
              <a:rPr kumimoji="0" lang="en-GB" sz="1800" b="0" i="0" u="none" strike="noStrike" kern="1200" cap="none" spc="0" normalizeH="0" baseline="0" noProof="0" dirty="0">
                <a:ln>
                  <a:noFill/>
                </a:ln>
                <a:solidFill>
                  <a:prstClr val="black"/>
                </a:solidFill>
                <a:effectLst/>
                <a:uLnTx/>
                <a:uFillTx/>
                <a:ea typeface="+mn-ea"/>
                <a:cs typeface="Calibri" panose="020F0502020204030204" pitchFamily="34" charset="0"/>
              </a:rPr>
              <a:t>In Hertfordshire 70% of care leavers reported they found it easy to contact their worker ‘all or most of the time’, but some reported uncertainty about the level of support they would receive. Managers wanted to ensure that despite being a large authority with over 750 care leavers a consistent service was offered to all young people. </a:t>
            </a:r>
          </a:p>
        </p:txBody>
      </p:sp>
      <p:sp>
        <p:nvSpPr>
          <p:cNvPr id="11" name="Rounded Rectangle 10"/>
          <p:cNvSpPr/>
          <p:nvPr/>
        </p:nvSpPr>
        <p:spPr>
          <a:xfrm>
            <a:off x="329840" y="2462393"/>
            <a:ext cx="11536242" cy="2943688"/>
          </a:xfrm>
          <a:prstGeom prst="roundRect">
            <a:avLst>
              <a:gd name="adj" fmla="val 1198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1" i="0" u="none" strike="noStrike" kern="1200" cap="none" spc="0" normalizeH="0" baseline="0" noProof="0" dirty="0" smtClean="0">
                <a:ln>
                  <a:noFill/>
                </a:ln>
                <a:solidFill>
                  <a:prstClr val="black"/>
                </a:solidFill>
                <a:effectLst/>
                <a:uLnTx/>
                <a:uFillTx/>
                <a:ea typeface="Times New Roman" panose="02020603050405020304" pitchFamily="18" charset="0"/>
                <a:cs typeface="Calibri" panose="020F0502020204030204" pitchFamily="34" charset="0"/>
              </a:rPr>
              <a:t>What? </a:t>
            </a:r>
            <a:r>
              <a:rPr kumimoji="0" lang="en-US" sz="1800" b="0" i="0" u="none" strike="noStrike" kern="1200" cap="none" spc="0" normalizeH="0" baseline="0" noProof="0" dirty="0" smtClean="0">
                <a:ln>
                  <a:noFill/>
                </a:ln>
                <a:solidFill>
                  <a:srgbClr val="222222"/>
                </a:solidFill>
                <a:effectLst/>
                <a:uLnTx/>
                <a:uFillTx/>
                <a:cs typeface="Calibri" panose="020F0502020204030204" pitchFamily="34" charset="0"/>
              </a:rPr>
              <a:t>The </a:t>
            </a:r>
            <a:r>
              <a:rPr kumimoji="0" lang="en-US" sz="1800" b="0" i="0" u="none" strike="noStrike" kern="1200" cap="none" spc="0" normalizeH="0" baseline="0" noProof="0" dirty="0">
                <a:ln>
                  <a:noFill/>
                </a:ln>
                <a:solidFill>
                  <a:srgbClr val="222222"/>
                </a:solidFill>
                <a:effectLst/>
                <a:uLnTx/>
                <a:uFillTx/>
                <a:cs typeface="Calibri" panose="020F0502020204030204" pitchFamily="34" charset="0"/>
              </a:rPr>
              <a:t>care leaver forum co-produced standards that set out the minimum levels of support a care leaver could expect to receive up to the age of </a:t>
            </a:r>
            <a:r>
              <a:rPr kumimoji="0" lang="en-US" sz="1800" b="0" i="0" u="none" strike="noStrike" kern="1200" cap="none" spc="0" normalizeH="0" baseline="0" noProof="0" dirty="0" smtClean="0">
                <a:ln>
                  <a:noFill/>
                </a:ln>
                <a:solidFill>
                  <a:srgbClr val="222222"/>
                </a:solidFill>
                <a:effectLst/>
                <a:uLnTx/>
                <a:uFillTx/>
                <a:cs typeface="Calibri" panose="020F0502020204030204" pitchFamily="34" charset="0"/>
              </a:rPr>
              <a:t>21. The </a:t>
            </a:r>
            <a:r>
              <a:rPr kumimoji="0" lang="en-US" sz="1800" b="0" i="0" u="none" strike="noStrike" kern="1200" cap="none" spc="0" normalizeH="0" baseline="0" noProof="0" dirty="0">
                <a:ln>
                  <a:noFill/>
                </a:ln>
                <a:solidFill>
                  <a:srgbClr val="222222"/>
                </a:solidFill>
                <a:effectLst/>
                <a:uLnTx/>
                <a:uFillTx/>
                <a:cs typeface="Calibri" panose="020F0502020204030204" pitchFamily="34" charset="0"/>
              </a:rPr>
              <a:t>standards will be </a:t>
            </a:r>
            <a:r>
              <a:rPr kumimoji="0" lang="en-US" sz="1800" b="0" i="0" u="none" strike="noStrike" kern="1200" cap="none" spc="0" normalizeH="0" baseline="0" noProof="0" dirty="0" smtClean="0">
                <a:ln>
                  <a:noFill/>
                </a:ln>
                <a:solidFill>
                  <a:srgbClr val="222222"/>
                </a:solidFill>
                <a:effectLst/>
                <a:uLnTx/>
                <a:uFillTx/>
                <a:cs typeface="Calibri" panose="020F0502020204030204" pitchFamily="34" charset="0"/>
              </a:rPr>
              <a:t>adjusted </a:t>
            </a:r>
            <a:r>
              <a:rPr kumimoji="0" lang="en-US" sz="1800" b="0" i="0" u="none" strike="noStrike" kern="1200" cap="none" spc="0" normalizeH="0" baseline="0" noProof="0" dirty="0">
                <a:ln>
                  <a:noFill/>
                </a:ln>
                <a:solidFill>
                  <a:srgbClr val="222222"/>
                </a:solidFill>
                <a:effectLst/>
                <a:uLnTx/>
                <a:uFillTx/>
                <a:cs typeface="Calibri" panose="020F0502020204030204" pitchFamily="34" charset="0"/>
              </a:rPr>
              <a:t>to meet individual needs and cover:</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800" b="1" i="0" u="none" strike="noStrike" kern="1200" cap="none" spc="0" normalizeH="0" baseline="0" noProof="0" dirty="0" smtClean="0">
                <a:ln>
                  <a:noFill/>
                </a:ln>
                <a:solidFill>
                  <a:srgbClr val="222222"/>
                </a:solidFill>
                <a:effectLst/>
                <a:uLnTx/>
                <a:uFillTx/>
                <a:cs typeface="Calibri" panose="020F0502020204030204" pitchFamily="34" charset="0"/>
              </a:rPr>
              <a:t>Contact </a:t>
            </a:r>
            <a:r>
              <a:rPr kumimoji="0" lang="en-US" sz="1800" b="1" i="0" u="none" strike="noStrike" kern="1200" cap="none" spc="0" normalizeH="0" baseline="0" noProof="0" dirty="0">
                <a:ln>
                  <a:noFill/>
                </a:ln>
                <a:solidFill>
                  <a:srgbClr val="222222"/>
                </a:solidFill>
                <a:effectLst/>
                <a:uLnTx/>
                <a:uFillTx/>
                <a:cs typeface="Calibri" panose="020F0502020204030204" pitchFamily="34" charset="0"/>
              </a:rPr>
              <a:t>with their workers-</a:t>
            </a:r>
            <a:r>
              <a:rPr kumimoji="0" lang="en-US" sz="1800" b="0" i="0" u="none" strike="noStrike" kern="1200" cap="none" spc="0" normalizeH="0" baseline="0" noProof="0" dirty="0">
                <a:ln>
                  <a:noFill/>
                </a:ln>
                <a:solidFill>
                  <a:srgbClr val="222222"/>
                </a:solidFill>
                <a:effectLst/>
                <a:uLnTx/>
                <a:uFillTx/>
                <a:cs typeface="Calibri" panose="020F0502020204030204" pitchFamily="34" charset="0"/>
              </a:rPr>
              <a:t> frequency of calls/ visits, names and number of managers and duty and cover </a:t>
            </a:r>
            <a:r>
              <a:rPr kumimoji="0" lang="en-US" sz="1800" b="0" i="0" u="none" strike="noStrike" kern="1200" cap="none" spc="0" normalizeH="0" baseline="0" noProof="0" dirty="0" smtClean="0">
                <a:ln>
                  <a:noFill/>
                </a:ln>
                <a:solidFill>
                  <a:srgbClr val="222222"/>
                </a:solidFill>
                <a:effectLst/>
                <a:uLnTx/>
                <a:uFillTx/>
                <a:cs typeface="Calibri" panose="020F0502020204030204" pitchFamily="34" charset="0"/>
              </a:rPr>
              <a:t>arrangements.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800" b="1" i="0" u="none" strike="noStrike" kern="1200" cap="none" spc="0" normalizeH="0" baseline="0" noProof="0" dirty="0" smtClean="0">
                <a:ln>
                  <a:noFill/>
                </a:ln>
                <a:solidFill>
                  <a:srgbClr val="222222"/>
                </a:solidFill>
                <a:effectLst/>
                <a:uLnTx/>
                <a:uFillTx/>
                <a:cs typeface="Calibri" panose="020F0502020204030204" pitchFamily="34" charset="0"/>
              </a:rPr>
              <a:t>Support </a:t>
            </a:r>
            <a:r>
              <a:rPr kumimoji="0" lang="en-US" sz="1800" b="1" i="0" u="none" strike="noStrike" kern="1200" cap="none" spc="0" normalizeH="0" baseline="0" noProof="0" dirty="0">
                <a:ln>
                  <a:noFill/>
                </a:ln>
                <a:solidFill>
                  <a:srgbClr val="222222"/>
                </a:solidFill>
                <a:effectLst/>
                <a:uLnTx/>
                <a:uFillTx/>
                <a:cs typeface="Calibri" panose="020F0502020204030204" pitchFamily="34" charset="0"/>
              </a:rPr>
              <a:t>at meetings and help with forms- </a:t>
            </a:r>
            <a:r>
              <a:rPr kumimoji="0" lang="en-US" sz="1800" b="0" i="0" u="none" strike="noStrike" kern="1200" cap="none" spc="0" normalizeH="0" baseline="0" noProof="0" dirty="0">
                <a:ln>
                  <a:noFill/>
                </a:ln>
                <a:solidFill>
                  <a:srgbClr val="222222"/>
                </a:solidFill>
                <a:effectLst/>
                <a:uLnTx/>
                <a:uFillTx/>
                <a:cs typeface="Calibri" panose="020F0502020204030204" pitchFamily="34" charset="0"/>
              </a:rPr>
              <a:t>what meetings the PA will attend and how to build young people’s confidence to manage on their </a:t>
            </a:r>
            <a:r>
              <a:rPr kumimoji="0" lang="en-US" sz="1800" b="0" i="0" u="none" strike="noStrike" kern="1200" cap="none" spc="0" normalizeH="0" baseline="0" noProof="0" dirty="0" smtClean="0">
                <a:ln>
                  <a:noFill/>
                </a:ln>
                <a:solidFill>
                  <a:srgbClr val="222222"/>
                </a:solidFill>
                <a:effectLst/>
                <a:uLnTx/>
                <a:uFillTx/>
                <a:cs typeface="Calibri" panose="020F0502020204030204" pitchFamily="34" charset="0"/>
              </a:rPr>
              <a:t>own</a:t>
            </a:r>
            <a:endParaRPr kumimoji="0" lang="en-US" sz="1800" b="1" i="0" u="none" strike="noStrike" kern="1200" cap="none" spc="0" normalizeH="0" baseline="0" noProof="0" dirty="0">
              <a:ln>
                <a:noFill/>
              </a:ln>
              <a:solidFill>
                <a:srgbClr val="222222"/>
              </a:solidFill>
              <a:effectLst/>
              <a:uLnTx/>
              <a:uFillTx/>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800" b="1" i="0" u="none" strike="noStrike" kern="1200" cap="none" spc="0" normalizeH="0" baseline="0" noProof="0" dirty="0" smtClean="0">
                <a:ln>
                  <a:noFill/>
                </a:ln>
                <a:solidFill>
                  <a:srgbClr val="222222"/>
                </a:solidFill>
                <a:effectLst/>
                <a:uLnTx/>
                <a:uFillTx/>
                <a:cs typeface="Calibri" panose="020F0502020204030204" pitchFamily="34" charset="0"/>
              </a:rPr>
              <a:t>Moving </a:t>
            </a:r>
            <a:r>
              <a:rPr kumimoji="0" lang="en-US" sz="1800" b="1" i="0" u="none" strike="noStrike" kern="1200" cap="none" spc="0" normalizeH="0" baseline="0" noProof="0" dirty="0">
                <a:ln>
                  <a:noFill/>
                </a:ln>
                <a:solidFill>
                  <a:srgbClr val="222222"/>
                </a:solidFill>
                <a:effectLst/>
                <a:uLnTx/>
                <a:uFillTx/>
                <a:cs typeface="Calibri" panose="020F0502020204030204" pitchFamily="34" charset="0"/>
              </a:rPr>
              <a:t>into their own flat </a:t>
            </a:r>
            <a:r>
              <a:rPr kumimoji="0" lang="en-US" sz="1800" b="0" i="0" u="none" strike="noStrike" kern="1200" cap="none" spc="0" normalizeH="0" baseline="0" noProof="0" dirty="0">
                <a:ln>
                  <a:noFill/>
                </a:ln>
                <a:solidFill>
                  <a:srgbClr val="222222"/>
                </a:solidFill>
                <a:effectLst/>
                <a:uLnTx/>
                <a:uFillTx/>
                <a:cs typeface="Calibri" panose="020F0502020204030204" pitchFamily="34" charset="0"/>
              </a:rPr>
              <a:t>– PA to attend ‘sign up’ meeting, the essentials for moving in and who will help with DIY/ </a:t>
            </a:r>
            <a:r>
              <a:rPr kumimoji="0" lang="en-US" sz="1800" b="0" i="0" u="none" strike="noStrike" kern="1200" cap="none" spc="0" normalizeH="0" baseline="0" noProof="0" dirty="0" smtClean="0">
                <a:ln>
                  <a:noFill/>
                </a:ln>
                <a:solidFill>
                  <a:srgbClr val="222222"/>
                </a:solidFill>
                <a:effectLst/>
                <a:uLnTx/>
                <a:uFillTx/>
                <a:cs typeface="Calibri" panose="020F0502020204030204" pitchFamily="34" charset="0"/>
              </a:rPr>
              <a:t>decorating</a:t>
            </a:r>
            <a:endParaRPr kumimoji="0" lang="en-US" sz="1800" b="1" i="0" u="none" strike="noStrike" kern="1200" cap="none" spc="0" normalizeH="0" baseline="0" noProof="0" dirty="0">
              <a:ln>
                <a:noFill/>
              </a:ln>
              <a:solidFill>
                <a:srgbClr val="222222"/>
              </a:solidFill>
              <a:effectLst/>
              <a:uLnTx/>
              <a:uFillTx/>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800" b="1" i="0" u="none" strike="noStrike" kern="1200" cap="none" spc="0" normalizeH="0" baseline="0" noProof="0" dirty="0" smtClean="0">
                <a:ln>
                  <a:noFill/>
                </a:ln>
                <a:solidFill>
                  <a:srgbClr val="222222"/>
                </a:solidFill>
                <a:effectLst/>
                <a:uLnTx/>
                <a:uFillTx/>
                <a:cs typeface="Calibri" panose="020F0502020204030204" pitchFamily="34" charset="0"/>
              </a:rPr>
              <a:t>Support </a:t>
            </a:r>
            <a:r>
              <a:rPr kumimoji="0" lang="en-US" sz="1800" b="1" i="0" u="none" strike="noStrike" kern="1200" cap="none" spc="0" normalizeH="0" baseline="0" noProof="0" dirty="0">
                <a:ln>
                  <a:noFill/>
                </a:ln>
                <a:solidFill>
                  <a:srgbClr val="222222"/>
                </a:solidFill>
                <a:effectLst/>
                <a:uLnTx/>
                <a:uFillTx/>
                <a:cs typeface="Calibri" panose="020F0502020204030204" pitchFamily="34" charset="0"/>
              </a:rPr>
              <a:t>through difficult times</a:t>
            </a:r>
            <a:r>
              <a:rPr kumimoji="0" lang="en-US" sz="1800" b="0" i="0" u="none" strike="noStrike" kern="1200" cap="none" spc="0" normalizeH="0" baseline="0" noProof="0" dirty="0">
                <a:ln>
                  <a:noFill/>
                </a:ln>
                <a:solidFill>
                  <a:srgbClr val="222222"/>
                </a:solidFill>
                <a:effectLst/>
                <a:uLnTx/>
                <a:uFillTx/>
                <a:cs typeface="Calibri" panose="020F0502020204030204" pitchFamily="34" charset="0"/>
              </a:rPr>
              <a:t>- the level of extra support. PAs have received mental health first aid training.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rgbClr val="222222"/>
                </a:solidFill>
                <a:effectLst/>
                <a:uLnTx/>
                <a:uFillTx/>
                <a:cs typeface="Calibri" panose="020F0502020204030204" pitchFamily="34" charset="0"/>
              </a:rPr>
              <a:t>Young </a:t>
            </a:r>
            <a:r>
              <a:rPr kumimoji="0" lang="en-US" sz="1800" b="0" i="0" u="none" strike="noStrike" kern="1200" cap="none" spc="0" normalizeH="0" baseline="0" noProof="0" dirty="0">
                <a:ln>
                  <a:noFill/>
                </a:ln>
                <a:solidFill>
                  <a:srgbClr val="222222"/>
                </a:solidFill>
                <a:effectLst/>
                <a:uLnTx/>
                <a:uFillTx/>
                <a:cs typeface="Calibri" panose="020F0502020204030204" pitchFamily="34" charset="0"/>
              </a:rPr>
              <a:t>people shared the standards with the leaving care services and they have been adopted by workers </a:t>
            </a:r>
            <a:r>
              <a:rPr kumimoji="0" lang="en-US" sz="1800" b="0" i="0" u="none" strike="noStrike" kern="1200" cap="none" spc="0" normalizeH="0" baseline="0" noProof="0" dirty="0" smtClean="0">
                <a:ln>
                  <a:noFill/>
                </a:ln>
                <a:solidFill>
                  <a:srgbClr val="222222"/>
                </a:solidFill>
                <a:effectLst/>
                <a:uLnTx/>
                <a:uFillTx/>
                <a:cs typeface="Calibri" panose="020F0502020204030204" pitchFamily="34" charset="0"/>
              </a:rPr>
              <a:t>&amp; managers</a:t>
            </a:r>
            <a:r>
              <a:rPr kumimoji="0" lang="en-US" sz="1800" b="0" i="0" u="none" strike="noStrike" kern="1200" cap="none" spc="0" normalizeH="0" baseline="0" noProof="0" dirty="0">
                <a:ln>
                  <a:noFill/>
                </a:ln>
                <a:solidFill>
                  <a:srgbClr val="222222"/>
                </a:solidFill>
                <a:effectLst/>
                <a:uLnTx/>
                <a:uFillTx/>
                <a:cs typeface="Calibri" panose="020F050202020403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1" i="0" u="none" strike="noStrike" kern="1200" cap="none" spc="0" normalizeH="0" baseline="0" noProof="0" dirty="0">
              <a:ln>
                <a:noFill/>
              </a:ln>
              <a:solidFill>
                <a:prstClr val="black"/>
              </a:solidFill>
              <a:effectLst/>
              <a:uLnTx/>
              <a:uFillTx/>
              <a:ea typeface="Times New Roman" panose="02020603050405020304" pitchFamily="18" charset="0"/>
              <a:cs typeface="Calibri" panose="020F0502020204030204" pitchFamily="34" charset="0"/>
            </a:endParaRPr>
          </a:p>
        </p:txBody>
      </p:sp>
      <p:sp>
        <p:nvSpPr>
          <p:cNvPr id="12" name="Rounded Rectangle 11"/>
          <p:cNvSpPr/>
          <p:nvPr/>
        </p:nvSpPr>
        <p:spPr>
          <a:xfrm>
            <a:off x="363821" y="5474043"/>
            <a:ext cx="11468280" cy="1080777"/>
          </a:xfrm>
          <a:prstGeom prst="roundRect">
            <a:avLst>
              <a:gd name="adj" fmla="val 29552"/>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prstClr val="white"/>
              </a:solidFill>
              <a:effectLst/>
              <a:uLnTx/>
              <a:uFillTx/>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ea typeface="+mn-ea"/>
                <a:cs typeface="Calibri" panose="020F0502020204030204" pitchFamily="34" charset="0"/>
              </a:rPr>
              <a:t>Impact: </a:t>
            </a:r>
            <a:r>
              <a:rPr kumimoji="0" lang="en-US" sz="1800" b="0" i="0" u="none" strike="noStrike" kern="1200" cap="none" spc="0" normalizeH="0" baseline="0" noProof="0" dirty="0">
                <a:ln>
                  <a:noFill/>
                </a:ln>
                <a:solidFill>
                  <a:prstClr val="white"/>
                </a:solidFill>
                <a:effectLst/>
                <a:uLnTx/>
                <a:uFillTx/>
                <a:ea typeface="+mn-ea"/>
                <a:cs typeface="Calibri" panose="020F0502020204030204" pitchFamily="34" charset="0"/>
              </a:rPr>
              <a:t>Young people were very positive about their work and felt they had been listened to. </a:t>
            </a:r>
            <a:r>
              <a:rPr kumimoji="0" lang="en-US" sz="1800" b="0" i="0" u="none" strike="noStrike" kern="1200" cap="none" spc="0" normalizeH="0" baseline="0" noProof="0" dirty="0" smtClean="0">
                <a:ln>
                  <a:noFill/>
                </a:ln>
                <a:solidFill>
                  <a:prstClr val="white"/>
                </a:solidFill>
                <a:effectLst/>
                <a:uLnTx/>
                <a:uFillTx/>
                <a:ea typeface="+mn-ea"/>
                <a:cs typeface="Calibri" panose="020F0502020204030204" pitchFamily="34" charset="0"/>
              </a:rPr>
              <a:t>PAs </a:t>
            </a:r>
            <a:r>
              <a:rPr kumimoji="0" lang="en-US" sz="1800" b="0" i="0" u="none" strike="noStrike" kern="1200" cap="none" spc="0" normalizeH="0" baseline="0" noProof="0" dirty="0">
                <a:ln>
                  <a:noFill/>
                </a:ln>
                <a:solidFill>
                  <a:prstClr val="white"/>
                </a:solidFill>
                <a:effectLst/>
                <a:uLnTx/>
                <a:uFillTx/>
                <a:ea typeface="+mn-ea"/>
                <a:cs typeface="Calibri" panose="020F0502020204030204" pitchFamily="34" charset="0"/>
              </a:rPr>
              <a:t>felt they were helpful as it gave clarity to their work and managers are using them in </a:t>
            </a:r>
            <a:r>
              <a:rPr kumimoji="0" lang="en-US" sz="1800" b="0" i="0" u="none" strike="noStrike" kern="1200" cap="none" spc="0" normalizeH="0" baseline="0" noProof="0" dirty="0" smtClean="0">
                <a:ln>
                  <a:noFill/>
                </a:ln>
                <a:solidFill>
                  <a:prstClr val="white"/>
                </a:solidFill>
                <a:effectLst/>
                <a:uLnTx/>
                <a:uFillTx/>
                <a:ea typeface="+mn-ea"/>
                <a:cs typeface="Calibri" panose="020F0502020204030204" pitchFamily="34" charset="0"/>
              </a:rPr>
              <a:t>supervision. The </a:t>
            </a:r>
            <a:r>
              <a:rPr kumimoji="0" lang="en-US" sz="1800" b="0" i="0" u="none" strike="noStrike" kern="1200" cap="none" spc="0" normalizeH="0" baseline="0" noProof="0" dirty="0">
                <a:ln>
                  <a:noFill/>
                </a:ln>
                <a:solidFill>
                  <a:prstClr val="white"/>
                </a:solidFill>
                <a:effectLst/>
                <a:uLnTx/>
                <a:uFillTx/>
                <a:ea typeface="+mn-ea"/>
                <a:cs typeface="Calibri" panose="020F0502020204030204" pitchFamily="34" charset="0"/>
              </a:rPr>
              <a:t>standards are being shared with social workers, IRO and fostering staff so young people and those working with them are aware of the available support. Everybody is reporting that they are helpful and give a good starting basis to agree individual support plans.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white"/>
              </a:solidFill>
              <a:effectLst/>
              <a:uLnTx/>
              <a:uFillTx/>
              <a:ea typeface="+mn-ea"/>
              <a:cs typeface="Calibri" panose="020F0502020204030204" pitchFamily="34" charset="0"/>
            </a:endParaRPr>
          </a:p>
        </p:txBody>
      </p:sp>
      <p:sp>
        <p:nvSpPr>
          <p:cNvPr id="9" name="Rectangle 6"/>
          <p:cNvSpPr>
            <a:spLocks noChangeArrowheads="1"/>
          </p:cNvSpPr>
          <p:nvPr/>
        </p:nvSpPr>
        <p:spPr bwMode="auto">
          <a:xfrm>
            <a:off x="1676400" y="-186154"/>
            <a:ext cx="290464"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000" b="0" i="0" u="none" strike="noStrike" kern="1200" cap="none" spc="0" normalizeH="0" baseline="0" noProof="0" dirty="0">
                <a:ln>
                  <a:noFill/>
                </a:ln>
                <a:solidFill>
                  <a:srgbClr val="222222"/>
                </a:solidFill>
                <a:effectLst/>
                <a:uLnTx/>
                <a:uFillTx/>
                <a:ea typeface="Times New Roman" panose="02020603050405020304" pitchFamily="18" charset="0"/>
                <a:cs typeface="Times New Roman" panose="02020603050405020304" pitchFamily="18" charset="0"/>
              </a:rPr>
              <a:t>e.</a:t>
            </a:r>
            <a:br>
              <a:rPr kumimoji="0" lang="en-GB" altLang="en-US" sz="1000" b="0" i="0" u="none" strike="noStrike" kern="1200" cap="none" spc="0" normalizeH="0" baseline="0" noProof="0" dirty="0">
                <a:ln>
                  <a:noFill/>
                </a:ln>
                <a:solidFill>
                  <a:srgbClr val="222222"/>
                </a:solidFill>
                <a:effectLst/>
                <a:uLnTx/>
                <a:uFillTx/>
                <a:ea typeface="Times New Roman" panose="02020603050405020304" pitchFamily="18" charset="0"/>
                <a:cs typeface="Times New Roman" panose="02020603050405020304" pitchFamily="18" charset="0"/>
              </a:rPr>
            </a:br>
            <a:r>
              <a:rPr kumimoji="0" lang="en-GB" altLang="en-US" sz="1000" b="0" i="0" u="none" strike="noStrike" kern="1200" cap="none" spc="0" normalizeH="0" baseline="0" noProof="0" dirty="0">
                <a:ln>
                  <a:noFill/>
                </a:ln>
                <a:solidFill>
                  <a:srgbClr val="222222"/>
                </a:solidFill>
                <a:effectLst/>
                <a:uLnTx/>
                <a:uFillTx/>
                <a:ea typeface="Times New Roman" panose="02020603050405020304" pitchFamily="18" charset="0"/>
                <a:cs typeface="Times New Roman" panose="02020603050405020304" pitchFamily="18" charset="0"/>
              </a:rPr>
              <a:t/>
            </a:r>
            <a:br>
              <a:rPr kumimoji="0" lang="en-GB" altLang="en-US" sz="1000" b="0" i="0" u="none" strike="noStrike" kern="1200" cap="none" spc="0" normalizeH="0" baseline="0" noProof="0" dirty="0">
                <a:ln>
                  <a:noFill/>
                </a:ln>
                <a:solidFill>
                  <a:srgbClr val="222222"/>
                </a:solidFill>
                <a:effectLst/>
                <a:uLnTx/>
                <a:uFillTx/>
                <a:ea typeface="Times New Roman" panose="02020603050405020304" pitchFamily="18" charset="0"/>
                <a:cs typeface="Times New Roman" panose="02020603050405020304" pitchFamily="18" charset="0"/>
              </a:rPr>
            </a:br>
            <a:endParaRPr kumimoji="0" lang="en-GB" altLang="en-US" sz="1800" b="0" i="0" u="none" strike="noStrike" kern="1200" cap="none" spc="0" normalizeH="0" baseline="0" noProof="0" dirty="0">
              <a:ln>
                <a:noFill/>
              </a:ln>
              <a:solidFill>
                <a:prstClr val="black"/>
              </a:solidFill>
              <a:effectLst/>
              <a:uLnTx/>
              <a:uFillTx/>
            </a:endParaRPr>
          </a:p>
        </p:txBody>
      </p:sp>
      <p:sp>
        <p:nvSpPr>
          <p:cNvPr id="17" name="Rounded Rectangle 16"/>
          <p:cNvSpPr/>
          <p:nvPr/>
        </p:nvSpPr>
        <p:spPr>
          <a:xfrm>
            <a:off x="345029" y="-689772"/>
            <a:ext cx="7878265" cy="297336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all" spc="0" normalizeH="0" baseline="0" noProof="0" dirty="0">
                <a:ln>
                  <a:noFill/>
                </a:ln>
                <a:solidFill>
                  <a:prstClr val="black"/>
                </a:solidFill>
                <a:effectLst/>
                <a:uLnTx/>
                <a:uFillTx/>
                <a:ea typeface="+mn-ea"/>
                <a:cs typeface="Arial" panose="020B0604020202020204" pitchFamily="34" charset="0"/>
              </a:rPr>
              <a:t>Hertfordshire</a:t>
            </a:r>
            <a:r>
              <a:rPr kumimoji="0" lang="en-GB" sz="2400" b="0" i="0" u="none" strike="noStrike" kern="1200" cap="none" spc="0" normalizeH="0" baseline="0" noProof="0" dirty="0">
                <a:ln>
                  <a:noFill/>
                </a:ln>
                <a:solidFill>
                  <a:prstClr val="black"/>
                </a:solidFill>
                <a:effectLst/>
                <a:uLnTx/>
                <a:uFillTx/>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ea typeface="+mn-ea"/>
                <a:cs typeface="Arial" panose="020B0604020202020204" pitchFamily="34" charset="0"/>
              </a:rPr>
              <a:t>Co-produced Practice Standards</a:t>
            </a:r>
            <a:endParaRPr kumimoji="0" lang="en-GB" sz="2400" b="1"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pic>
        <p:nvPicPr>
          <p:cNvPr id="5" name="Picture 4"/>
          <p:cNvPicPr>
            <a:picLocks noChangeAspect="1"/>
          </p:cNvPicPr>
          <p:nvPr/>
        </p:nvPicPr>
        <p:blipFill>
          <a:blip r:embed="rId3"/>
          <a:stretch>
            <a:fillRect/>
          </a:stretch>
        </p:blipFill>
        <p:spPr>
          <a:xfrm>
            <a:off x="10891156" y="315979"/>
            <a:ext cx="974925" cy="979524"/>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78992" y="315979"/>
            <a:ext cx="1632972" cy="857310"/>
          </a:xfrm>
          <a:prstGeom prst="rect">
            <a:avLst/>
          </a:prstGeom>
        </p:spPr>
      </p:pic>
    </p:spTree>
    <p:extLst>
      <p:ext uri="{BB962C8B-B14F-4D97-AF65-F5344CB8AC3E}">
        <p14:creationId xmlns:p14="http://schemas.microsoft.com/office/powerpoint/2010/main" val="15991228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Coram Voice colours">
      <a:dk1>
        <a:sysClr val="windowText" lastClr="000000"/>
      </a:dk1>
      <a:lt1>
        <a:sysClr val="window" lastClr="FFFFFF"/>
      </a:lt1>
      <a:dk2>
        <a:srgbClr val="6B2F75"/>
      </a:dk2>
      <a:lt2>
        <a:srgbClr val="C6D219"/>
      </a:lt2>
      <a:accent1>
        <a:srgbClr val="72D1E3"/>
      </a:accent1>
      <a:accent2>
        <a:srgbClr val="C6D219"/>
      </a:accent2>
      <a:accent3>
        <a:srgbClr val="B20E10"/>
      </a:accent3>
      <a:accent4>
        <a:srgbClr val="F8D500"/>
      </a:accent4>
      <a:accent5>
        <a:srgbClr val="747373"/>
      </a:accent5>
      <a:accent6>
        <a:srgbClr val="E17025"/>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Custom 4">
      <a:dk1>
        <a:sysClr val="windowText" lastClr="000000"/>
      </a:dk1>
      <a:lt1>
        <a:sysClr val="window" lastClr="FFFFFF"/>
      </a:lt1>
      <a:dk2>
        <a:srgbClr val="80388D"/>
      </a:dk2>
      <a:lt2>
        <a:srgbClr val="C1BAA4"/>
      </a:lt2>
      <a:accent1>
        <a:srgbClr val="B20E10"/>
      </a:accent1>
      <a:accent2>
        <a:srgbClr val="C4D600"/>
      </a:accent2>
      <a:accent3>
        <a:srgbClr val="80388D"/>
      </a:accent3>
      <a:accent4>
        <a:srgbClr val="8FD1E3"/>
      </a:accent4>
      <a:accent5>
        <a:srgbClr val="EF7723"/>
      </a:accent5>
      <a:accent6>
        <a:srgbClr val="FFDD00"/>
      </a:accent6>
      <a:hlink>
        <a:srgbClr val="80388D"/>
      </a:hlink>
      <a:folHlink>
        <a:srgbClr val="DC08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370</Words>
  <Application>Microsoft Office PowerPoint</Application>
  <PresentationFormat>Widescreen</PresentationFormat>
  <Paragraphs>23</Paragraphs>
  <Slides>2</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Calibri</vt:lpstr>
      <vt:lpstr>Times New Roman</vt:lpstr>
      <vt:lpstr>1_Office Theme</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 Stewart-Watson</dc:creator>
  <cp:lastModifiedBy>Richard Marvin</cp:lastModifiedBy>
  <cp:revision>2</cp:revision>
  <dcterms:created xsi:type="dcterms:W3CDTF">2023-02-21T12:39:57Z</dcterms:created>
  <dcterms:modified xsi:type="dcterms:W3CDTF">2023-05-17T09:39:32Z</dcterms:modified>
</cp:coreProperties>
</file>