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0" r:id="rId6"/>
    <p:sldId id="259" r:id="rId7"/>
    <p:sldId id="258" r:id="rId8"/>
    <p:sldId id="263" r:id="rId9"/>
    <p:sldId id="264" r:id="rId10"/>
    <p:sldId id="265" r:id="rId11"/>
    <p:sldId id="278" r:id="rId12"/>
    <p:sldId id="272" r:id="rId13"/>
    <p:sldId id="281" r:id="rId14"/>
    <p:sldId id="273" r:id="rId15"/>
    <p:sldId id="267" r:id="rId16"/>
    <p:sldId id="274" r:id="rId17"/>
    <p:sldId id="275" r:id="rId18"/>
    <p:sldId id="276" r:id="rId19"/>
    <p:sldId id="277" r:id="rId20"/>
    <p:sldId id="279" r:id="rId21"/>
    <p:sldId id="261" r:id="rId22"/>
    <p:sldId id="262" r:id="rId23"/>
    <p:sldId id="270"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4A70C3-6687-4347-8122-405573109E3C}" v="5" dt="2023-05-18T21:04:40.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75" autoAdjust="0"/>
  </p:normalViewPr>
  <p:slideViewPr>
    <p:cSldViewPr snapToGrid="0">
      <p:cViewPr varScale="1">
        <p:scale>
          <a:sx n="55" d="100"/>
          <a:sy n="55" d="100"/>
        </p:scale>
        <p:origin x="1028" y="32"/>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y Anderson" userId="257de50f-73b5-4ef0-a403-56af6136b80e" providerId="ADAL" clId="{B84A70C3-6687-4347-8122-405573109E3C}"/>
    <pc:docChg chg="undo custSel delSld modSld">
      <pc:chgData name="Micky Anderson" userId="257de50f-73b5-4ef0-a403-56af6136b80e" providerId="ADAL" clId="{B84A70C3-6687-4347-8122-405573109E3C}" dt="2023-05-18T21:04:40.605" v="243" actId="1076"/>
      <pc:docMkLst>
        <pc:docMk/>
      </pc:docMkLst>
      <pc:sldChg chg="modSp mod">
        <pc:chgData name="Micky Anderson" userId="257de50f-73b5-4ef0-a403-56af6136b80e" providerId="ADAL" clId="{B84A70C3-6687-4347-8122-405573109E3C}" dt="2023-05-18T20:52:13.063" v="233" actId="1076"/>
        <pc:sldMkLst>
          <pc:docMk/>
          <pc:sldMk cId="1987335043" sldId="258"/>
        </pc:sldMkLst>
        <pc:spChg chg="mod">
          <ac:chgData name="Micky Anderson" userId="257de50f-73b5-4ef0-a403-56af6136b80e" providerId="ADAL" clId="{B84A70C3-6687-4347-8122-405573109E3C}" dt="2023-05-18T20:52:13.063" v="233" actId="1076"/>
          <ac:spMkLst>
            <pc:docMk/>
            <pc:sldMk cId="1987335043" sldId="258"/>
            <ac:spMk id="5" creationId="{480EDB27-C04E-720D-B242-4DCEBA312CDC}"/>
          </ac:spMkLst>
        </pc:spChg>
      </pc:sldChg>
      <pc:sldChg chg="modSp mod modNotesTx">
        <pc:chgData name="Micky Anderson" userId="257de50f-73b5-4ef0-a403-56af6136b80e" providerId="ADAL" clId="{B84A70C3-6687-4347-8122-405573109E3C}" dt="2023-05-18T20:57:01.094" v="237" actId="1076"/>
        <pc:sldMkLst>
          <pc:docMk/>
          <pc:sldMk cId="237993279" sldId="259"/>
        </pc:sldMkLst>
        <pc:spChg chg="mod">
          <ac:chgData name="Micky Anderson" userId="257de50f-73b5-4ef0-a403-56af6136b80e" providerId="ADAL" clId="{B84A70C3-6687-4347-8122-405573109E3C}" dt="2023-05-18T20:46:32.606" v="59" actId="20577"/>
          <ac:spMkLst>
            <pc:docMk/>
            <pc:sldMk cId="237993279" sldId="259"/>
            <ac:spMk id="2" creationId="{804444B7-CE96-92C6-8C44-1CF7F71E6140}"/>
          </ac:spMkLst>
        </pc:spChg>
        <pc:spChg chg="mod">
          <ac:chgData name="Micky Anderson" userId="257de50f-73b5-4ef0-a403-56af6136b80e" providerId="ADAL" clId="{B84A70C3-6687-4347-8122-405573109E3C}" dt="2023-05-18T20:57:01.094" v="237" actId="1076"/>
          <ac:spMkLst>
            <pc:docMk/>
            <pc:sldMk cId="237993279" sldId="259"/>
            <ac:spMk id="4" creationId="{B1B01E46-C0F6-46E3-5C0B-1B622F191A8C}"/>
          </ac:spMkLst>
        </pc:spChg>
      </pc:sldChg>
      <pc:sldChg chg="modSp mod">
        <pc:chgData name="Micky Anderson" userId="257de50f-73b5-4ef0-a403-56af6136b80e" providerId="ADAL" clId="{B84A70C3-6687-4347-8122-405573109E3C}" dt="2023-05-18T20:39:43.854" v="22" actId="20577"/>
        <pc:sldMkLst>
          <pc:docMk/>
          <pc:sldMk cId="2106851466" sldId="263"/>
        </pc:sldMkLst>
        <pc:spChg chg="mod">
          <ac:chgData name="Micky Anderson" userId="257de50f-73b5-4ef0-a403-56af6136b80e" providerId="ADAL" clId="{B84A70C3-6687-4347-8122-405573109E3C}" dt="2023-05-18T20:39:43.854" v="22" actId="20577"/>
          <ac:spMkLst>
            <pc:docMk/>
            <pc:sldMk cId="2106851466" sldId="263"/>
            <ac:spMk id="3" creationId="{E903887F-F94B-12F5-8878-852E52D6327D}"/>
          </ac:spMkLst>
        </pc:spChg>
      </pc:sldChg>
      <pc:sldChg chg="modSp">
        <pc:chgData name="Micky Anderson" userId="257de50f-73b5-4ef0-a403-56af6136b80e" providerId="ADAL" clId="{B84A70C3-6687-4347-8122-405573109E3C}" dt="2023-05-18T20:54:15.473" v="236"/>
        <pc:sldMkLst>
          <pc:docMk/>
          <pc:sldMk cId="3758370961" sldId="264"/>
        </pc:sldMkLst>
        <pc:graphicFrameChg chg="mod">
          <ac:chgData name="Micky Anderson" userId="257de50f-73b5-4ef0-a403-56af6136b80e" providerId="ADAL" clId="{B84A70C3-6687-4347-8122-405573109E3C}" dt="2023-05-18T20:54:15.473" v="236"/>
          <ac:graphicFrameMkLst>
            <pc:docMk/>
            <pc:sldMk cId="3758370961" sldId="264"/>
            <ac:graphicFrameMk id="7" creationId="{28D1AB25-4DAC-4D0A-D7FE-036394D3EF93}"/>
          </ac:graphicFrameMkLst>
        </pc:graphicFrameChg>
      </pc:sldChg>
      <pc:sldChg chg="modNotesTx">
        <pc:chgData name="Micky Anderson" userId="257de50f-73b5-4ef0-a403-56af6136b80e" providerId="ADAL" clId="{B84A70C3-6687-4347-8122-405573109E3C}" dt="2023-05-18T20:49:32.372" v="191" actId="20577"/>
        <pc:sldMkLst>
          <pc:docMk/>
          <pc:sldMk cId="321449879" sldId="273"/>
        </pc:sldMkLst>
      </pc:sldChg>
      <pc:sldChg chg="del">
        <pc:chgData name="Micky Anderson" userId="257de50f-73b5-4ef0-a403-56af6136b80e" providerId="ADAL" clId="{B84A70C3-6687-4347-8122-405573109E3C}" dt="2023-05-18T20:37:17.836" v="0" actId="47"/>
        <pc:sldMkLst>
          <pc:docMk/>
          <pc:sldMk cId="1497977391" sldId="282"/>
        </pc:sldMkLst>
      </pc:sldChg>
      <pc:sldChg chg="addSp modSp mod">
        <pc:chgData name="Micky Anderson" userId="257de50f-73b5-4ef0-a403-56af6136b80e" providerId="ADAL" clId="{B84A70C3-6687-4347-8122-405573109E3C}" dt="2023-05-18T21:04:40.605" v="243" actId="1076"/>
        <pc:sldMkLst>
          <pc:docMk/>
          <pc:sldMk cId="1428468890" sldId="283"/>
        </pc:sldMkLst>
        <pc:spChg chg="mod">
          <ac:chgData name="Micky Anderson" userId="257de50f-73b5-4ef0-a403-56af6136b80e" providerId="ADAL" clId="{B84A70C3-6687-4347-8122-405573109E3C}" dt="2023-05-18T21:03:29.246" v="239" actId="1076"/>
          <ac:spMkLst>
            <pc:docMk/>
            <pc:sldMk cId="1428468890" sldId="283"/>
            <ac:spMk id="3" creationId="{95FF2E23-2D1E-42FC-575C-D64D3D4E5A20}"/>
          </ac:spMkLst>
        </pc:spChg>
        <pc:spChg chg="add mod">
          <ac:chgData name="Micky Anderson" userId="257de50f-73b5-4ef0-a403-56af6136b80e" providerId="ADAL" clId="{B84A70C3-6687-4347-8122-405573109E3C}" dt="2023-05-18T21:04:40.605" v="243" actId="1076"/>
          <ac:spMkLst>
            <pc:docMk/>
            <pc:sldMk cId="1428468890" sldId="283"/>
            <ac:spMk id="8" creationId="{D660216B-B98A-C912-59AC-880839296A5B}"/>
          </ac:spMkLst>
        </pc:spChg>
        <pc:picChg chg="mod">
          <ac:chgData name="Micky Anderson" userId="257de50f-73b5-4ef0-a403-56af6136b80e" providerId="ADAL" clId="{B84A70C3-6687-4347-8122-405573109E3C}" dt="2023-05-18T21:03:42.990" v="241" actId="1076"/>
          <ac:picMkLst>
            <pc:docMk/>
            <pc:sldMk cId="1428468890" sldId="283"/>
            <ac:picMk id="5" creationId="{923ADE89-18D6-CC69-FFD2-BE071AF072AB}"/>
          </ac:picMkLst>
        </pc:picChg>
        <pc:picChg chg="mod">
          <ac:chgData name="Micky Anderson" userId="257de50f-73b5-4ef0-a403-56af6136b80e" providerId="ADAL" clId="{B84A70C3-6687-4347-8122-405573109E3C}" dt="2023-05-18T21:03:23.726" v="238" actId="1076"/>
          <ac:picMkLst>
            <pc:docMk/>
            <pc:sldMk cId="1428468890" sldId="283"/>
            <ac:picMk id="7" creationId="{06126A4B-090D-0EE4-A51F-A90AEA7DA089}"/>
          </ac:picMkLst>
        </pc:picChg>
        <pc:picChg chg="add mod">
          <ac:chgData name="Micky Anderson" userId="257de50f-73b5-4ef0-a403-56af6136b80e" providerId="ADAL" clId="{B84A70C3-6687-4347-8122-405573109E3C}" dt="2023-05-18T21:04:40.605" v="243" actId="1076"/>
          <ac:picMkLst>
            <pc:docMk/>
            <pc:sldMk cId="1428468890" sldId="283"/>
            <ac:picMk id="9" creationId="{D0EEC20D-2013-9010-AED1-FC2478ED248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trath.sharepoint.com/sites/celcishubs/EI%20Hub%20Library/Bright%20Spots/National%20report/Care%20leavers%20workboo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Age groups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5695-4651-B78E-85D186C2F122}"/>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E182-40BA-9D4D-614A10F0B893}"/>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E182-40BA-9D4D-614A10F0B893}"/>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Sheet1!$N$5:$N$7</c:f>
              <c:strCache>
                <c:ptCount val="3"/>
                <c:pt idx="0">
                  <c:v>16-17 years</c:v>
                </c:pt>
                <c:pt idx="1">
                  <c:v>18-20 years</c:v>
                </c:pt>
                <c:pt idx="2">
                  <c:v>21 and over</c:v>
                </c:pt>
              </c:strCache>
            </c:strRef>
          </c:cat>
          <c:val>
            <c:numRef>
              <c:f>Sheet1!$O$5:$O$7</c:f>
              <c:numCache>
                <c:formatCode>0%</c:formatCode>
                <c:ptCount val="3"/>
                <c:pt idx="0">
                  <c:v>0.21698113207547171</c:v>
                </c:pt>
                <c:pt idx="1">
                  <c:v>0.41037735849056606</c:v>
                </c:pt>
                <c:pt idx="2">
                  <c:v>0.37264150943396224</c:v>
                </c:pt>
              </c:numCache>
            </c:numRef>
          </c:val>
          <c:extLst>
            <c:ext xmlns:c16="http://schemas.microsoft.com/office/drawing/2014/chart" uri="{C3380CC4-5D6E-409C-BE32-E72D297353CC}">
              <c16:uniqueId val="{00000004-E182-40BA-9D4D-614A10F0B893}"/>
            </c:ext>
          </c:extLst>
        </c:ser>
        <c:dLbls>
          <c:showLegendKey val="0"/>
          <c:showVal val="0"/>
          <c:showCatName val="0"/>
          <c:showSerName val="0"/>
          <c:showPercent val="0"/>
          <c:showBubbleSize val="0"/>
        </c:dLbls>
        <c:gapWidth val="50"/>
        <c:axId val="348645119"/>
        <c:axId val="348643679"/>
      </c:barChart>
      <c:catAx>
        <c:axId val="3486451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348643679"/>
        <c:crosses val="autoZero"/>
        <c:auto val="1"/>
        <c:lblAlgn val="ctr"/>
        <c:lblOffset val="100"/>
        <c:noMultiLvlLbl val="0"/>
      </c:catAx>
      <c:valAx>
        <c:axId val="348643679"/>
        <c:scaling>
          <c:orientation val="minMax"/>
        </c:scaling>
        <c:delete val="1"/>
        <c:axPos val="t"/>
        <c:numFmt formatCode="0%" sourceLinked="1"/>
        <c:majorTickMark val="none"/>
        <c:minorTickMark val="none"/>
        <c:tickLblPos val="nextTo"/>
        <c:crossAx val="34864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Easy to get in touch with worker all or most of the time, and worker trust all or most of the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Sheet1!$G$588</c:f>
              <c:strCache>
                <c:ptCount val="1"/>
                <c:pt idx="0">
                  <c:v>Easy to get in touch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Sheet1!$F$589:$F$591</c:f>
              <c:strCache>
                <c:ptCount val="3"/>
                <c:pt idx="0">
                  <c:v>LA1</c:v>
                </c:pt>
                <c:pt idx="1">
                  <c:v>LA2</c:v>
                </c:pt>
                <c:pt idx="2">
                  <c:v>LA3</c:v>
                </c:pt>
              </c:strCache>
            </c:strRef>
          </c:cat>
          <c:val>
            <c:numRef>
              <c:f>Sheet1!$G$589:$G$591</c:f>
              <c:numCache>
                <c:formatCode>###0%</c:formatCode>
                <c:ptCount val="3"/>
                <c:pt idx="0">
                  <c:v>0.88524590163934425</c:v>
                </c:pt>
                <c:pt idx="1">
                  <c:v>0.875</c:v>
                </c:pt>
                <c:pt idx="2">
                  <c:v>0.36666666666666664</c:v>
                </c:pt>
              </c:numCache>
            </c:numRef>
          </c:val>
          <c:extLst>
            <c:ext xmlns:c16="http://schemas.microsoft.com/office/drawing/2014/chart" uri="{C3380CC4-5D6E-409C-BE32-E72D297353CC}">
              <c16:uniqueId val="{00000000-5ECF-4389-8EDC-DACEF6B0668F}"/>
            </c:ext>
          </c:extLst>
        </c:ser>
        <c:ser>
          <c:idx val="1"/>
          <c:order val="1"/>
          <c:tx>
            <c:strRef>
              <c:f>Sheet1!$H$588</c:f>
              <c:strCache>
                <c:ptCount val="1"/>
                <c:pt idx="0">
                  <c:v>Trust worker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Sheet1!$F$589:$F$591</c:f>
              <c:strCache>
                <c:ptCount val="3"/>
                <c:pt idx="0">
                  <c:v>LA1</c:v>
                </c:pt>
                <c:pt idx="1">
                  <c:v>LA2</c:v>
                </c:pt>
                <c:pt idx="2">
                  <c:v>LA3</c:v>
                </c:pt>
              </c:strCache>
            </c:strRef>
          </c:cat>
          <c:val>
            <c:numRef>
              <c:f>Sheet1!$H$589:$H$591</c:f>
              <c:numCache>
                <c:formatCode>###0%</c:formatCode>
                <c:ptCount val="3"/>
                <c:pt idx="0">
                  <c:v>0.85245901639344257</c:v>
                </c:pt>
                <c:pt idx="1">
                  <c:v>0.875</c:v>
                </c:pt>
                <c:pt idx="2">
                  <c:v>0.6333333333333333</c:v>
                </c:pt>
              </c:numCache>
            </c:numRef>
          </c:val>
          <c:extLst>
            <c:ext xmlns:c16="http://schemas.microsoft.com/office/drawing/2014/chart" uri="{C3380CC4-5D6E-409C-BE32-E72D297353CC}">
              <c16:uniqueId val="{00000001-5ECF-4389-8EDC-DACEF6B0668F}"/>
            </c:ext>
          </c:extLst>
        </c:ser>
        <c:dLbls>
          <c:showLegendKey val="0"/>
          <c:showVal val="0"/>
          <c:showCatName val="0"/>
          <c:showSerName val="0"/>
          <c:showPercent val="0"/>
          <c:showBubbleSize val="0"/>
        </c:dLbls>
        <c:gapWidth val="150"/>
        <c:overlap val="-27"/>
        <c:axId val="1617796256"/>
        <c:axId val="1617804160"/>
      </c:barChart>
      <c:catAx>
        <c:axId val="161779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17804160"/>
        <c:crosses val="autoZero"/>
        <c:auto val="1"/>
        <c:lblAlgn val="ctr"/>
        <c:lblOffset val="100"/>
        <c:noMultiLvlLbl val="0"/>
      </c:catAx>
      <c:valAx>
        <c:axId val="1617804160"/>
        <c:scaling>
          <c:orientation val="minMax"/>
        </c:scaling>
        <c:delete val="1"/>
        <c:axPos val="l"/>
        <c:numFmt formatCode="###0%" sourceLinked="1"/>
        <c:majorTickMark val="none"/>
        <c:minorTickMark val="none"/>
        <c:tickLblPos val="nextTo"/>
        <c:crossAx val="161779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Not knowing worker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2231718898385564E-2"/>
          <c:y val="8.2404595701468325E-2"/>
          <c:w val="0.89553656220322886"/>
          <c:h val="0.74725491855382609"/>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0CDA-4AB2-AE86-89632C86DA8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CDA-4AB2-AE86-89632C86DA81}"/>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0CDA-4AB2-AE86-89632C86DA8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0CDA-4AB2-AE86-89632C86DA81}"/>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Sheet1!$B$508:$B$512</c:f>
              <c:strCache>
                <c:ptCount val="5"/>
                <c:pt idx="0">
                  <c:v>Care leavers</c:v>
                </c:pt>
                <c:pt idx="1">
                  <c:v>BSCG</c:v>
                </c:pt>
                <c:pt idx="2">
                  <c:v>LA1</c:v>
                </c:pt>
                <c:pt idx="3">
                  <c:v>LA2</c:v>
                </c:pt>
                <c:pt idx="4">
                  <c:v>LA3</c:v>
                </c:pt>
              </c:strCache>
            </c:strRef>
          </c:cat>
          <c:val>
            <c:numRef>
              <c:f>Sheet1!$C$508:$C$512</c:f>
              <c:numCache>
                <c:formatCode>0%</c:formatCode>
                <c:ptCount val="5"/>
                <c:pt idx="0" formatCode="###0%">
                  <c:v>0.2155963302752294</c:v>
                </c:pt>
                <c:pt idx="1">
                  <c:v>7.0000000000000007E-2</c:v>
                </c:pt>
                <c:pt idx="2" formatCode="###0%">
                  <c:v>3.125E-2</c:v>
                </c:pt>
                <c:pt idx="3" formatCode="###0%">
                  <c:v>0.125</c:v>
                </c:pt>
                <c:pt idx="4" formatCode="###0%">
                  <c:v>0.38775510204081631</c:v>
                </c:pt>
              </c:numCache>
            </c:numRef>
          </c:val>
          <c:extLst>
            <c:ext xmlns:c16="http://schemas.microsoft.com/office/drawing/2014/chart" uri="{C3380CC4-5D6E-409C-BE32-E72D297353CC}">
              <c16:uniqueId val="{00000008-0CDA-4AB2-AE86-89632C86DA81}"/>
            </c:ext>
          </c:extLst>
        </c:ser>
        <c:dLbls>
          <c:showLegendKey val="0"/>
          <c:showVal val="0"/>
          <c:showCatName val="0"/>
          <c:showSerName val="0"/>
          <c:showPercent val="0"/>
          <c:showBubbleSize val="0"/>
        </c:dLbls>
        <c:gapWidth val="150"/>
        <c:overlap val="-27"/>
        <c:axId val="1617796256"/>
        <c:axId val="1617804160"/>
      </c:barChart>
      <c:catAx>
        <c:axId val="161779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17804160"/>
        <c:crosses val="autoZero"/>
        <c:auto val="1"/>
        <c:lblAlgn val="ctr"/>
        <c:lblOffset val="100"/>
        <c:noMultiLvlLbl val="0"/>
      </c:catAx>
      <c:valAx>
        <c:axId val="1617804160"/>
        <c:scaling>
          <c:orientation val="minMax"/>
        </c:scaling>
        <c:delete val="1"/>
        <c:axPos val="l"/>
        <c:numFmt formatCode="###0%" sourceLinked="1"/>
        <c:majorTickMark val="none"/>
        <c:minorTickMark val="none"/>
        <c:tickLblPos val="nextTo"/>
        <c:crossAx val="1617796256"/>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2000" b="1"/>
              <a:t>Trust worker 'all or most of the time'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0C54-412C-AA2C-7A75B22A44C0}"/>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C54-412C-AA2C-7A75B22A44C0}"/>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0C54-412C-AA2C-7A75B22A44C0}"/>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Sheet1!$B$563:$B$566</c:f>
              <c:strCache>
                <c:ptCount val="4"/>
                <c:pt idx="0">
                  <c:v>All care leavers who know worker</c:v>
                </c:pt>
                <c:pt idx="1">
                  <c:v>11-18 year olds in care</c:v>
                </c:pt>
                <c:pt idx="2">
                  <c:v>One worker in last 12 months</c:v>
                </c:pt>
                <c:pt idx="3">
                  <c:v>Two or more workers</c:v>
                </c:pt>
              </c:strCache>
            </c:strRef>
          </c:cat>
          <c:val>
            <c:numRef>
              <c:f>Sheet1!$D$563:$D$566</c:f>
              <c:numCache>
                <c:formatCode>0%</c:formatCode>
                <c:ptCount val="4"/>
                <c:pt idx="0" formatCode="###0%">
                  <c:v>0.78106508875739644</c:v>
                </c:pt>
                <c:pt idx="1">
                  <c:v>0.57999999999999996</c:v>
                </c:pt>
                <c:pt idx="2" formatCode="###0%">
                  <c:v>0.83333333333333348</c:v>
                </c:pt>
                <c:pt idx="3" formatCode="###0%">
                  <c:v>0.65306122448979598</c:v>
                </c:pt>
              </c:numCache>
            </c:numRef>
          </c:val>
          <c:extLst>
            <c:ext xmlns:c16="http://schemas.microsoft.com/office/drawing/2014/chart" uri="{C3380CC4-5D6E-409C-BE32-E72D297353CC}">
              <c16:uniqueId val="{00000006-0C54-412C-AA2C-7A75B22A44C0}"/>
            </c:ext>
          </c:extLst>
        </c:ser>
        <c:dLbls>
          <c:showLegendKey val="0"/>
          <c:showVal val="0"/>
          <c:showCatName val="0"/>
          <c:showSerName val="0"/>
          <c:showPercent val="0"/>
          <c:showBubbleSize val="0"/>
        </c:dLbls>
        <c:gapWidth val="50"/>
        <c:axId val="1114837199"/>
        <c:axId val="1114839279"/>
      </c:barChart>
      <c:catAx>
        <c:axId val="1114837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4839279"/>
        <c:crosses val="autoZero"/>
        <c:auto val="1"/>
        <c:lblAlgn val="ctr"/>
        <c:lblOffset val="100"/>
        <c:noMultiLvlLbl val="0"/>
      </c:catAx>
      <c:valAx>
        <c:axId val="1114839279"/>
        <c:scaling>
          <c:orientation val="minMax"/>
          <c:min val="0"/>
        </c:scaling>
        <c:delete val="1"/>
        <c:axPos val="t"/>
        <c:numFmt formatCode="###0%" sourceLinked="1"/>
        <c:majorTickMark val="none"/>
        <c:minorTickMark val="none"/>
        <c:tickLblPos val="nextTo"/>
        <c:crossAx val="1114837199"/>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2000" b="1"/>
              <a:t>Easy to get in touch with worker 'all or most of the time'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7275-4793-8810-702FA63542DA}"/>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7275-4793-8810-702FA63542DA}"/>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7275-4793-8810-702FA63542D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Sheet1!$B$563:$B$566</c:f>
              <c:strCache>
                <c:ptCount val="4"/>
                <c:pt idx="0">
                  <c:v>All care leavers who know worker</c:v>
                </c:pt>
                <c:pt idx="1">
                  <c:v>11-18 year olds in care</c:v>
                </c:pt>
                <c:pt idx="2">
                  <c:v>One worker in last 12 months</c:v>
                </c:pt>
                <c:pt idx="3">
                  <c:v>Two or more workers</c:v>
                </c:pt>
              </c:strCache>
            </c:strRef>
          </c:cat>
          <c:val>
            <c:numRef>
              <c:f>Sheet1!$F$563:$F$566</c:f>
              <c:numCache>
                <c:formatCode>###0%</c:formatCode>
                <c:ptCount val="4"/>
                <c:pt idx="0">
                  <c:v>0.69822485207100593</c:v>
                </c:pt>
                <c:pt idx="1">
                  <c:v>0.49099999999999999</c:v>
                </c:pt>
                <c:pt idx="2">
                  <c:v>0.78151260504201692</c:v>
                </c:pt>
                <c:pt idx="3">
                  <c:v>0.5</c:v>
                </c:pt>
              </c:numCache>
            </c:numRef>
          </c:val>
          <c:extLst>
            <c:ext xmlns:c16="http://schemas.microsoft.com/office/drawing/2014/chart" uri="{C3380CC4-5D6E-409C-BE32-E72D297353CC}">
              <c16:uniqueId val="{00000006-7275-4793-8810-702FA63542DA}"/>
            </c:ext>
          </c:extLst>
        </c:ser>
        <c:dLbls>
          <c:showLegendKey val="0"/>
          <c:showVal val="0"/>
          <c:showCatName val="0"/>
          <c:showSerName val="0"/>
          <c:showPercent val="0"/>
          <c:showBubbleSize val="0"/>
        </c:dLbls>
        <c:gapWidth val="50"/>
        <c:axId val="1114837199"/>
        <c:axId val="1114839279"/>
      </c:barChart>
      <c:catAx>
        <c:axId val="1114837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4839279"/>
        <c:crosses val="autoZero"/>
        <c:auto val="1"/>
        <c:lblAlgn val="ctr"/>
        <c:lblOffset val="100"/>
        <c:noMultiLvlLbl val="0"/>
      </c:catAx>
      <c:valAx>
        <c:axId val="1114839279"/>
        <c:scaling>
          <c:orientation val="minMax"/>
          <c:min val="0"/>
        </c:scaling>
        <c:delete val="1"/>
        <c:axPos val="t"/>
        <c:numFmt formatCode="###0%" sourceLinked="1"/>
        <c:majorTickMark val="none"/>
        <c:minorTickMark val="none"/>
        <c:tickLblPos val="nextTo"/>
        <c:crossAx val="1114837199"/>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C824-435C-A487-6E6A97026C3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Sheet2!$AJ$11:$AJ$12</c:f>
              <c:strCache>
                <c:ptCount val="2"/>
                <c:pt idx="0">
                  <c:v>Very high</c:v>
                </c:pt>
                <c:pt idx="1">
                  <c:v>Low</c:v>
                </c:pt>
              </c:strCache>
            </c:strRef>
          </c:cat>
          <c:val>
            <c:numRef>
              <c:f>Sheet2!$AL$11:$AL$12</c:f>
              <c:numCache>
                <c:formatCode>0%</c:formatCode>
                <c:ptCount val="2"/>
                <c:pt idx="0">
                  <c:v>0.27777777777777779</c:v>
                </c:pt>
                <c:pt idx="1">
                  <c:v>0.35648148148148145</c:v>
                </c:pt>
              </c:numCache>
            </c:numRef>
          </c:val>
          <c:extLst>
            <c:ext xmlns:c16="http://schemas.microsoft.com/office/drawing/2014/chart" uri="{C3380CC4-5D6E-409C-BE32-E72D297353CC}">
              <c16:uniqueId val="{00000000-C824-435C-A487-6E6A97026C3F}"/>
            </c:ext>
          </c:extLst>
        </c:ser>
        <c:dLbls>
          <c:showLegendKey val="0"/>
          <c:showVal val="0"/>
          <c:showCatName val="0"/>
          <c:showSerName val="0"/>
          <c:showPercent val="0"/>
          <c:showBubbleSize val="0"/>
        </c:dLbls>
        <c:gapWidth val="60"/>
        <c:overlap val="-27"/>
        <c:axId val="449313088"/>
        <c:axId val="449314048"/>
      </c:barChart>
      <c:catAx>
        <c:axId val="4493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49314048"/>
        <c:crosses val="autoZero"/>
        <c:auto val="1"/>
        <c:lblAlgn val="ctr"/>
        <c:lblOffset val="100"/>
        <c:noMultiLvlLbl val="0"/>
      </c:catAx>
      <c:valAx>
        <c:axId val="449314048"/>
        <c:scaling>
          <c:orientation val="minMax"/>
        </c:scaling>
        <c:delete val="1"/>
        <c:axPos val="l"/>
        <c:numFmt formatCode="0%" sourceLinked="1"/>
        <c:majorTickMark val="none"/>
        <c:minorTickMark val="none"/>
        <c:tickLblPos val="nextTo"/>
        <c:crossAx val="44931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Sheet2!$O$3</c:f>
              <c:strCache>
                <c:ptCount val="1"/>
                <c:pt idx="0">
                  <c:v>Low</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Sheet2!$N$4:$N$6</c:f>
              <c:strCache>
                <c:ptCount val="3"/>
                <c:pt idx="0">
                  <c:v>Life satisfaction</c:v>
                </c:pt>
                <c:pt idx="1">
                  <c:v>Happiness yesterday</c:v>
                </c:pt>
                <c:pt idx="2">
                  <c:v>Things do in life are worthwhile</c:v>
                </c:pt>
              </c:strCache>
            </c:strRef>
          </c:cat>
          <c:val>
            <c:numRef>
              <c:f>Sheet2!$O$4:$O$6</c:f>
              <c:numCache>
                <c:formatCode>0%</c:formatCode>
                <c:ptCount val="3"/>
                <c:pt idx="0">
                  <c:v>0.32407407407407407</c:v>
                </c:pt>
                <c:pt idx="1">
                  <c:v>0.27777777777777779</c:v>
                </c:pt>
                <c:pt idx="2">
                  <c:v>0.27102803738317754</c:v>
                </c:pt>
              </c:numCache>
            </c:numRef>
          </c:val>
          <c:extLst>
            <c:ext xmlns:c16="http://schemas.microsoft.com/office/drawing/2014/chart" uri="{C3380CC4-5D6E-409C-BE32-E72D297353CC}">
              <c16:uniqueId val="{00000000-E611-478F-8797-26D269EC61FE}"/>
            </c:ext>
          </c:extLst>
        </c:ser>
        <c:ser>
          <c:idx val="1"/>
          <c:order val="1"/>
          <c:tx>
            <c:strRef>
              <c:f>Sheet2!$P$3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Sheet2!$N$4:$N$6</c:f>
              <c:strCache>
                <c:ptCount val="3"/>
                <c:pt idx="0">
                  <c:v>Life satisfaction</c:v>
                </c:pt>
                <c:pt idx="1">
                  <c:v>Happiness yesterday</c:v>
                </c:pt>
                <c:pt idx="2">
                  <c:v>Things do in life are worthwhile</c:v>
                </c:pt>
              </c:strCache>
            </c:strRef>
          </c:cat>
          <c:val>
            <c:numRef>
              <c:f>Sheet2!$P$4:$P$6</c:f>
              <c:numCache>
                <c:formatCode>0%</c:formatCode>
                <c:ptCount val="3"/>
                <c:pt idx="0">
                  <c:v>0.25</c:v>
                </c:pt>
                <c:pt idx="1">
                  <c:v>0.22685185185185186</c:v>
                </c:pt>
                <c:pt idx="2">
                  <c:v>0.26635514018691586</c:v>
                </c:pt>
              </c:numCache>
            </c:numRef>
          </c:val>
          <c:extLst>
            <c:ext xmlns:c16="http://schemas.microsoft.com/office/drawing/2014/chart" uri="{C3380CC4-5D6E-409C-BE32-E72D297353CC}">
              <c16:uniqueId val="{00000001-E611-478F-8797-26D269EC61FE}"/>
            </c:ext>
          </c:extLst>
        </c:ser>
        <c:ser>
          <c:idx val="2"/>
          <c:order val="2"/>
          <c:tx>
            <c:strRef>
              <c:f>Sheet2!$Q$3</c:f>
              <c:strCache>
                <c:ptCount val="1"/>
                <c:pt idx="0">
                  <c:v>High</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Sheet2!$N$4:$N$6</c:f>
              <c:strCache>
                <c:ptCount val="3"/>
                <c:pt idx="0">
                  <c:v>Life satisfaction</c:v>
                </c:pt>
                <c:pt idx="1">
                  <c:v>Happiness yesterday</c:v>
                </c:pt>
                <c:pt idx="2">
                  <c:v>Things do in life are worthwhile</c:v>
                </c:pt>
              </c:strCache>
            </c:strRef>
          </c:cat>
          <c:val>
            <c:numRef>
              <c:f>Sheet2!$Q$4:$Q$6</c:f>
              <c:numCache>
                <c:formatCode>0%</c:formatCode>
                <c:ptCount val="3"/>
                <c:pt idx="0">
                  <c:v>0.21759259259259259</c:v>
                </c:pt>
                <c:pt idx="1">
                  <c:v>0.25925925925925924</c:v>
                </c:pt>
                <c:pt idx="2">
                  <c:v>0.2102803738317757</c:v>
                </c:pt>
              </c:numCache>
            </c:numRef>
          </c:val>
          <c:extLst>
            <c:ext xmlns:c16="http://schemas.microsoft.com/office/drawing/2014/chart" uri="{C3380CC4-5D6E-409C-BE32-E72D297353CC}">
              <c16:uniqueId val="{00000002-E611-478F-8797-26D269EC61FE}"/>
            </c:ext>
          </c:extLst>
        </c:ser>
        <c:ser>
          <c:idx val="3"/>
          <c:order val="3"/>
          <c:tx>
            <c:strRef>
              <c:f>Sheet2!$R$3</c:f>
              <c:strCache>
                <c:ptCount val="1"/>
                <c:pt idx="0">
                  <c:v>Very high</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Sheet2!$N$4:$N$6</c:f>
              <c:strCache>
                <c:ptCount val="3"/>
                <c:pt idx="0">
                  <c:v>Life satisfaction</c:v>
                </c:pt>
                <c:pt idx="1">
                  <c:v>Happiness yesterday</c:v>
                </c:pt>
                <c:pt idx="2">
                  <c:v>Things do in life are worthwhile</c:v>
                </c:pt>
              </c:strCache>
            </c:strRef>
          </c:cat>
          <c:val>
            <c:numRef>
              <c:f>Sheet2!$R$4:$R$6</c:f>
              <c:numCache>
                <c:formatCode>0%</c:formatCode>
                <c:ptCount val="3"/>
                <c:pt idx="0">
                  <c:v>0.20833333333333337</c:v>
                </c:pt>
                <c:pt idx="1">
                  <c:v>0.2361111111111111</c:v>
                </c:pt>
                <c:pt idx="2">
                  <c:v>0.25233644859813081</c:v>
                </c:pt>
              </c:numCache>
            </c:numRef>
          </c:val>
          <c:extLst>
            <c:ext xmlns:c16="http://schemas.microsoft.com/office/drawing/2014/chart" uri="{C3380CC4-5D6E-409C-BE32-E72D297353CC}">
              <c16:uniqueId val="{00000003-E611-478F-8797-26D269EC61FE}"/>
            </c:ext>
          </c:extLst>
        </c:ser>
        <c:dLbls>
          <c:showLegendKey val="0"/>
          <c:showVal val="0"/>
          <c:showCatName val="0"/>
          <c:showSerName val="0"/>
          <c:showPercent val="0"/>
          <c:showBubbleSize val="0"/>
        </c:dLbls>
        <c:gapWidth val="219"/>
        <c:overlap val="-27"/>
        <c:axId val="1374915808"/>
        <c:axId val="1374908320"/>
      </c:barChart>
      <c:catAx>
        <c:axId val="137491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74908320"/>
        <c:crosses val="autoZero"/>
        <c:auto val="1"/>
        <c:lblAlgn val="ctr"/>
        <c:lblOffset val="100"/>
        <c:noMultiLvlLbl val="0"/>
      </c:catAx>
      <c:valAx>
        <c:axId val="1374908320"/>
        <c:scaling>
          <c:orientation val="minMax"/>
        </c:scaling>
        <c:delete val="1"/>
        <c:axPos val="l"/>
        <c:numFmt formatCode="0%" sourceLinked="1"/>
        <c:majorTickMark val="none"/>
        <c:minorTickMark val="none"/>
        <c:tickLblPos val="nextTo"/>
        <c:crossAx val="1374915808"/>
        <c:crosses val="autoZero"/>
        <c:crossBetween val="between"/>
      </c:valAx>
      <c:spPr>
        <a:noFill/>
        <a:ln w="25400">
          <a:noFill/>
        </a:ln>
        <a:effectLst/>
      </c:spPr>
    </c:plotArea>
    <c:legend>
      <c:legendPos val="b"/>
      <c:layout>
        <c:manualLayout>
          <c:xMode val="edge"/>
          <c:yMode val="edge"/>
          <c:x val="0.14281925167919601"/>
          <c:y val="0.9055019317244476"/>
          <c:w val="0.69869375891764463"/>
          <c:h val="6.64839401615862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25190631862511"/>
          <c:y val="0"/>
          <c:w val="0.39801753673733387"/>
          <c:h val="0.73891881731807385"/>
        </c:manualLayout>
      </c:layout>
      <c:barChart>
        <c:barDir val="col"/>
        <c:grouping val="clustered"/>
        <c:varyColors val="0"/>
        <c:ser>
          <c:idx val="0"/>
          <c:order val="0"/>
          <c:tx>
            <c:strRef>
              <c:f>Sheet2!$O$9</c:f>
              <c:strCache>
                <c:ptCount val="1"/>
                <c:pt idx="0">
                  <c:v>High</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Sheet2!$N$10</c:f>
              <c:strCache>
                <c:ptCount val="1"/>
                <c:pt idx="0">
                  <c:v>Anxiety yesterday</c:v>
                </c:pt>
              </c:strCache>
            </c:strRef>
          </c:cat>
          <c:val>
            <c:numRef>
              <c:f>Sheet2!$O$10</c:f>
              <c:numCache>
                <c:formatCode>0%</c:formatCode>
                <c:ptCount val="1"/>
                <c:pt idx="0">
                  <c:v>0.3644859813084112</c:v>
                </c:pt>
              </c:numCache>
            </c:numRef>
          </c:val>
          <c:extLst>
            <c:ext xmlns:c16="http://schemas.microsoft.com/office/drawing/2014/chart" uri="{C3380CC4-5D6E-409C-BE32-E72D297353CC}">
              <c16:uniqueId val="{00000000-E4A8-41F8-AF71-AEFA208255E1}"/>
            </c:ext>
          </c:extLst>
        </c:ser>
        <c:ser>
          <c:idx val="1"/>
          <c:order val="1"/>
          <c:tx>
            <c:strRef>
              <c:f>Sheet2!$P$9</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4A8-41F8-AF71-AEFA208255E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Sheet2!$N$10</c:f>
              <c:strCache>
                <c:ptCount val="1"/>
                <c:pt idx="0">
                  <c:v>Anxiety yesterday</c:v>
                </c:pt>
              </c:strCache>
            </c:strRef>
          </c:cat>
          <c:val>
            <c:numRef>
              <c:f>Sheet2!$P$10</c:f>
              <c:numCache>
                <c:formatCode>0%</c:formatCode>
                <c:ptCount val="1"/>
                <c:pt idx="0">
                  <c:v>0.19158878504672894</c:v>
                </c:pt>
              </c:numCache>
            </c:numRef>
          </c:val>
          <c:extLst>
            <c:ext xmlns:c16="http://schemas.microsoft.com/office/drawing/2014/chart" uri="{C3380CC4-5D6E-409C-BE32-E72D297353CC}">
              <c16:uniqueId val="{00000003-E4A8-41F8-AF71-AEFA208255E1}"/>
            </c:ext>
          </c:extLst>
        </c:ser>
        <c:ser>
          <c:idx val="2"/>
          <c:order val="2"/>
          <c:tx>
            <c:strRef>
              <c:f>Sheet2!$Q$9</c:f>
              <c:strCache>
                <c:ptCount val="1"/>
                <c:pt idx="0">
                  <c:v>Low</c:v>
                </c:pt>
              </c:strCache>
            </c:strRef>
          </c:tx>
          <c:spPr>
            <a:solidFill>
              <a:srgbClr val="FFC000"/>
            </a:solidFill>
            <a:ln>
              <a:noFill/>
            </a:ln>
            <a:effectLst/>
          </c:spPr>
          <c:invertIfNegative val="0"/>
          <c:dPt>
            <c:idx val="0"/>
            <c:invertIfNegative val="0"/>
            <c:bubble3D val="0"/>
            <c:spPr>
              <a:solidFill>
                <a:srgbClr val="FFC000"/>
              </a:solidFill>
              <a:ln>
                <a:solidFill>
                  <a:schemeClr val="accent6">
                    <a:lumMod val="40000"/>
                    <a:lumOff val="60000"/>
                  </a:schemeClr>
                </a:solidFill>
              </a:ln>
              <a:effectLst/>
            </c:spPr>
            <c:extLst>
              <c:ext xmlns:c16="http://schemas.microsoft.com/office/drawing/2014/chart" uri="{C3380CC4-5D6E-409C-BE32-E72D297353CC}">
                <c16:uniqueId val="{00000005-E4A8-41F8-AF71-AEFA208255E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Sheet2!$N$10</c:f>
              <c:strCache>
                <c:ptCount val="1"/>
                <c:pt idx="0">
                  <c:v>Anxiety yesterday</c:v>
                </c:pt>
              </c:strCache>
            </c:strRef>
          </c:cat>
          <c:val>
            <c:numRef>
              <c:f>Sheet2!$Q$10</c:f>
              <c:numCache>
                <c:formatCode>0%</c:formatCode>
                <c:ptCount val="1"/>
                <c:pt idx="0">
                  <c:v>0.17757009345794392</c:v>
                </c:pt>
              </c:numCache>
            </c:numRef>
          </c:val>
          <c:extLst>
            <c:ext xmlns:c16="http://schemas.microsoft.com/office/drawing/2014/chart" uri="{C3380CC4-5D6E-409C-BE32-E72D297353CC}">
              <c16:uniqueId val="{00000006-E4A8-41F8-AF71-AEFA208255E1}"/>
            </c:ext>
          </c:extLst>
        </c:ser>
        <c:ser>
          <c:idx val="3"/>
          <c:order val="3"/>
          <c:tx>
            <c:strRef>
              <c:f>Sheet2!$R$9</c:f>
              <c:strCache>
                <c:ptCount val="1"/>
                <c:pt idx="0">
                  <c:v>Very low</c:v>
                </c:pt>
              </c:strCache>
            </c:strRef>
          </c:tx>
          <c:spPr>
            <a:solidFill>
              <a:schemeClr val="accent4">
                <a:lumMod val="40000"/>
                <a:lumOff val="60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8-E4A8-41F8-AF71-AEFA208255E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Sheet2!$N$10</c:f>
              <c:strCache>
                <c:ptCount val="1"/>
                <c:pt idx="0">
                  <c:v>Anxiety yesterday</c:v>
                </c:pt>
              </c:strCache>
            </c:strRef>
          </c:cat>
          <c:val>
            <c:numRef>
              <c:f>Sheet2!$R$10</c:f>
              <c:numCache>
                <c:formatCode>0%</c:formatCode>
                <c:ptCount val="1"/>
                <c:pt idx="0">
                  <c:v>0.26635514018691586</c:v>
                </c:pt>
              </c:numCache>
            </c:numRef>
          </c:val>
          <c:extLst>
            <c:ext xmlns:c16="http://schemas.microsoft.com/office/drawing/2014/chart" uri="{C3380CC4-5D6E-409C-BE32-E72D297353CC}">
              <c16:uniqueId val="{00000009-E4A8-41F8-AF71-AEFA208255E1}"/>
            </c:ext>
          </c:extLst>
        </c:ser>
        <c:dLbls>
          <c:showLegendKey val="0"/>
          <c:showVal val="0"/>
          <c:showCatName val="0"/>
          <c:showSerName val="0"/>
          <c:showPercent val="0"/>
          <c:showBubbleSize val="0"/>
        </c:dLbls>
        <c:gapWidth val="100"/>
        <c:overlap val="-27"/>
        <c:axId val="1374915808"/>
        <c:axId val="1374908320"/>
      </c:barChart>
      <c:catAx>
        <c:axId val="137491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74908320"/>
        <c:crosses val="autoZero"/>
        <c:auto val="1"/>
        <c:lblAlgn val="ctr"/>
        <c:lblOffset val="100"/>
        <c:noMultiLvlLbl val="0"/>
      </c:catAx>
      <c:valAx>
        <c:axId val="1374908320"/>
        <c:scaling>
          <c:orientation val="minMax"/>
        </c:scaling>
        <c:delete val="1"/>
        <c:axPos val="l"/>
        <c:numFmt formatCode="0%" sourceLinked="1"/>
        <c:majorTickMark val="none"/>
        <c:minorTickMark val="none"/>
        <c:tickLblPos val="nextTo"/>
        <c:crossAx val="1374915808"/>
        <c:crosses val="autoZero"/>
        <c:crossBetween val="between"/>
      </c:valAx>
      <c:spPr>
        <a:noFill/>
        <a:ln w="25400">
          <a:noFill/>
        </a:ln>
        <a:effectLst/>
      </c:spPr>
    </c:plotArea>
    <c:legend>
      <c:legendPos val="b"/>
      <c:layout>
        <c:manualLayout>
          <c:xMode val="edge"/>
          <c:yMode val="edge"/>
          <c:x val="0"/>
          <c:y val="0.8997923166146965"/>
          <c:w val="0.99606062097495296"/>
          <c:h val="9.915028123610179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34398177470607"/>
          <c:y val="2.9894632349825711E-2"/>
          <c:w val="0.54518935853362027"/>
          <c:h val="0.79884355242144578"/>
        </c:manualLayout>
      </c:layout>
      <c:barChart>
        <c:barDir val="bar"/>
        <c:grouping val="clustered"/>
        <c:varyColors val="0"/>
        <c:ser>
          <c:idx val="1"/>
          <c:order val="0"/>
          <c:tx>
            <c:strRef>
              <c:f>Sheet2!$A$73</c:f>
              <c:strCache>
                <c:ptCount val="1"/>
                <c:pt idx="0">
                  <c:v>Care leavers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Sheet2!$B$72:$E$72</c:f>
              <c:strCache>
                <c:ptCount val="4"/>
                <c:pt idx="0">
                  <c:v>Very high life satisfaction</c:v>
                </c:pt>
                <c:pt idx="1">
                  <c:v>Very high happiness yesterday</c:v>
                </c:pt>
                <c:pt idx="2">
                  <c:v>Very high sense things do are worthwhile</c:v>
                </c:pt>
                <c:pt idx="3">
                  <c:v>Very low anxiety</c:v>
                </c:pt>
              </c:strCache>
            </c:strRef>
          </c:cat>
          <c:val>
            <c:numRef>
              <c:f>Sheet2!$B$73:$E$73</c:f>
              <c:numCache>
                <c:formatCode>0%</c:formatCode>
                <c:ptCount val="4"/>
                <c:pt idx="0">
                  <c:v>0.21</c:v>
                </c:pt>
                <c:pt idx="1">
                  <c:v>0.24</c:v>
                </c:pt>
                <c:pt idx="2">
                  <c:v>0.25</c:v>
                </c:pt>
                <c:pt idx="3">
                  <c:v>0.27</c:v>
                </c:pt>
              </c:numCache>
            </c:numRef>
          </c:val>
          <c:extLst>
            <c:ext xmlns:c16="http://schemas.microsoft.com/office/drawing/2014/chart" uri="{C3380CC4-5D6E-409C-BE32-E72D297353CC}">
              <c16:uniqueId val="{00000000-8C1D-4BDB-9D02-670AEA4573D1}"/>
            </c:ext>
          </c:extLst>
        </c:ser>
        <c:ser>
          <c:idx val="3"/>
          <c:order val="1"/>
          <c:tx>
            <c:strRef>
              <c:f>Sheet2!$A$74</c:f>
              <c:strCache>
                <c:ptCount val="1"/>
                <c:pt idx="0">
                  <c:v>Care leavers nationally (21 LAs)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Sheet2!$B$72:$E$72</c:f>
              <c:strCache>
                <c:ptCount val="4"/>
                <c:pt idx="0">
                  <c:v>Very high life satisfaction</c:v>
                </c:pt>
                <c:pt idx="1">
                  <c:v>Very high happiness yesterday</c:v>
                </c:pt>
                <c:pt idx="2">
                  <c:v>Very high sense things do are worthwhile</c:v>
                </c:pt>
                <c:pt idx="3">
                  <c:v>Very low anxiety</c:v>
                </c:pt>
              </c:strCache>
            </c:strRef>
          </c:cat>
          <c:val>
            <c:numRef>
              <c:f>Sheet2!$B$74:$E$74</c:f>
              <c:numCache>
                <c:formatCode>0%</c:formatCode>
                <c:ptCount val="4"/>
                <c:pt idx="0">
                  <c:v>0.16</c:v>
                </c:pt>
                <c:pt idx="1">
                  <c:v>0.21</c:v>
                </c:pt>
                <c:pt idx="2">
                  <c:v>0.22</c:v>
                </c:pt>
                <c:pt idx="3">
                  <c:v>0.28999999999999998</c:v>
                </c:pt>
              </c:numCache>
            </c:numRef>
          </c:val>
          <c:extLst>
            <c:ext xmlns:c16="http://schemas.microsoft.com/office/drawing/2014/chart" uri="{C3380CC4-5D6E-409C-BE32-E72D297353CC}">
              <c16:uniqueId val="{00000001-8C1D-4BDB-9D02-670AEA4573D1}"/>
            </c:ext>
          </c:extLst>
        </c:ser>
        <c:ser>
          <c:idx val="0"/>
          <c:order val="2"/>
          <c:tx>
            <c:strRef>
              <c:f>Sheet2!$A$76</c:f>
              <c:strCache>
                <c:ptCount val="1"/>
                <c:pt idx="0">
                  <c:v>ONS general UK pop 16-24yrs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Sheet2!$B$72:$E$72</c:f>
              <c:strCache>
                <c:ptCount val="4"/>
                <c:pt idx="0">
                  <c:v>Very high life satisfaction</c:v>
                </c:pt>
                <c:pt idx="1">
                  <c:v>Very high happiness yesterday</c:v>
                </c:pt>
                <c:pt idx="2">
                  <c:v>Very high sense things do are worthwhile</c:v>
                </c:pt>
                <c:pt idx="3">
                  <c:v>Very low anxiety</c:v>
                </c:pt>
              </c:strCache>
            </c:strRef>
          </c:cat>
          <c:val>
            <c:numRef>
              <c:f>Sheet2!$B$76:$E$76</c:f>
              <c:numCache>
                <c:formatCode>0%</c:formatCode>
                <c:ptCount val="4"/>
                <c:pt idx="0">
                  <c:v>0.28000000000000003</c:v>
                </c:pt>
                <c:pt idx="1">
                  <c:v>0.34</c:v>
                </c:pt>
                <c:pt idx="2">
                  <c:v>0.31</c:v>
                </c:pt>
                <c:pt idx="3">
                  <c:v>0.37</c:v>
                </c:pt>
              </c:numCache>
            </c:numRef>
          </c:val>
          <c:extLst>
            <c:ext xmlns:c16="http://schemas.microsoft.com/office/drawing/2014/chart" uri="{C3380CC4-5D6E-409C-BE32-E72D297353CC}">
              <c16:uniqueId val="{00000002-8C1D-4BDB-9D02-670AEA4573D1}"/>
            </c:ext>
          </c:extLst>
        </c:ser>
        <c:ser>
          <c:idx val="2"/>
          <c:order val="3"/>
          <c:tx>
            <c:strRef>
              <c:f>Sheet2!$A$75</c:f>
              <c:strCache>
                <c:ptCount val="1"/>
                <c:pt idx="0">
                  <c:v>Young people in care (11-18yrs)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Sheet2!$B$72:$E$72</c:f>
              <c:strCache>
                <c:ptCount val="4"/>
                <c:pt idx="0">
                  <c:v>Very high life satisfaction</c:v>
                </c:pt>
                <c:pt idx="1">
                  <c:v>Very high happiness yesterday</c:v>
                </c:pt>
                <c:pt idx="2">
                  <c:v>Very high sense things do are worthwhile</c:v>
                </c:pt>
                <c:pt idx="3">
                  <c:v>Very low anxiety</c:v>
                </c:pt>
              </c:strCache>
            </c:strRef>
          </c:cat>
          <c:val>
            <c:numRef>
              <c:f>Sheet2!$B$75:$E$75</c:f>
              <c:numCache>
                <c:formatCode>0%</c:formatCode>
                <c:ptCount val="4"/>
                <c:pt idx="0">
                  <c:v>0.32</c:v>
                </c:pt>
                <c:pt idx="1">
                  <c:v>0.34</c:v>
                </c:pt>
                <c:pt idx="2">
                  <c:v>0.36</c:v>
                </c:pt>
              </c:numCache>
            </c:numRef>
          </c:val>
          <c:extLst>
            <c:ext xmlns:c16="http://schemas.microsoft.com/office/drawing/2014/chart" uri="{C3380CC4-5D6E-409C-BE32-E72D297353CC}">
              <c16:uniqueId val="{00000003-8C1D-4BDB-9D02-670AEA4573D1}"/>
            </c:ext>
          </c:extLst>
        </c:ser>
        <c:dLbls>
          <c:showLegendKey val="0"/>
          <c:showVal val="0"/>
          <c:showCatName val="0"/>
          <c:showSerName val="0"/>
          <c:showPercent val="0"/>
          <c:showBubbleSize val="0"/>
        </c:dLbls>
        <c:gapWidth val="182"/>
        <c:overlap val="-20"/>
        <c:axId val="214053439"/>
        <c:axId val="214052191"/>
      </c:barChart>
      <c:catAx>
        <c:axId val="214053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4052191"/>
        <c:crosses val="autoZero"/>
        <c:auto val="1"/>
        <c:lblAlgn val="ctr"/>
        <c:lblOffset val="100"/>
        <c:noMultiLvlLbl val="0"/>
      </c:catAx>
      <c:valAx>
        <c:axId val="214052191"/>
        <c:scaling>
          <c:orientation val="minMax"/>
        </c:scaling>
        <c:delete val="1"/>
        <c:axPos val="t"/>
        <c:numFmt formatCode="0%" sourceLinked="1"/>
        <c:majorTickMark val="none"/>
        <c:minorTickMark val="none"/>
        <c:tickLblPos val="nextTo"/>
        <c:crossAx val="214053439"/>
        <c:crosses val="autoZero"/>
        <c:crossBetween val="between"/>
        <c:majorUnit val="0.1"/>
      </c:valAx>
      <c:spPr>
        <a:noFill/>
        <a:ln>
          <a:noFill/>
        </a:ln>
        <a:effectLst/>
      </c:spPr>
    </c:plotArea>
    <c:legend>
      <c:legendPos val="b"/>
      <c:layout>
        <c:manualLayout>
          <c:xMode val="edge"/>
          <c:yMode val="edge"/>
          <c:x val="0.36626520443714122"/>
          <c:y val="0.78528987140314643"/>
          <c:w val="0.48172527632080953"/>
          <c:h val="0.196204777042783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76067804767188"/>
          <c:y val="1.0667136927452258E-2"/>
          <c:w val="0.55577043129072345"/>
          <c:h val="0.80999062093799157"/>
        </c:manualLayout>
      </c:layout>
      <c:barChart>
        <c:barDir val="bar"/>
        <c:grouping val="clustered"/>
        <c:varyColors val="0"/>
        <c:ser>
          <c:idx val="1"/>
          <c:order val="0"/>
          <c:tx>
            <c:strRef>
              <c:f>Sheet2!$A$80</c:f>
              <c:strCache>
                <c:ptCount val="1"/>
                <c:pt idx="0">
                  <c:v>Care leavers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Sheet2!$B$79:$E$79</c:f>
              <c:strCache>
                <c:ptCount val="4"/>
                <c:pt idx="0">
                  <c:v>Low life satisfaction</c:v>
                </c:pt>
                <c:pt idx="1">
                  <c:v>Low happiness yesterday</c:v>
                </c:pt>
                <c:pt idx="2">
                  <c:v>Low sense things do are worthwhile</c:v>
                </c:pt>
                <c:pt idx="3">
                  <c:v>High anxiety</c:v>
                </c:pt>
              </c:strCache>
            </c:strRef>
          </c:cat>
          <c:val>
            <c:numRef>
              <c:f>Sheet2!$B$80:$E$80</c:f>
              <c:numCache>
                <c:formatCode>0%</c:formatCode>
                <c:ptCount val="4"/>
                <c:pt idx="0">
                  <c:v>0.32</c:v>
                </c:pt>
                <c:pt idx="1">
                  <c:v>0.28000000000000003</c:v>
                </c:pt>
                <c:pt idx="2">
                  <c:v>0.27</c:v>
                </c:pt>
                <c:pt idx="3">
                  <c:v>0.36</c:v>
                </c:pt>
              </c:numCache>
            </c:numRef>
          </c:val>
          <c:extLst>
            <c:ext xmlns:c16="http://schemas.microsoft.com/office/drawing/2014/chart" uri="{C3380CC4-5D6E-409C-BE32-E72D297353CC}">
              <c16:uniqueId val="{00000000-54BB-4815-A52B-85E09E61923F}"/>
            </c:ext>
          </c:extLst>
        </c:ser>
        <c:ser>
          <c:idx val="3"/>
          <c:order val="1"/>
          <c:tx>
            <c:strRef>
              <c:f>Sheet2!$A$81</c:f>
              <c:strCache>
                <c:ptCount val="1"/>
                <c:pt idx="0">
                  <c:v>Care leavers nationally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Sheet2!$B$79:$E$79</c:f>
              <c:strCache>
                <c:ptCount val="4"/>
                <c:pt idx="0">
                  <c:v>Low life satisfaction</c:v>
                </c:pt>
                <c:pt idx="1">
                  <c:v>Low happiness yesterday</c:v>
                </c:pt>
                <c:pt idx="2">
                  <c:v>Low sense things do are worthwhile</c:v>
                </c:pt>
                <c:pt idx="3">
                  <c:v>High anxiety</c:v>
                </c:pt>
              </c:strCache>
            </c:strRef>
          </c:cat>
          <c:val>
            <c:numRef>
              <c:f>Sheet2!$B$81:$E$81</c:f>
              <c:numCache>
                <c:formatCode>0%</c:formatCode>
                <c:ptCount val="4"/>
                <c:pt idx="0">
                  <c:v>0.26</c:v>
                </c:pt>
                <c:pt idx="1">
                  <c:v>0.26</c:v>
                </c:pt>
                <c:pt idx="2">
                  <c:v>0.23</c:v>
                </c:pt>
                <c:pt idx="3">
                  <c:v>0.34</c:v>
                </c:pt>
              </c:numCache>
            </c:numRef>
          </c:val>
          <c:extLst>
            <c:ext xmlns:c16="http://schemas.microsoft.com/office/drawing/2014/chart" uri="{C3380CC4-5D6E-409C-BE32-E72D297353CC}">
              <c16:uniqueId val="{00000001-54BB-4815-A52B-85E09E61923F}"/>
            </c:ext>
          </c:extLst>
        </c:ser>
        <c:ser>
          <c:idx val="2"/>
          <c:order val="2"/>
          <c:tx>
            <c:strRef>
              <c:f>Sheet2!$A$83</c:f>
              <c:strCache>
                <c:ptCount val="1"/>
                <c:pt idx="0">
                  <c:v>ONS general UK pop 16-24yrs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Sheet2!$B$79:$E$79</c:f>
              <c:strCache>
                <c:ptCount val="4"/>
                <c:pt idx="0">
                  <c:v>Low life satisfaction</c:v>
                </c:pt>
                <c:pt idx="1">
                  <c:v>Low happiness yesterday</c:v>
                </c:pt>
                <c:pt idx="2">
                  <c:v>Low sense things do are worthwhile</c:v>
                </c:pt>
                <c:pt idx="3">
                  <c:v>High anxiety</c:v>
                </c:pt>
              </c:strCache>
            </c:strRef>
          </c:cat>
          <c:val>
            <c:numRef>
              <c:f>Sheet2!$B$83:$E$83</c:f>
              <c:numCache>
                <c:formatCode>0%</c:formatCode>
                <c:ptCount val="4"/>
                <c:pt idx="0">
                  <c:v>0.03</c:v>
                </c:pt>
                <c:pt idx="1">
                  <c:v>0.08</c:v>
                </c:pt>
                <c:pt idx="2">
                  <c:v>0.04</c:v>
                </c:pt>
                <c:pt idx="3">
                  <c:v>0.22</c:v>
                </c:pt>
              </c:numCache>
            </c:numRef>
          </c:val>
          <c:extLst>
            <c:ext xmlns:c16="http://schemas.microsoft.com/office/drawing/2014/chart" uri="{C3380CC4-5D6E-409C-BE32-E72D297353CC}">
              <c16:uniqueId val="{00000002-54BB-4815-A52B-85E09E61923F}"/>
            </c:ext>
          </c:extLst>
        </c:ser>
        <c:ser>
          <c:idx val="0"/>
          <c:order val="3"/>
          <c:tx>
            <c:strRef>
              <c:f>Sheet2!$A$82</c:f>
              <c:strCache>
                <c:ptCount val="1"/>
                <c:pt idx="0">
                  <c:v>Young people in care (11-18yrs)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Sheet2!$B$79:$E$79</c:f>
              <c:strCache>
                <c:ptCount val="4"/>
                <c:pt idx="0">
                  <c:v>Low life satisfaction</c:v>
                </c:pt>
                <c:pt idx="1">
                  <c:v>Low happiness yesterday</c:v>
                </c:pt>
                <c:pt idx="2">
                  <c:v>Low sense things do are worthwhile</c:v>
                </c:pt>
                <c:pt idx="3">
                  <c:v>High anxiety</c:v>
                </c:pt>
              </c:strCache>
            </c:strRef>
          </c:cat>
          <c:val>
            <c:numRef>
              <c:f>Sheet2!$B$82:$E$82</c:f>
              <c:numCache>
                <c:formatCode>0%</c:formatCode>
                <c:ptCount val="4"/>
                <c:pt idx="0">
                  <c:v>0.18</c:v>
                </c:pt>
                <c:pt idx="1">
                  <c:v>0.19</c:v>
                </c:pt>
                <c:pt idx="2">
                  <c:v>0.11</c:v>
                </c:pt>
              </c:numCache>
            </c:numRef>
          </c:val>
          <c:extLst>
            <c:ext xmlns:c16="http://schemas.microsoft.com/office/drawing/2014/chart" uri="{C3380CC4-5D6E-409C-BE32-E72D297353CC}">
              <c16:uniqueId val="{00000003-54BB-4815-A52B-85E09E61923F}"/>
            </c:ext>
          </c:extLst>
        </c:ser>
        <c:dLbls>
          <c:showLegendKey val="0"/>
          <c:showVal val="0"/>
          <c:showCatName val="0"/>
          <c:showSerName val="0"/>
          <c:showPercent val="0"/>
          <c:showBubbleSize val="0"/>
        </c:dLbls>
        <c:gapWidth val="182"/>
        <c:overlap val="-20"/>
        <c:axId val="214053439"/>
        <c:axId val="214052191"/>
      </c:barChart>
      <c:catAx>
        <c:axId val="214053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4052191"/>
        <c:crosses val="autoZero"/>
        <c:auto val="1"/>
        <c:lblAlgn val="ctr"/>
        <c:lblOffset val="100"/>
        <c:noMultiLvlLbl val="0"/>
      </c:catAx>
      <c:valAx>
        <c:axId val="214052191"/>
        <c:scaling>
          <c:orientation val="minMax"/>
        </c:scaling>
        <c:delete val="1"/>
        <c:axPos val="t"/>
        <c:numFmt formatCode="0%" sourceLinked="1"/>
        <c:majorTickMark val="none"/>
        <c:minorTickMark val="none"/>
        <c:tickLblPos val="nextTo"/>
        <c:crossAx val="214053439"/>
        <c:crosses val="autoZero"/>
        <c:crossBetween val="between"/>
        <c:majorUnit val="0.1"/>
      </c:valAx>
      <c:spPr>
        <a:noFill/>
        <a:ln>
          <a:noFill/>
        </a:ln>
        <a:effectLst/>
      </c:spPr>
    </c:plotArea>
    <c:legend>
      <c:legendPos val="b"/>
      <c:layout>
        <c:manualLayout>
          <c:xMode val="edge"/>
          <c:yMode val="edge"/>
          <c:x val="0.40120201512443571"/>
          <c:y val="0.77252278253810658"/>
          <c:w val="0.40909322105891982"/>
          <c:h val="0.208395462004393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90419758043033"/>
          <c:y val="2.3580415123333844E-2"/>
          <c:w val="0.71715754540609211"/>
          <c:h val="0.9043942048757575"/>
        </c:manualLayout>
      </c:layout>
      <c:barChart>
        <c:barDir val="bar"/>
        <c:grouping val="stacked"/>
        <c:varyColors val="0"/>
        <c:ser>
          <c:idx val="0"/>
          <c:order val="0"/>
          <c:tx>
            <c:strRef>
              <c:f>'Wellbeing odds'!$F$595</c:f>
              <c:strCache>
                <c:ptCount val="1"/>
                <c:pt idx="0">
                  <c:v>High/mod/low</c:v>
                </c:pt>
              </c:strCache>
            </c:strRef>
          </c:tx>
          <c:spPr>
            <a:solidFill>
              <a:schemeClr val="accent1"/>
            </a:solidFill>
            <a:ln>
              <a:noFill/>
            </a:ln>
            <a:effectLst/>
          </c:spPr>
          <c:invertIfNegative val="0"/>
          <c:dLbls>
            <c:dLbl>
              <c:idx val="0"/>
              <c:tx>
                <c:rich>
                  <a:bodyPr/>
                  <a:lstStyle/>
                  <a:p>
                    <a:fld id="{12E69139-6EF7-460F-A5AA-488DD6FEF446}"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B64-4EDA-BC1B-5EB31F9C457D}"/>
                </c:ext>
              </c:extLst>
            </c:dLbl>
            <c:dLbl>
              <c:idx val="1"/>
              <c:tx>
                <c:rich>
                  <a:bodyPr/>
                  <a:lstStyle/>
                  <a:p>
                    <a:fld id="{CA163F92-D340-48D6-B602-98878D12690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B64-4EDA-BC1B-5EB31F9C457D}"/>
                </c:ext>
              </c:extLst>
            </c:dLbl>
            <c:dLbl>
              <c:idx val="2"/>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DB64-4EDA-BC1B-5EB31F9C457D}"/>
                </c:ext>
              </c:extLst>
            </c:dLbl>
            <c:dLbl>
              <c:idx val="3"/>
              <c:tx>
                <c:rich>
                  <a:bodyPr/>
                  <a:lstStyle/>
                  <a:p>
                    <a:fld id="{0FA03CB1-088C-4300-BCDF-B877C19D04B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B64-4EDA-BC1B-5EB31F9C457D}"/>
                </c:ext>
              </c:extLst>
            </c:dLbl>
            <c:dLbl>
              <c:idx val="4"/>
              <c:tx>
                <c:rich>
                  <a:bodyPr/>
                  <a:lstStyle/>
                  <a:p>
                    <a:fld id="{EAE1882A-3A76-40AE-BD43-9C0016029D2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B64-4EDA-BC1B-5EB31F9C457D}"/>
                </c:ext>
              </c:extLst>
            </c:dLbl>
            <c:dLbl>
              <c:idx val="5"/>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DB64-4EDA-BC1B-5EB31F9C457D}"/>
                </c:ext>
              </c:extLst>
            </c:dLbl>
            <c:dLbl>
              <c:idx val="6"/>
              <c:tx>
                <c:rich>
                  <a:bodyPr/>
                  <a:lstStyle/>
                  <a:p>
                    <a:fld id="{A4744EE9-AA31-4AD2-A961-A362FDD5850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B64-4EDA-BC1B-5EB31F9C457D}"/>
                </c:ext>
              </c:extLst>
            </c:dLbl>
            <c:dLbl>
              <c:idx val="7"/>
              <c:tx>
                <c:rich>
                  <a:bodyPr/>
                  <a:lstStyle/>
                  <a:p>
                    <a:fld id="{4F482758-C18D-4142-8F8B-B90DAFAEF0F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B64-4EDA-BC1B-5EB31F9C457D}"/>
                </c:ext>
              </c:extLst>
            </c:dLbl>
            <c:dLbl>
              <c:idx val="8"/>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DB64-4EDA-BC1B-5EB31F9C457D}"/>
                </c:ext>
              </c:extLst>
            </c:dLbl>
            <c:dLbl>
              <c:idx val="9"/>
              <c:tx>
                <c:rich>
                  <a:bodyPr/>
                  <a:lstStyle/>
                  <a:p>
                    <a:fld id="{36E2D0B0-ACBE-4DB1-A731-823F2106DBA0}"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B64-4EDA-BC1B-5EB31F9C457D}"/>
                </c:ext>
              </c:extLst>
            </c:dLbl>
            <c:dLbl>
              <c:idx val="10"/>
              <c:tx>
                <c:rich>
                  <a:bodyPr/>
                  <a:lstStyle/>
                  <a:p>
                    <a:fld id="{464BD429-DEB3-4E27-8597-AAAFC046851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B64-4EDA-BC1B-5EB31F9C457D}"/>
                </c:ext>
              </c:extLst>
            </c:dLbl>
            <c:dLbl>
              <c:idx val="11"/>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DB64-4EDA-BC1B-5EB31F9C457D}"/>
                </c:ext>
              </c:extLst>
            </c:dLbl>
            <c:dLbl>
              <c:idx val="12"/>
              <c:tx>
                <c:rich>
                  <a:bodyPr/>
                  <a:lstStyle/>
                  <a:p>
                    <a:fld id="{561EB2D3-628F-4C1F-8EF5-7D5FF6E3D45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B64-4EDA-BC1B-5EB31F9C457D}"/>
                </c:ext>
              </c:extLst>
            </c:dLbl>
            <c:dLbl>
              <c:idx val="13"/>
              <c:tx>
                <c:rich>
                  <a:bodyPr/>
                  <a:lstStyle/>
                  <a:p>
                    <a:fld id="{8650B1CE-4AB9-4048-A96E-744A04DF9DC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B64-4EDA-BC1B-5EB31F9C457D}"/>
                </c:ext>
              </c:extLst>
            </c:dLbl>
            <c:dLbl>
              <c:idx val="14"/>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B64-4EDA-BC1B-5EB31F9C457D}"/>
                </c:ext>
              </c:extLst>
            </c:dLbl>
            <c:dLbl>
              <c:idx val="15"/>
              <c:tx>
                <c:rich>
                  <a:bodyPr/>
                  <a:lstStyle/>
                  <a:p>
                    <a:fld id="{1132877B-3670-45CD-8FAD-51B9E583289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B64-4EDA-BC1B-5EB31F9C457D}"/>
                </c:ext>
              </c:extLst>
            </c:dLbl>
            <c:dLbl>
              <c:idx val="16"/>
              <c:tx>
                <c:rich>
                  <a:bodyPr/>
                  <a:lstStyle/>
                  <a:p>
                    <a:fld id="{A7035712-BE29-4A7C-8DA2-B8F5CE238D8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B64-4EDA-BC1B-5EB31F9C457D}"/>
                </c:ext>
              </c:extLst>
            </c:dLbl>
            <c:dLbl>
              <c:idx val="17"/>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B64-4EDA-BC1B-5EB31F9C457D}"/>
                </c:ext>
              </c:extLst>
            </c:dLbl>
            <c:dLbl>
              <c:idx val="18"/>
              <c:tx>
                <c:rich>
                  <a:bodyPr/>
                  <a:lstStyle/>
                  <a:p>
                    <a:fld id="{C59EBA00-8F62-42E1-A48E-5EA30BCC5DE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B64-4EDA-BC1B-5EB31F9C457D}"/>
                </c:ext>
              </c:extLst>
            </c:dLbl>
            <c:dLbl>
              <c:idx val="19"/>
              <c:tx>
                <c:rich>
                  <a:bodyPr/>
                  <a:lstStyle/>
                  <a:p>
                    <a:fld id="{63B5B982-F0B5-4793-B4CD-E2152976A67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B64-4EDA-BC1B-5EB31F9C457D}"/>
                </c:ext>
              </c:extLst>
            </c:dLbl>
            <c:dLbl>
              <c:idx val="20"/>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B64-4EDA-BC1B-5EB31F9C457D}"/>
                </c:ext>
              </c:extLst>
            </c:dLbl>
            <c:dLbl>
              <c:idx val="21"/>
              <c:tx>
                <c:rich>
                  <a:bodyPr/>
                  <a:lstStyle/>
                  <a:p>
                    <a:fld id="{E9DEECCC-7C63-411E-A7B9-4120D928E9D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B64-4EDA-BC1B-5EB31F9C457D}"/>
                </c:ext>
              </c:extLst>
            </c:dLbl>
            <c:dLbl>
              <c:idx val="22"/>
              <c:tx>
                <c:rich>
                  <a:bodyPr/>
                  <a:lstStyle/>
                  <a:p>
                    <a:fld id="{F0D558FC-F221-42AC-A042-9F3BF65618C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B64-4EDA-BC1B-5EB31F9C457D}"/>
                </c:ext>
              </c:extLst>
            </c:dLbl>
            <c:dLbl>
              <c:idx val="23"/>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B64-4EDA-BC1B-5EB31F9C457D}"/>
                </c:ext>
              </c:extLst>
            </c:dLbl>
            <c:dLbl>
              <c:idx val="24"/>
              <c:tx>
                <c:rich>
                  <a:bodyPr/>
                  <a:lstStyle/>
                  <a:p>
                    <a:fld id="{F40E6007-887B-42E8-8FC3-B2C30880157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DB64-4EDA-BC1B-5EB31F9C457D}"/>
                </c:ext>
              </c:extLst>
            </c:dLbl>
            <c:dLbl>
              <c:idx val="25"/>
              <c:tx>
                <c:rich>
                  <a:bodyPr/>
                  <a:lstStyle/>
                  <a:p>
                    <a:fld id="{C12E81B1-BE6C-4D3C-A54C-B01F13CC0D8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DB64-4EDA-BC1B-5EB31F9C457D}"/>
                </c:ext>
              </c:extLst>
            </c:dLbl>
            <c:dLbl>
              <c:idx val="26"/>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B64-4EDA-BC1B-5EB31F9C457D}"/>
                </c:ext>
              </c:extLst>
            </c:dLbl>
            <c:dLbl>
              <c:idx val="27"/>
              <c:tx>
                <c:rich>
                  <a:bodyPr/>
                  <a:lstStyle/>
                  <a:p>
                    <a:fld id="{E336E1E7-ADB0-46A4-B6D7-276CB225779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DB64-4EDA-BC1B-5EB31F9C457D}"/>
                </c:ext>
              </c:extLst>
            </c:dLbl>
            <c:dLbl>
              <c:idx val="28"/>
              <c:tx>
                <c:rich>
                  <a:bodyPr/>
                  <a:lstStyle/>
                  <a:p>
                    <a:fld id="{799A78B2-EAEA-4F5D-A085-DDD0F8F3FAF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DB64-4EDA-BC1B-5EB31F9C457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'Wellbeing odds'!$C$596:$C$624</c:f>
              <c:strCache>
                <c:ptCount val="29"/>
                <c:pt idx="0">
                  <c:v>Always safe at home</c:v>
                </c:pt>
                <c:pt idx="1">
                  <c:v>Not always safe</c:v>
                </c:pt>
                <c:pt idx="3">
                  <c:v>Person believes a success</c:v>
                </c:pt>
                <c:pt idx="4">
                  <c:v>No person believes</c:v>
                </c:pt>
                <c:pt idx="6">
                  <c:v>Always settled</c:v>
                </c:pt>
                <c:pt idx="7">
                  <c:v>Not always settled</c:v>
                </c:pt>
                <c:pt idx="9">
                  <c:v>Person tells done well</c:v>
                </c:pt>
                <c:pt idx="10">
                  <c:v>No person tells done well</c:v>
                </c:pt>
                <c:pt idx="12">
                  <c:v>Happier with appearance</c:v>
                </c:pt>
                <c:pt idx="13">
                  <c:v>Not happy with appearance</c:v>
                </c:pt>
                <c:pt idx="15">
                  <c:v>Always safe neighbourhood</c:v>
                </c:pt>
                <c:pt idx="16">
                  <c:v>Not always safe</c:v>
                </c:pt>
                <c:pt idx="18">
                  <c:v>Financially comfortable</c:v>
                </c:pt>
                <c:pt idx="19">
                  <c:v>Financially difficult</c:v>
                </c:pt>
                <c:pt idx="21">
                  <c:v>Less lonely</c:v>
                </c:pt>
                <c:pt idx="22">
                  <c:v>Always lonely</c:v>
                </c:pt>
                <c:pt idx="24">
                  <c:v>Working/education/training</c:v>
                </c:pt>
                <c:pt idx="25">
                  <c:v>NEET</c:v>
                </c:pt>
                <c:pt idx="27">
                  <c:v>Have good friend</c:v>
                </c:pt>
                <c:pt idx="28">
                  <c:v>No good friend</c:v>
                </c:pt>
              </c:strCache>
            </c:strRef>
          </c:cat>
          <c:val>
            <c:numRef>
              <c:f>'Wellbeing odds'!$F$596:$F$624</c:f>
              <c:numCache>
                <c:formatCode>0%</c:formatCode>
                <c:ptCount val="29"/>
                <c:pt idx="0">
                  <c:v>-0.6216216216216216</c:v>
                </c:pt>
                <c:pt idx="1">
                  <c:v>-0.95454545454545459</c:v>
                </c:pt>
                <c:pt idx="3">
                  <c:v>-0.68817204301075274</c:v>
                </c:pt>
                <c:pt idx="4">
                  <c:v>-0.96153846153846156</c:v>
                </c:pt>
                <c:pt idx="6">
                  <c:v>-0.53271028037383172</c:v>
                </c:pt>
                <c:pt idx="7">
                  <c:v>-0.91588785046728971</c:v>
                </c:pt>
                <c:pt idx="9">
                  <c:v>-0.69633507853403143</c:v>
                </c:pt>
                <c:pt idx="10">
                  <c:v>-0.95454545454545459</c:v>
                </c:pt>
                <c:pt idx="12">
                  <c:v>-0.6074074074074074</c:v>
                </c:pt>
                <c:pt idx="13">
                  <c:v>-0.91249999999999998</c:v>
                </c:pt>
                <c:pt idx="15">
                  <c:v>-0.625</c:v>
                </c:pt>
                <c:pt idx="16">
                  <c:v>-0.90909090909090906</c:v>
                </c:pt>
                <c:pt idx="18">
                  <c:v>-0.63758389261744963</c:v>
                </c:pt>
                <c:pt idx="19">
                  <c:v>-0.91044776119402981</c:v>
                </c:pt>
                <c:pt idx="21">
                  <c:v>-0.68208092485549132</c:v>
                </c:pt>
                <c:pt idx="22">
                  <c:v>-0.92500000000000004</c:v>
                </c:pt>
                <c:pt idx="24">
                  <c:v>-0.64028776978417268</c:v>
                </c:pt>
                <c:pt idx="25">
                  <c:v>-0.87012987012987009</c:v>
                </c:pt>
                <c:pt idx="27">
                  <c:v>-0.68888888888888888</c:v>
                </c:pt>
                <c:pt idx="28">
                  <c:v>-0.88235294117647056</c:v>
                </c:pt>
              </c:numCache>
            </c:numRef>
          </c:val>
          <c:extLst>
            <c:ext xmlns:c15="http://schemas.microsoft.com/office/drawing/2012/chart" uri="{02D57815-91ED-43cb-92C2-25804820EDAC}">
              <c15:datalabelsRange>
                <c15:f>'Wellbeing odds'!$D$493:$D$527</c15:f>
                <c15:dlblRangeCache>
                  <c:ptCount val="35"/>
                  <c:pt idx="0">
                    <c:v>62%</c:v>
                  </c:pt>
                  <c:pt idx="1">
                    <c:v>95%</c:v>
                  </c:pt>
                  <c:pt idx="3">
                    <c:v>69%</c:v>
                  </c:pt>
                  <c:pt idx="4">
                    <c:v>96%</c:v>
                  </c:pt>
                  <c:pt idx="6">
                    <c:v>60%</c:v>
                  </c:pt>
                  <c:pt idx="7">
                    <c:v>94%</c:v>
                  </c:pt>
                  <c:pt idx="9">
                    <c:v>53%</c:v>
                  </c:pt>
                  <c:pt idx="10">
                    <c:v>92%</c:v>
                  </c:pt>
                  <c:pt idx="12">
                    <c:v>70%</c:v>
                  </c:pt>
                  <c:pt idx="13">
                    <c:v>95%</c:v>
                  </c:pt>
                  <c:pt idx="15">
                    <c:v>61%</c:v>
                  </c:pt>
                  <c:pt idx="16">
                    <c:v>91%</c:v>
                  </c:pt>
                  <c:pt idx="18">
                    <c:v>63%</c:v>
                  </c:pt>
                  <c:pt idx="19">
                    <c:v>91%</c:v>
                  </c:pt>
                  <c:pt idx="21">
                    <c:v>64%</c:v>
                  </c:pt>
                  <c:pt idx="22">
                    <c:v>91%</c:v>
                  </c:pt>
                  <c:pt idx="24">
                    <c:v>68%</c:v>
                  </c:pt>
                  <c:pt idx="25">
                    <c:v>93%</c:v>
                  </c:pt>
                  <c:pt idx="27">
                    <c:v>64%</c:v>
                  </c:pt>
                  <c:pt idx="28">
                    <c:v>87%</c:v>
                  </c:pt>
                  <c:pt idx="30">
                    <c:v>69%</c:v>
                  </c:pt>
                  <c:pt idx="31">
                    <c:v>88%</c:v>
                  </c:pt>
                  <c:pt idx="33">
                    <c:v>67%</c:v>
                  </c:pt>
                  <c:pt idx="34">
                    <c:v>83%</c:v>
                  </c:pt>
                </c15:dlblRangeCache>
              </c15:datalabelsRange>
            </c:ext>
            <c:ext xmlns:c16="http://schemas.microsoft.com/office/drawing/2014/chart" uri="{C3380CC4-5D6E-409C-BE32-E72D297353CC}">
              <c16:uniqueId val="{0000001D-DB64-4EDA-BC1B-5EB31F9C457D}"/>
            </c:ext>
          </c:extLst>
        </c:ser>
        <c:ser>
          <c:idx val="1"/>
          <c:order val="1"/>
          <c:tx>
            <c:strRef>
              <c:f>'Wellbeing odds'!$E$595</c:f>
              <c:strCache>
                <c:ptCount val="1"/>
                <c:pt idx="0">
                  <c:v>Very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'Wellbeing odds'!$C$596:$C$624</c:f>
              <c:strCache>
                <c:ptCount val="29"/>
                <c:pt idx="0">
                  <c:v>Always safe at home</c:v>
                </c:pt>
                <c:pt idx="1">
                  <c:v>Not always safe</c:v>
                </c:pt>
                <c:pt idx="3">
                  <c:v>Person believes a success</c:v>
                </c:pt>
                <c:pt idx="4">
                  <c:v>No person believes</c:v>
                </c:pt>
                <c:pt idx="6">
                  <c:v>Always settled</c:v>
                </c:pt>
                <c:pt idx="7">
                  <c:v>Not always settled</c:v>
                </c:pt>
                <c:pt idx="9">
                  <c:v>Person tells done well</c:v>
                </c:pt>
                <c:pt idx="10">
                  <c:v>No person tells done well</c:v>
                </c:pt>
                <c:pt idx="12">
                  <c:v>Happier with appearance</c:v>
                </c:pt>
                <c:pt idx="13">
                  <c:v>Not happy with appearance</c:v>
                </c:pt>
                <c:pt idx="15">
                  <c:v>Always safe neighbourhood</c:v>
                </c:pt>
                <c:pt idx="16">
                  <c:v>Not always safe</c:v>
                </c:pt>
                <c:pt idx="18">
                  <c:v>Financially comfortable</c:v>
                </c:pt>
                <c:pt idx="19">
                  <c:v>Financially difficult</c:v>
                </c:pt>
                <c:pt idx="21">
                  <c:v>Less lonely</c:v>
                </c:pt>
                <c:pt idx="22">
                  <c:v>Always lonely</c:v>
                </c:pt>
                <c:pt idx="24">
                  <c:v>Working/education/training</c:v>
                </c:pt>
                <c:pt idx="25">
                  <c:v>NEET</c:v>
                </c:pt>
                <c:pt idx="27">
                  <c:v>Have good friend</c:v>
                </c:pt>
                <c:pt idx="28">
                  <c:v>No good friend</c:v>
                </c:pt>
              </c:strCache>
            </c:strRef>
          </c:cat>
          <c:val>
            <c:numRef>
              <c:f>'Wellbeing odds'!$E$596:$E$624</c:f>
              <c:numCache>
                <c:formatCode>###0%</c:formatCode>
                <c:ptCount val="29"/>
                <c:pt idx="0">
                  <c:v>0.3783783783783784</c:v>
                </c:pt>
                <c:pt idx="1">
                  <c:v>4.5454545454545456E-2</c:v>
                </c:pt>
                <c:pt idx="3">
                  <c:v>0.31182795698924731</c:v>
                </c:pt>
                <c:pt idx="4">
                  <c:v>3.8461538461538464E-2</c:v>
                </c:pt>
                <c:pt idx="6">
                  <c:v>0.46728971962616828</c:v>
                </c:pt>
                <c:pt idx="7">
                  <c:v>8.4112149532710276E-2</c:v>
                </c:pt>
                <c:pt idx="9">
                  <c:v>0.30366492146596857</c:v>
                </c:pt>
                <c:pt idx="10">
                  <c:v>4.5454545454545456E-2</c:v>
                </c:pt>
                <c:pt idx="12">
                  <c:v>0.3925925925925926</c:v>
                </c:pt>
                <c:pt idx="13">
                  <c:v>8.7499999999999994E-2</c:v>
                </c:pt>
                <c:pt idx="15">
                  <c:v>0.375</c:v>
                </c:pt>
                <c:pt idx="16">
                  <c:v>9.0909090909090912E-2</c:v>
                </c:pt>
                <c:pt idx="18">
                  <c:v>0.36241610738255031</c:v>
                </c:pt>
                <c:pt idx="19">
                  <c:v>8.9552238805970144E-2</c:v>
                </c:pt>
                <c:pt idx="21">
                  <c:v>0.31791907514450868</c:v>
                </c:pt>
                <c:pt idx="22">
                  <c:v>7.4999999999999997E-2</c:v>
                </c:pt>
                <c:pt idx="24">
                  <c:v>0.35971223021582732</c:v>
                </c:pt>
                <c:pt idx="25">
                  <c:v>0.12987012987012986</c:v>
                </c:pt>
                <c:pt idx="27">
                  <c:v>0.31111111111111112</c:v>
                </c:pt>
                <c:pt idx="28">
                  <c:v>0.1176470588235294</c:v>
                </c:pt>
              </c:numCache>
            </c:numRef>
          </c:val>
          <c:extLst>
            <c:ext xmlns:c16="http://schemas.microsoft.com/office/drawing/2014/chart" uri="{C3380CC4-5D6E-409C-BE32-E72D297353CC}">
              <c16:uniqueId val="{0000001E-DB64-4EDA-BC1B-5EB31F9C457D}"/>
            </c:ext>
          </c:extLst>
        </c:ser>
        <c:dLbls>
          <c:showLegendKey val="0"/>
          <c:showVal val="0"/>
          <c:showCatName val="0"/>
          <c:showSerName val="0"/>
          <c:showPercent val="0"/>
          <c:showBubbleSize val="0"/>
        </c:dLbls>
        <c:gapWidth val="16"/>
        <c:overlap val="100"/>
        <c:axId val="1384519791"/>
        <c:axId val="1384526447"/>
      </c:barChart>
      <c:catAx>
        <c:axId val="1384519791"/>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4526447"/>
        <c:crosses val="autoZero"/>
        <c:auto val="1"/>
        <c:lblAlgn val="ctr"/>
        <c:lblOffset val="100"/>
        <c:noMultiLvlLbl val="0"/>
      </c:catAx>
      <c:valAx>
        <c:axId val="1384526447"/>
        <c:scaling>
          <c:orientation val="minMax"/>
          <c:max val="0.5"/>
          <c:min val="-1"/>
        </c:scaling>
        <c:delete val="1"/>
        <c:axPos val="t"/>
        <c:numFmt formatCode="0%" sourceLinked="1"/>
        <c:majorTickMark val="out"/>
        <c:minorTickMark val="none"/>
        <c:tickLblPos val="nextTo"/>
        <c:crossAx val="1384519791"/>
        <c:crosses val="autoZero"/>
        <c:crossBetween val="between"/>
      </c:valAx>
      <c:spPr>
        <a:noFill/>
        <a:ln>
          <a:noFill/>
        </a:ln>
        <a:effectLst/>
      </c:spPr>
    </c:plotArea>
    <c:legend>
      <c:legendPos val="b"/>
      <c:layout>
        <c:manualLayout>
          <c:xMode val="edge"/>
          <c:yMode val="edge"/>
          <c:x val="0.58765087147759343"/>
          <c:y val="0.93984566830229854"/>
          <c:w val="0.31051375675832321"/>
          <c:h val="5.380335047822499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r>
              <a:rPr lang="en-GB" b="1"/>
              <a:t>Length of time in care</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938B-4C31-9C3D-7AAA29D81107}"/>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938B-4C31-9C3D-7AAA29D81107}"/>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938B-4C31-9C3D-7AAA29D81107}"/>
              </c:ext>
            </c:extLst>
          </c:dPt>
          <c:dPt>
            <c:idx val="4"/>
            <c:invertIfNegative val="0"/>
            <c:bubble3D val="0"/>
            <c:spPr>
              <a:solidFill>
                <a:schemeClr val="bg2">
                  <a:lumMod val="75000"/>
                </a:schemeClr>
              </a:solidFill>
              <a:ln>
                <a:noFill/>
              </a:ln>
              <a:effectLst/>
            </c:spPr>
            <c:extLst>
              <c:ext xmlns:c16="http://schemas.microsoft.com/office/drawing/2014/chart" uri="{C3380CC4-5D6E-409C-BE32-E72D297353CC}">
                <c16:uniqueId val="{00000007-938B-4C31-9C3D-7AAA29D81107}"/>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Sheet1!$C$129:$C$133</c:f>
              <c:strCache>
                <c:ptCount val="5"/>
                <c:pt idx="0">
                  <c:v>Less than a year</c:v>
                </c:pt>
                <c:pt idx="1">
                  <c:v>1 to 3 years</c:v>
                </c:pt>
                <c:pt idx="2">
                  <c:v>4 to 7 years</c:v>
                </c:pt>
                <c:pt idx="3">
                  <c:v>More than 7 years</c:v>
                </c:pt>
                <c:pt idx="4">
                  <c:v>Don't know</c:v>
                </c:pt>
              </c:strCache>
            </c:strRef>
          </c:cat>
          <c:val>
            <c:numRef>
              <c:f>Sheet1!$D$129:$D$133</c:f>
              <c:numCache>
                <c:formatCode>0%</c:formatCode>
                <c:ptCount val="5"/>
                <c:pt idx="0">
                  <c:v>4.1000000000000002E-2</c:v>
                </c:pt>
                <c:pt idx="1">
                  <c:v>0.188</c:v>
                </c:pt>
                <c:pt idx="2">
                  <c:v>0.23400000000000001</c:v>
                </c:pt>
                <c:pt idx="3">
                  <c:v>0.43099999999999999</c:v>
                </c:pt>
                <c:pt idx="4">
                  <c:v>0.106</c:v>
                </c:pt>
              </c:numCache>
            </c:numRef>
          </c:val>
          <c:extLst>
            <c:ext xmlns:c16="http://schemas.microsoft.com/office/drawing/2014/chart" uri="{C3380CC4-5D6E-409C-BE32-E72D297353CC}">
              <c16:uniqueId val="{00000008-938B-4C31-9C3D-7AAA29D81107}"/>
            </c:ext>
          </c:extLst>
        </c:ser>
        <c:dLbls>
          <c:showLegendKey val="0"/>
          <c:showVal val="0"/>
          <c:showCatName val="0"/>
          <c:showSerName val="0"/>
          <c:showPercent val="0"/>
          <c:showBubbleSize val="0"/>
        </c:dLbls>
        <c:gapWidth val="50"/>
        <c:axId val="571541344"/>
        <c:axId val="571541760"/>
      </c:barChart>
      <c:catAx>
        <c:axId val="57154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71541760"/>
        <c:crosses val="autoZero"/>
        <c:auto val="1"/>
        <c:lblAlgn val="ctr"/>
        <c:lblOffset val="100"/>
        <c:noMultiLvlLbl val="0"/>
      </c:catAx>
      <c:valAx>
        <c:axId val="571541760"/>
        <c:scaling>
          <c:orientation val="minMax"/>
        </c:scaling>
        <c:delete val="1"/>
        <c:axPos val="t"/>
        <c:numFmt formatCode="0%" sourceLinked="1"/>
        <c:majorTickMark val="none"/>
        <c:minorTickMark val="none"/>
        <c:tickLblPos val="nextTo"/>
        <c:crossAx val="57154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'Wellbeing odds'!$F$208</c:f>
              <c:strCache>
                <c:ptCount val="1"/>
                <c:pt idx="0">
                  <c:v>Low</c:v>
                </c:pt>
              </c:strCache>
            </c:strRef>
          </c:tx>
          <c:spPr>
            <a:solidFill>
              <a:schemeClr val="accent1"/>
            </a:solidFill>
            <a:ln>
              <a:noFill/>
            </a:ln>
            <a:effectLst/>
          </c:spPr>
          <c:invertIfNegative val="0"/>
          <c:dLbls>
            <c:dLbl>
              <c:idx val="0"/>
              <c:tx>
                <c:rich>
                  <a:bodyPr/>
                  <a:lstStyle/>
                  <a:p>
                    <a:fld id="{90E5D98D-53E5-48BB-A92D-26BB14D7DA6D}"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13-4A70-9478-1821BEF43001}"/>
                </c:ext>
              </c:extLst>
            </c:dLbl>
            <c:dLbl>
              <c:idx val="1"/>
              <c:tx>
                <c:rich>
                  <a:bodyPr/>
                  <a:lstStyle/>
                  <a:p>
                    <a:fld id="{514755FC-F151-4A92-A4CD-9412D779864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13-4A70-9478-1821BEF43001}"/>
                </c:ext>
              </c:extLst>
            </c:dLbl>
            <c:dLbl>
              <c:idx val="2"/>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EC13-4A70-9478-1821BEF43001}"/>
                </c:ext>
              </c:extLst>
            </c:dLbl>
            <c:dLbl>
              <c:idx val="3"/>
              <c:tx>
                <c:rich>
                  <a:bodyPr/>
                  <a:lstStyle/>
                  <a:p>
                    <a:fld id="{90C4C632-7ABC-4445-AF50-2894E68F1B9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13-4A70-9478-1821BEF43001}"/>
                </c:ext>
              </c:extLst>
            </c:dLbl>
            <c:dLbl>
              <c:idx val="4"/>
              <c:tx>
                <c:rich>
                  <a:bodyPr/>
                  <a:lstStyle/>
                  <a:p>
                    <a:fld id="{FF39CC46-AB24-43F8-8E7C-7F0C65637A5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13-4A70-9478-1821BEF43001}"/>
                </c:ext>
              </c:extLst>
            </c:dLbl>
            <c:dLbl>
              <c:idx val="5"/>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EC13-4A70-9478-1821BEF43001}"/>
                </c:ext>
              </c:extLst>
            </c:dLbl>
            <c:dLbl>
              <c:idx val="6"/>
              <c:tx>
                <c:rich>
                  <a:bodyPr/>
                  <a:lstStyle/>
                  <a:p>
                    <a:fld id="{627C670F-38BC-43BE-90E5-0540B4F5588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C13-4A70-9478-1821BEF43001}"/>
                </c:ext>
              </c:extLst>
            </c:dLbl>
            <c:dLbl>
              <c:idx val="7"/>
              <c:tx>
                <c:rich>
                  <a:bodyPr/>
                  <a:lstStyle/>
                  <a:p>
                    <a:fld id="{EC103D33-09D8-4728-A704-17C1729BD1A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13-4A70-9478-1821BEF43001}"/>
                </c:ext>
              </c:extLst>
            </c:dLbl>
            <c:dLbl>
              <c:idx val="8"/>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EC13-4A70-9478-1821BEF43001}"/>
                </c:ext>
              </c:extLst>
            </c:dLbl>
            <c:dLbl>
              <c:idx val="9"/>
              <c:tx>
                <c:rich>
                  <a:bodyPr/>
                  <a:lstStyle/>
                  <a:p>
                    <a:fld id="{AB05534E-EBC0-4F5F-B49A-55E15CFB674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C13-4A70-9478-1821BEF43001}"/>
                </c:ext>
              </c:extLst>
            </c:dLbl>
            <c:dLbl>
              <c:idx val="10"/>
              <c:tx>
                <c:rich>
                  <a:bodyPr/>
                  <a:lstStyle/>
                  <a:p>
                    <a:fld id="{152704FB-CB0F-416C-9D87-B93E5FE33A1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13-4A70-9478-1821BEF43001}"/>
                </c:ext>
              </c:extLst>
            </c:dLbl>
            <c:dLbl>
              <c:idx val="11"/>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EC13-4A70-9478-1821BEF43001}"/>
                </c:ext>
              </c:extLst>
            </c:dLbl>
            <c:dLbl>
              <c:idx val="12"/>
              <c:tx>
                <c:rich>
                  <a:bodyPr/>
                  <a:lstStyle/>
                  <a:p>
                    <a:fld id="{A1A07CD1-EAB2-4F9A-9209-38B65545AC0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13-4A70-9478-1821BEF43001}"/>
                </c:ext>
              </c:extLst>
            </c:dLbl>
            <c:dLbl>
              <c:idx val="13"/>
              <c:tx>
                <c:rich>
                  <a:bodyPr/>
                  <a:lstStyle/>
                  <a:p>
                    <a:fld id="{7A333075-D29F-4C8C-B918-11F784EDCAE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13-4A70-9478-1821BEF43001}"/>
                </c:ext>
              </c:extLst>
            </c:dLbl>
            <c:dLbl>
              <c:idx val="14"/>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EC13-4A70-9478-1821BEF43001}"/>
                </c:ext>
              </c:extLst>
            </c:dLbl>
            <c:dLbl>
              <c:idx val="15"/>
              <c:tx>
                <c:rich>
                  <a:bodyPr/>
                  <a:lstStyle/>
                  <a:p>
                    <a:fld id="{37B600C5-017C-43DD-8A89-A7A1A5CFD33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C13-4A70-9478-1821BEF43001}"/>
                </c:ext>
              </c:extLst>
            </c:dLbl>
            <c:dLbl>
              <c:idx val="16"/>
              <c:tx>
                <c:rich>
                  <a:bodyPr/>
                  <a:lstStyle/>
                  <a:p>
                    <a:fld id="{8489973E-F232-44F8-970A-7AC0BF7AF6D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13-4A70-9478-1821BEF43001}"/>
                </c:ext>
              </c:extLst>
            </c:dLbl>
            <c:dLbl>
              <c:idx val="17"/>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EC13-4A70-9478-1821BEF43001}"/>
                </c:ext>
              </c:extLst>
            </c:dLbl>
            <c:dLbl>
              <c:idx val="18"/>
              <c:tx>
                <c:rich>
                  <a:bodyPr/>
                  <a:lstStyle/>
                  <a:p>
                    <a:fld id="{8E8CB276-FC5C-4B69-982D-EB591BC840E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C13-4A70-9478-1821BEF43001}"/>
                </c:ext>
              </c:extLst>
            </c:dLbl>
            <c:dLbl>
              <c:idx val="19"/>
              <c:tx>
                <c:rich>
                  <a:bodyPr/>
                  <a:lstStyle/>
                  <a:p>
                    <a:fld id="{2927CBC5-0F4B-430C-99E7-8B84F7463B7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13-4A70-9478-1821BEF43001}"/>
                </c:ext>
              </c:extLst>
            </c:dLbl>
            <c:dLbl>
              <c:idx val="20"/>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EC13-4A70-9478-1821BEF43001}"/>
                </c:ext>
              </c:extLst>
            </c:dLbl>
            <c:dLbl>
              <c:idx val="21"/>
              <c:tx>
                <c:rich>
                  <a:bodyPr/>
                  <a:lstStyle/>
                  <a:p>
                    <a:fld id="{F556FC3C-6921-4BFF-B478-152C76618A6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13-4A70-9478-1821BEF43001}"/>
                </c:ext>
              </c:extLst>
            </c:dLbl>
            <c:dLbl>
              <c:idx val="22"/>
              <c:tx>
                <c:rich>
                  <a:bodyPr/>
                  <a:lstStyle/>
                  <a:p>
                    <a:fld id="{4E1D5CC9-6D00-4020-9281-98E06AB48A3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13-4A70-9478-1821BEF43001}"/>
                </c:ext>
              </c:extLst>
            </c:dLbl>
            <c:dLbl>
              <c:idx val="23"/>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EC13-4A70-9478-1821BEF43001}"/>
                </c:ext>
              </c:extLst>
            </c:dLbl>
            <c:dLbl>
              <c:idx val="24"/>
              <c:tx>
                <c:rich>
                  <a:bodyPr/>
                  <a:lstStyle/>
                  <a:p>
                    <a:fld id="{550933E1-0BEB-41FD-9707-CD82D4DDD94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C13-4A70-9478-1821BEF43001}"/>
                </c:ext>
              </c:extLst>
            </c:dLbl>
            <c:dLbl>
              <c:idx val="25"/>
              <c:tx>
                <c:rich>
                  <a:bodyPr/>
                  <a:lstStyle/>
                  <a:p>
                    <a:fld id="{F013C719-ED3C-4387-8875-43F5623A647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13-4A70-9478-1821BEF43001}"/>
                </c:ext>
              </c:extLst>
            </c:dLbl>
            <c:dLbl>
              <c:idx val="26"/>
              <c:tx>
                <c:rich>
                  <a:bodyPr/>
                  <a:lstStyle/>
                  <a:p>
                    <a:endParaRPr lang="en-GB"/>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EC13-4A70-9478-1821BEF43001}"/>
                </c:ext>
              </c:extLst>
            </c:dLbl>
            <c:dLbl>
              <c:idx val="27"/>
              <c:tx>
                <c:rich>
                  <a:bodyPr/>
                  <a:lstStyle/>
                  <a:p>
                    <a:fld id="{72EC9004-5F27-4137-81A1-873CA5F8A04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C13-4A70-9478-1821BEF43001}"/>
                </c:ext>
              </c:extLst>
            </c:dLbl>
            <c:dLbl>
              <c:idx val="28"/>
              <c:tx>
                <c:rich>
                  <a:bodyPr/>
                  <a:lstStyle/>
                  <a:p>
                    <a:fld id="{99C26FE9-3593-4D54-A033-14F67893915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C13-4A70-9478-1821BEF4300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'Wellbeing odds'!$C$209:$C$237</c:f>
              <c:strCache>
                <c:ptCount val="29"/>
                <c:pt idx="0">
                  <c:v>Person who listens</c:v>
                </c:pt>
                <c:pt idx="1">
                  <c:v>No person listens</c:v>
                </c:pt>
                <c:pt idx="3">
                  <c:v>Person tells done well</c:v>
                </c:pt>
                <c:pt idx="4">
                  <c:v>No person tells done well</c:v>
                </c:pt>
                <c:pt idx="6">
                  <c:v>Person believes a success</c:v>
                </c:pt>
                <c:pt idx="7">
                  <c:v>No person believes</c:v>
                </c:pt>
                <c:pt idx="9">
                  <c:v>Happier with appearance</c:v>
                </c:pt>
                <c:pt idx="10">
                  <c:v>Not happy with appearance</c:v>
                </c:pt>
                <c:pt idx="12">
                  <c:v>Always settled</c:v>
                </c:pt>
                <c:pt idx="13">
                  <c:v>Not always settled</c:v>
                </c:pt>
                <c:pt idx="15">
                  <c:v>Always safe at home</c:v>
                </c:pt>
                <c:pt idx="16">
                  <c:v>Not always safe</c:v>
                </c:pt>
                <c:pt idx="18">
                  <c:v>Less lonely</c:v>
                </c:pt>
                <c:pt idx="19">
                  <c:v>Always lonely</c:v>
                </c:pt>
                <c:pt idx="21">
                  <c:v>Financially comfortable</c:v>
                </c:pt>
                <c:pt idx="22">
                  <c:v>Financially difficult</c:v>
                </c:pt>
                <c:pt idx="24">
                  <c:v>Always safe neighbourhood</c:v>
                </c:pt>
                <c:pt idx="25">
                  <c:v>Not always safe</c:v>
                </c:pt>
                <c:pt idx="27">
                  <c:v>Easy contact worker</c:v>
                </c:pt>
                <c:pt idx="28">
                  <c:v>Less easy</c:v>
                </c:pt>
              </c:strCache>
            </c:strRef>
          </c:cat>
          <c:val>
            <c:numRef>
              <c:f>'Wellbeing odds'!$F$209:$F$237</c:f>
              <c:numCache>
                <c:formatCode>0%</c:formatCode>
                <c:ptCount val="29"/>
                <c:pt idx="0">
                  <c:v>-0.3300970873786408</c:v>
                </c:pt>
                <c:pt idx="1">
                  <c:v>-0.9</c:v>
                </c:pt>
                <c:pt idx="3">
                  <c:v>-0.29842931937172773</c:v>
                </c:pt>
                <c:pt idx="4">
                  <c:v>-0.81818181818181823</c:v>
                </c:pt>
                <c:pt idx="6">
                  <c:v>-0.29032258064516131</c:v>
                </c:pt>
                <c:pt idx="7">
                  <c:v>-0.76923076923076938</c:v>
                </c:pt>
                <c:pt idx="9">
                  <c:v>-0.2</c:v>
                </c:pt>
                <c:pt idx="10">
                  <c:v>-0.61250000000000004</c:v>
                </c:pt>
                <c:pt idx="12">
                  <c:v>-0.16822429906542055</c:v>
                </c:pt>
                <c:pt idx="13">
                  <c:v>-0.55140186915887845</c:v>
                </c:pt>
                <c:pt idx="15">
                  <c:v>-0.23648648648648649</c:v>
                </c:pt>
                <c:pt idx="16">
                  <c:v>-0.63636363636363635</c:v>
                </c:pt>
                <c:pt idx="18">
                  <c:v>-0.28901734104046245</c:v>
                </c:pt>
                <c:pt idx="19">
                  <c:v>-0.65</c:v>
                </c:pt>
                <c:pt idx="21">
                  <c:v>-0.24832214765100674</c:v>
                </c:pt>
                <c:pt idx="22">
                  <c:v>-0.59701492537313428</c:v>
                </c:pt>
                <c:pt idx="24">
                  <c:v>-0.23529411764705879</c:v>
                </c:pt>
                <c:pt idx="25">
                  <c:v>-0.5714285714285714</c:v>
                </c:pt>
                <c:pt idx="27">
                  <c:v>-0.32450331125827803</c:v>
                </c:pt>
                <c:pt idx="28">
                  <c:v>-0.66666666666666696</c:v>
                </c:pt>
              </c:numCache>
            </c:numRef>
          </c:val>
          <c:extLst>
            <c:ext xmlns:c15="http://schemas.microsoft.com/office/drawing/2012/chart" uri="{02D57815-91ED-43cb-92C2-25804820EDAC}">
              <c15:datalabelsRange>
                <c15:f>'Wellbeing odds'!$D$209:$D$255</c15:f>
                <c15:dlblRangeCache>
                  <c:ptCount val="47"/>
                  <c:pt idx="0">
                    <c:v>33%</c:v>
                  </c:pt>
                  <c:pt idx="1">
                    <c:v>90%</c:v>
                  </c:pt>
                  <c:pt idx="3">
                    <c:v>30%</c:v>
                  </c:pt>
                  <c:pt idx="4">
                    <c:v>82%</c:v>
                  </c:pt>
                  <c:pt idx="6">
                    <c:v>29%</c:v>
                  </c:pt>
                  <c:pt idx="7">
                    <c:v>77%</c:v>
                  </c:pt>
                  <c:pt idx="9">
                    <c:v>20%</c:v>
                  </c:pt>
                  <c:pt idx="10">
                    <c:v>61%</c:v>
                  </c:pt>
                  <c:pt idx="12">
                    <c:v>17%</c:v>
                  </c:pt>
                  <c:pt idx="13">
                    <c:v>55%</c:v>
                  </c:pt>
                  <c:pt idx="15">
                    <c:v>24%</c:v>
                  </c:pt>
                  <c:pt idx="16">
                    <c:v>64%</c:v>
                  </c:pt>
                  <c:pt idx="18">
                    <c:v>29%</c:v>
                  </c:pt>
                  <c:pt idx="19">
                    <c:v>65%</c:v>
                  </c:pt>
                  <c:pt idx="21">
                    <c:v>25%</c:v>
                  </c:pt>
                  <c:pt idx="22">
                    <c:v>60%</c:v>
                  </c:pt>
                  <c:pt idx="24">
                    <c:v>24%</c:v>
                  </c:pt>
                  <c:pt idx="25">
                    <c:v>57%</c:v>
                  </c:pt>
                  <c:pt idx="27">
                    <c:v>32%</c:v>
                  </c:pt>
                  <c:pt idx="28">
                    <c:v>67%</c:v>
                  </c:pt>
                  <c:pt idx="30">
                    <c:v>34%</c:v>
                  </c:pt>
                  <c:pt idx="31">
                    <c:v>67%</c:v>
                  </c:pt>
                  <c:pt idx="33">
                    <c:v>24%</c:v>
                  </c:pt>
                  <c:pt idx="34">
                    <c:v>56%</c:v>
                  </c:pt>
                  <c:pt idx="36">
                    <c:v>33%</c:v>
                  </c:pt>
                  <c:pt idx="37">
                    <c:v>63%</c:v>
                  </c:pt>
                  <c:pt idx="39">
                    <c:v>31%</c:v>
                  </c:pt>
                  <c:pt idx="40">
                    <c:v>59%</c:v>
                  </c:pt>
                  <c:pt idx="42">
                    <c:v>34%</c:v>
                  </c:pt>
                  <c:pt idx="43">
                    <c:v>60%</c:v>
                  </c:pt>
                  <c:pt idx="45">
                    <c:v>31%</c:v>
                  </c:pt>
                  <c:pt idx="46">
                    <c:v>48%</c:v>
                  </c:pt>
                </c15:dlblRangeCache>
              </c15:datalabelsRange>
            </c:ext>
            <c:ext xmlns:c16="http://schemas.microsoft.com/office/drawing/2014/chart" uri="{C3380CC4-5D6E-409C-BE32-E72D297353CC}">
              <c16:uniqueId val="{0000001D-EC13-4A70-9478-1821BEF43001}"/>
            </c:ext>
          </c:extLst>
        </c:ser>
        <c:ser>
          <c:idx val="1"/>
          <c:order val="1"/>
          <c:tx>
            <c:strRef>
              <c:f>'Wellbeing odds'!$G$208</c:f>
              <c:strCache>
                <c:ptCount val="1"/>
                <c:pt idx="0">
                  <c:v>Med/High/Very 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'Wellbeing odds'!$C$209:$C$237</c:f>
              <c:strCache>
                <c:ptCount val="29"/>
                <c:pt idx="0">
                  <c:v>Person who listens</c:v>
                </c:pt>
                <c:pt idx="1">
                  <c:v>No person listens</c:v>
                </c:pt>
                <c:pt idx="3">
                  <c:v>Person tells done well</c:v>
                </c:pt>
                <c:pt idx="4">
                  <c:v>No person tells done well</c:v>
                </c:pt>
                <c:pt idx="6">
                  <c:v>Person believes a success</c:v>
                </c:pt>
                <c:pt idx="7">
                  <c:v>No person believes</c:v>
                </c:pt>
                <c:pt idx="9">
                  <c:v>Happier with appearance</c:v>
                </c:pt>
                <c:pt idx="10">
                  <c:v>Not happy with appearance</c:v>
                </c:pt>
                <c:pt idx="12">
                  <c:v>Always settled</c:v>
                </c:pt>
                <c:pt idx="13">
                  <c:v>Not always settled</c:v>
                </c:pt>
                <c:pt idx="15">
                  <c:v>Always safe at home</c:v>
                </c:pt>
                <c:pt idx="16">
                  <c:v>Not always safe</c:v>
                </c:pt>
                <c:pt idx="18">
                  <c:v>Less lonely</c:v>
                </c:pt>
                <c:pt idx="19">
                  <c:v>Always lonely</c:v>
                </c:pt>
                <c:pt idx="21">
                  <c:v>Financially comfortable</c:v>
                </c:pt>
                <c:pt idx="22">
                  <c:v>Financially difficult</c:v>
                </c:pt>
                <c:pt idx="24">
                  <c:v>Always safe neighbourhood</c:v>
                </c:pt>
                <c:pt idx="25">
                  <c:v>Not always safe</c:v>
                </c:pt>
                <c:pt idx="27">
                  <c:v>Easy contact worker</c:v>
                </c:pt>
                <c:pt idx="28">
                  <c:v>Less easy</c:v>
                </c:pt>
              </c:strCache>
            </c:strRef>
          </c:cat>
          <c:val>
            <c:numRef>
              <c:f>'Wellbeing odds'!$G$209:$G$237</c:f>
              <c:numCache>
                <c:formatCode>0%</c:formatCode>
                <c:ptCount val="29"/>
                <c:pt idx="0">
                  <c:v>0.66990291262135926</c:v>
                </c:pt>
                <c:pt idx="1">
                  <c:v>0.1</c:v>
                </c:pt>
                <c:pt idx="3">
                  <c:v>0.70157068062827221</c:v>
                </c:pt>
                <c:pt idx="4">
                  <c:v>0.18181818181818182</c:v>
                </c:pt>
                <c:pt idx="6">
                  <c:v>0.70967741935483875</c:v>
                </c:pt>
                <c:pt idx="7">
                  <c:v>0.23076923076923075</c:v>
                </c:pt>
                <c:pt idx="9">
                  <c:v>0.8</c:v>
                </c:pt>
                <c:pt idx="10">
                  <c:v>0.38750000000000001</c:v>
                </c:pt>
                <c:pt idx="12">
                  <c:v>0.83177570093457942</c:v>
                </c:pt>
                <c:pt idx="13">
                  <c:v>0.44859813084112149</c:v>
                </c:pt>
                <c:pt idx="15">
                  <c:v>0.7635135135135136</c:v>
                </c:pt>
                <c:pt idx="16">
                  <c:v>0.36363636363636365</c:v>
                </c:pt>
                <c:pt idx="18">
                  <c:v>0.71098265895953761</c:v>
                </c:pt>
                <c:pt idx="19">
                  <c:v>0.35</c:v>
                </c:pt>
                <c:pt idx="21">
                  <c:v>0.75167785234899331</c:v>
                </c:pt>
                <c:pt idx="22">
                  <c:v>0.40298507462686567</c:v>
                </c:pt>
                <c:pt idx="24">
                  <c:v>0.76470588235294112</c:v>
                </c:pt>
                <c:pt idx="25">
                  <c:v>0.42857142857142855</c:v>
                </c:pt>
                <c:pt idx="27">
                  <c:v>0.67549668874172186</c:v>
                </c:pt>
                <c:pt idx="28">
                  <c:v>0.33333333333333326</c:v>
                </c:pt>
              </c:numCache>
            </c:numRef>
          </c:val>
          <c:extLst>
            <c:ext xmlns:c16="http://schemas.microsoft.com/office/drawing/2014/chart" uri="{C3380CC4-5D6E-409C-BE32-E72D297353CC}">
              <c16:uniqueId val="{0000001E-EC13-4A70-9478-1821BEF43001}"/>
            </c:ext>
          </c:extLst>
        </c:ser>
        <c:dLbls>
          <c:showLegendKey val="0"/>
          <c:showVal val="0"/>
          <c:showCatName val="0"/>
          <c:showSerName val="0"/>
          <c:showPercent val="0"/>
          <c:showBubbleSize val="0"/>
        </c:dLbls>
        <c:gapWidth val="16"/>
        <c:overlap val="100"/>
        <c:axId val="1384519791"/>
        <c:axId val="1384526447"/>
      </c:barChart>
      <c:catAx>
        <c:axId val="1384519791"/>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4526447"/>
        <c:crosses val="autoZero"/>
        <c:auto val="1"/>
        <c:lblAlgn val="ctr"/>
        <c:lblOffset val="100"/>
        <c:noMultiLvlLbl val="0"/>
      </c:catAx>
      <c:valAx>
        <c:axId val="1384526447"/>
        <c:scaling>
          <c:orientation val="minMax"/>
          <c:max val="0.9"/>
          <c:min val="-0.95000000000000007"/>
        </c:scaling>
        <c:delete val="1"/>
        <c:axPos val="t"/>
        <c:numFmt formatCode="0%" sourceLinked="1"/>
        <c:majorTickMark val="out"/>
        <c:minorTickMark val="none"/>
        <c:tickLblPos val="nextTo"/>
        <c:crossAx val="1384519791"/>
        <c:crosses val="autoZero"/>
        <c:crossBetween val="between"/>
      </c:valAx>
      <c:spPr>
        <a:noFill/>
        <a:ln>
          <a:noFill/>
        </a:ln>
        <a:effectLst/>
      </c:spPr>
    </c:plotArea>
    <c:legend>
      <c:legendPos val="b"/>
      <c:layout>
        <c:manualLayout>
          <c:xMode val="edge"/>
          <c:yMode val="edge"/>
          <c:x val="0.55865503701656827"/>
          <c:y val="0.93004157982449176"/>
          <c:w val="0.28291019548481616"/>
          <c:h val="5.473476067758476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800" dirty="0">
                <a:latin typeface="Century Gothic" panose="020B0502020202020204" pitchFamily="34" charset="0"/>
              </a:rPr>
              <a:t>Female/Male</a:t>
            </a:r>
            <a:r>
              <a:rPr lang="en-GB" sz="1800" baseline="0" dirty="0">
                <a:latin typeface="Century Gothic" panose="020B0502020202020204" pitchFamily="34" charset="0"/>
              </a:rPr>
              <a:t> balance</a:t>
            </a:r>
            <a:endParaRPr lang="en-GB" sz="18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1921544181977254"/>
          <c:y val="0.17171296296296296"/>
          <c:w val="0.71134011373578299"/>
          <c:h val="0.58965178289041009"/>
        </c:manualLayout>
      </c:layout>
      <c:barChart>
        <c:barDir val="bar"/>
        <c:grouping val="clustered"/>
        <c:varyColors val="0"/>
        <c:ser>
          <c:idx val="0"/>
          <c:order val="0"/>
          <c:tx>
            <c:strRef>
              <c:f>Sheet1!$L$30</c:f>
              <c:strCache>
                <c:ptCount val="1"/>
                <c:pt idx="0">
                  <c:v>Survey respondents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Sheet1!$K$31:$K$32</c:f>
              <c:strCache>
                <c:ptCount val="2"/>
                <c:pt idx="0">
                  <c:v>Female</c:v>
                </c:pt>
                <c:pt idx="1">
                  <c:v>Male</c:v>
                </c:pt>
              </c:strCache>
            </c:strRef>
          </c:cat>
          <c:val>
            <c:numRef>
              <c:f>Sheet1!$L$31:$L$32</c:f>
              <c:numCache>
                <c:formatCode>0%</c:formatCode>
                <c:ptCount val="2"/>
                <c:pt idx="0">
                  <c:v>0.53</c:v>
                </c:pt>
                <c:pt idx="1">
                  <c:v>0.47</c:v>
                </c:pt>
              </c:numCache>
            </c:numRef>
          </c:val>
          <c:extLst>
            <c:ext xmlns:c16="http://schemas.microsoft.com/office/drawing/2014/chart" uri="{C3380CC4-5D6E-409C-BE32-E72D297353CC}">
              <c16:uniqueId val="{00000000-633F-458E-8134-6EAEAD6CD367}"/>
            </c:ext>
          </c:extLst>
        </c:ser>
        <c:ser>
          <c:idx val="1"/>
          <c:order val="1"/>
          <c:tx>
            <c:strRef>
              <c:f>Sheet1!$M$30</c:f>
              <c:strCache>
                <c:ptCount val="1"/>
                <c:pt idx="0">
                  <c:v>Care leavers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F-458E-8134-6EAEAD6CD36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3F-458E-8134-6EAEAD6CD36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Sheet1!$K$31:$K$32</c:f>
              <c:strCache>
                <c:ptCount val="2"/>
                <c:pt idx="0">
                  <c:v>Female</c:v>
                </c:pt>
                <c:pt idx="1">
                  <c:v>Male</c:v>
                </c:pt>
              </c:strCache>
            </c:strRef>
          </c:cat>
          <c:val>
            <c:numRef>
              <c:f>Sheet1!$M$31:$M$32</c:f>
              <c:numCache>
                <c:formatCode>0%</c:formatCode>
                <c:ptCount val="2"/>
                <c:pt idx="0">
                  <c:v>0.43</c:v>
                </c:pt>
                <c:pt idx="1">
                  <c:v>0.56999999999999995</c:v>
                </c:pt>
              </c:numCache>
            </c:numRef>
          </c:val>
          <c:extLst>
            <c:ext xmlns:c16="http://schemas.microsoft.com/office/drawing/2014/chart" uri="{C3380CC4-5D6E-409C-BE32-E72D297353CC}">
              <c16:uniqueId val="{00000003-633F-458E-8134-6EAEAD6CD367}"/>
            </c:ext>
          </c:extLst>
        </c:ser>
        <c:dLbls>
          <c:showLegendKey val="0"/>
          <c:showVal val="0"/>
          <c:showCatName val="0"/>
          <c:showSerName val="0"/>
          <c:showPercent val="0"/>
          <c:showBubbleSize val="0"/>
        </c:dLbls>
        <c:gapWidth val="80"/>
        <c:overlap val="-20"/>
        <c:axId val="569519951"/>
        <c:axId val="569520431"/>
      </c:barChart>
      <c:catAx>
        <c:axId val="569519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69520431"/>
        <c:crosses val="autoZero"/>
        <c:auto val="1"/>
        <c:lblAlgn val="ctr"/>
        <c:lblOffset val="100"/>
        <c:noMultiLvlLbl val="0"/>
      </c:catAx>
      <c:valAx>
        <c:axId val="569520431"/>
        <c:scaling>
          <c:orientation val="minMax"/>
        </c:scaling>
        <c:delete val="1"/>
        <c:axPos val="t"/>
        <c:numFmt formatCode="0%" sourceLinked="1"/>
        <c:majorTickMark val="none"/>
        <c:minorTickMark val="none"/>
        <c:tickLblPos val="nextTo"/>
        <c:crossAx val="569519951"/>
        <c:crosses val="autoZero"/>
        <c:crossBetween val="between"/>
      </c:valAx>
      <c:spPr>
        <a:noFill/>
        <a:ln>
          <a:noFill/>
        </a:ln>
        <a:effectLst/>
      </c:spPr>
    </c:plotArea>
    <c:legend>
      <c:legendPos val="b"/>
      <c:layout>
        <c:manualLayout>
          <c:xMode val="edge"/>
          <c:yMode val="edge"/>
          <c:x val="0.21534702595956695"/>
          <c:y val="0.78618809869039341"/>
          <c:w val="0.55216883189407895"/>
          <c:h val="0.209721595077719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800" dirty="0">
                <a:latin typeface="Century Gothic" panose="020B0502020202020204" pitchFamily="34" charset="0"/>
              </a:rPr>
              <a:t>Gender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D320-4953-B02B-891E7CA21949}"/>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D320-4953-B02B-891E7CA21949}"/>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D320-4953-B02B-891E7CA2194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Sheet1!$B$31:$B$34</c:f>
              <c:strCache>
                <c:ptCount val="4"/>
                <c:pt idx="0">
                  <c:v>Female</c:v>
                </c:pt>
                <c:pt idx="1">
                  <c:v>Male</c:v>
                </c:pt>
                <c:pt idx="2">
                  <c:v>Other</c:v>
                </c:pt>
                <c:pt idx="3">
                  <c:v>I dont want to say/Missing</c:v>
                </c:pt>
              </c:strCache>
            </c:strRef>
          </c:cat>
          <c:val>
            <c:numRef>
              <c:f>Sheet1!$D$31:$D$34</c:f>
              <c:numCache>
                <c:formatCode>0%</c:formatCode>
                <c:ptCount val="4"/>
                <c:pt idx="0">
                  <c:v>0.51415094339622647</c:v>
                </c:pt>
                <c:pt idx="1">
                  <c:v>0.45754716981132076</c:v>
                </c:pt>
                <c:pt idx="2">
                  <c:v>2.8301886792452831E-2</c:v>
                </c:pt>
                <c:pt idx="3">
                  <c:v>2.8301886792452831E-2</c:v>
                </c:pt>
              </c:numCache>
            </c:numRef>
          </c:val>
          <c:extLst>
            <c:ext xmlns:c16="http://schemas.microsoft.com/office/drawing/2014/chart" uri="{C3380CC4-5D6E-409C-BE32-E72D297353CC}">
              <c16:uniqueId val="{00000000-D320-4953-B02B-891E7CA21949}"/>
            </c:ext>
          </c:extLst>
        </c:ser>
        <c:dLbls>
          <c:showLegendKey val="0"/>
          <c:showVal val="0"/>
          <c:showCatName val="0"/>
          <c:showSerName val="0"/>
          <c:showPercent val="0"/>
          <c:showBubbleSize val="0"/>
        </c:dLbls>
        <c:gapWidth val="50"/>
        <c:axId val="489351471"/>
        <c:axId val="489357711"/>
      </c:barChart>
      <c:catAx>
        <c:axId val="4893514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9357711"/>
        <c:crosses val="autoZero"/>
        <c:auto val="1"/>
        <c:lblAlgn val="ctr"/>
        <c:lblOffset val="100"/>
        <c:noMultiLvlLbl val="0"/>
      </c:catAx>
      <c:valAx>
        <c:axId val="489357711"/>
        <c:scaling>
          <c:orientation val="minMax"/>
        </c:scaling>
        <c:delete val="1"/>
        <c:axPos val="t"/>
        <c:numFmt formatCode="0%" sourceLinked="1"/>
        <c:majorTickMark val="none"/>
        <c:minorTickMark val="none"/>
        <c:tickLblPos val="nextTo"/>
        <c:crossAx val="4893514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56765786286614"/>
          <c:y val="2.5352877901320325E-3"/>
          <c:w val="0.56737539677607207"/>
          <c:h val="0.94653868276361119"/>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A5B-4A05-932A-C238B29872F7}"/>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2-CA5B-4A05-932A-C238B29872F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Sheet1!$K$87:$K$89</c:f>
              <c:strCache>
                <c:ptCount val="3"/>
                <c:pt idx="0">
                  <c:v>Care leavers Scotland</c:v>
                </c:pt>
                <c:pt idx="1">
                  <c:v>Care leavers rest of UK</c:v>
                </c:pt>
                <c:pt idx="2">
                  <c:v>16-24 population UK</c:v>
                </c:pt>
              </c:strCache>
            </c:strRef>
          </c:cat>
          <c:val>
            <c:numRef>
              <c:f>Sheet1!$L$87:$L$89</c:f>
              <c:numCache>
                <c:formatCode>0%</c:formatCode>
                <c:ptCount val="3"/>
                <c:pt idx="0">
                  <c:v>0.26415094339622641</c:v>
                </c:pt>
                <c:pt idx="1">
                  <c:v>0.24</c:v>
                </c:pt>
                <c:pt idx="2">
                  <c:v>0.16</c:v>
                </c:pt>
              </c:numCache>
            </c:numRef>
          </c:val>
          <c:extLst>
            <c:ext xmlns:c16="http://schemas.microsoft.com/office/drawing/2014/chart" uri="{C3380CC4-5D6E-409C-BE32-E72D297353CC}">
              <c16:uniqueId val="{00000000-CA5B-4A05-932A-C238B29872F7}"/>
            </c:ext>
          </c:extLst>
        </c:ser>
        <c:dLbls>
          <c:showLegendKey val="0"/>
          <c:showVal val="0"/>
          <c:showCatName val="0"/>
          <c:showSerName val="0"/>
          <c:showPercent val="0"/>
          <c:showBubbleSize val="0"/>
        </c:dLbls>
        <c:gapWidth val="50"/>
        <c:axId val="489341871"/>
        <c:axId val="489368751"/>
      </c:barChart>
      <c:catAx>
        <c:axId val="48934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9368751"/>
        <c:crosses val="autoZero"/>
        <c:auto val="1"/>
        <c:lblAlgn val="ctr"/>
        <c:lblOffset val="100"/>
        <c:noMultiLvlLbl val="0"/>
      </c:catAx>
      <c:valAx>
        <c:axId val="489368751"/>
        <c:scaling>
          <c:orientation val="minMax"/>
        </c:scaling>
        <c:delete val="1"/>
        <c:axPos val="t"/>
        <c:numFmt formatCode="0%" sourceLinked="1"/>
        <c:majorTickMark val="none"/>
        <c:minorTickMark val="none"/>
        <c:tickLblPos val="nextTo"/>
        <c:crossAx val="489341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Education, employment and training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D53B-4A1E-BDC7-5D5C2551514F}"/>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Sheet1!$B$336:$B$339</c:f>
              <c:strCache>
                <c:ptCount val="4"/>
                <c:pt idx="0">
                  <c:v>Studying</c:v>
                </c:pt>
                <c:pt idx="1">
                  <c:v>Working</c:v>
                </c:pt>
                <c:pt idx="2">
                  <c:v>Training</c:v>
                </c:pt>
                <c:pt idx="3">
                  <c:v>Not in education, employment or training</c:v>
                </c:pt>
              </c:strCache>
            </c:strRef>
          </c:cat>
          <c:val>
            <c:numRef>
              <c:f>Sheet1!$D$336:$D$339</c:f>
              <c:numCache>
                <c:formatCode>0%</c:formatCode>
                <c:ptCount val="4"/>
                <c:pt idx="0">
                  <c:v>0.41474654377880182</c:v>
                </c:pt>
                <c:pt idx="1">
                  <c:v>0.17972350230414746</c:v>
                </c:pt>
                <c:pt idx="2">
                  <c:v>5.0691244239631339E-2</c:v>
                </c:pt>
                <c:pt idx="3">
                  <c:v>0.35483870967741937</c:v>
                </c:pt>
              </c:numCache>
            </c:numRef>
          </c:val>
          <c:extLst>
            <c:ext xmlns:c16="http://schemas.microsoft.com/office/drawing/2014/chart" uri="{C3380CC4-5D6E-409C-BE32-E72D297353CC}">
              <c16:uniqueId val="{00000002-D53B-4A1E-BDC7-5D5C2551514F}"/>
            </c:ext>
          </c:extLst>
        </c:ser>
        <c:dLbls>
          <c:showLegendKey val="0"/>
          <c:showVal val="0"/>
          <c:showCatName val="0"/>
          <c:showSerName val="0"/>
          <c:showPercent val="0"/>
          <c:showBubbleSize val="0"/>
        </c:dLbls>
        <c:gapWidth val="100"/>
        <c:overlap val="-27"/>
        <c:axId val="1518825216"/>
        <c:axId val="1518816896"/>
      </c:barChart>
      <c:catAx>
        <c:axId val="15188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8816896"/>
        <c:crosses val="autoZero"/>
        <c:auto val="1"/>
        <c:lblAlgn val="ctr"/>
        <c:lblOffset val="100"/>
        <c:noMultiLvlLbl val="0"/>
      </c:catAx>
      <c:valAx>
        <c:axId val="1518816896"/>
        <c:scaling>
          <c:orientation val="minMax"/>
        </c:scaling>
        <c:delete val="1"/>
        <c:axPos val="l"/>
        <c:numFmt formatCode="0%" sourceLinked="1"/>
        <c:majorTickMark val="none"/>
        <c:minorTickMark val="none"/>
        <c:tickLblPos val="nextTo"/>
        <c:crossAx val="151882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dirty="0"/>
              <a:t>Not in education, employment and training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BB0-4A5A-9F03-AC15EDC4698E}"/>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3-FBB0-4A5A-9F03-AC15EDC4698E}"/>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4-FBB0-4A5A-9F03-AC15EDC4698E}"/>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FBB0-4A5A-9F03-AC15EDC4698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Sheet1!$F$339:$F$342</c:f>
              <c:strCache>
                <c:ptCount val="4"/>
                <c:pt idx="0">
                  <c:v>Care leavers</c:v>
                </c:pt>
                <c:pt idx="1">
                  <c:v>General population</c:v>
                </c:pt>
                <c:pt idx="2">
                  <c:v>Long-term health problem or disability</c:v>
                </c:pt>
                <c:pt idx="3">
                  <c:v>No long-term health problem or disability</c:v>
                </c:pt>
              </c:strCache>
            </c:strRef>
          </c:cat>
          <c:val>
            <c:numRef>
              <c:f>Sheet1!$D$339:$D$342</c:f>
              <c:numCache>
                <c:formatCode>0%</c:formatCode>
                <c:ptCount val="4"/>
                <c:pt idx="0">
                  <c:v>0.35483870967741937</c:v>
                </c:pt>
                <c:pt idx="1">
                  <c:v>0.11</c:v>
                </c:pt>
                <c:pt idx="2" formatCode="###0%">
                  <c:v>0.44642857142857145</c:v>
                </c:pt>
                <c:pt idx="3" formatCode="###0%">
                  <c:v>0.29577464788732394</c:v>
                </c:pt>
              </c:numCache>
            </c:numRef>
          </c:val>
          <c:extLst>
            <c:ext xmlns:c16="http://schemas.microsoft.com/office/drawing/2014/chart" uri="{C3380CC4-5D6E-409C-BE32-E72D297353CC}">
              <c16:uniqueId val="{00000002-FBB0-4A5A-9F03-AC15EDC4698E}"/>
            </c:ext>
          </c:extLst>
        </c:ser>
        <c:dLbls>
          <c:showLegendKey val="0"/>
          <c:showVal val="0"/>
          <c:showCatName val="0"/>
          <c:showSerName val="0"/>
          <c:showPercent val="0"/>
          <c:showBubbleSize val="0"/>
        </c:dLbls>
        <c:gapWidth val="100"/>
        <c:overlap val="-27"/>
        <c:axId val="1518825216"/>
        <c:axId val="1518816896"/>
      </c:barChart>
      <c:catAx>
        <c:axId val="15188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18816896"/>
        <c:crosses val="autoZero"/>
        <c:auto val="1"/>
        <c:lblAlgn val="ctr"/>
        <c:lblOffset val="100"/>
        <c:noMultiLvlLbl val="0"/>
      </c:catAx>
      <c:valAx>
        <c:axId val="1518816896"/>
        <c:scaling>
          <c:orientation val="minMax"/>
        </c:scaling>
        <c:delete val="1"/>
        <c:axPos val="l"/>
        <c:numFmt formatCode="0%" sourceLinked="1"/>
        <c:majorTickMark val="none"/>
        <c:minorTickMark val="none"/>
        <c:tickLblPos val="nextTo"/>
        <c:crossAx val="151882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53234435058761"/>
          <c:y val="4.4867132188924443E-2"/>
          <c:w val="0.58016445078343759"/>
          <c:h val="0.76722129279410334"/>
        </c:manualLayout>
      </c:layout>
      <c:barChart>
        <c:barDir val="bar"/>
        <c:grouping val="clustered"/>
        <c:varyColors val="0"/>
        <c:ser>
          <c:idx val="0"/>
          <c:order val="0"/>
          <c:tx>
            <c:strRef>
              <c:f>Sheet1!$C$284</c:f>
              <c:strCache>
                <c:ptCount val="1"/>
                <c:pt idx="0">
                  <c:v>No long term health or disability issues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Sheet1!$B$285:$B$287</c:f>
              <c:strCache>
                <c:ptCount val="3"/>
                <c:pt idx="0">
                  <c:v>In my home I always feel safe</c:v>
                </c:pt>
                <c:pt idx="1">
                  <c:v>Where I live is mainly right for me</c:v>
                </c:pt>
                <c:pt idx="2">
                  <c:v>In my neighbourhood I always feel safe</c:v>
                </c:pt>
              </c:strCache>
            </c:strRef>
          </c:cat>
          <c:val>
            <c:numRef>
              <c:f>Sheet1!$C$285:$C$287</c:f>
              <c:numCache>
                <c:formatCode>###0.0%</c:formatCode>
                <c:ptCount val="3"/>
                <c:pt idx="0">
                  <c:v>0.74285714285714288</c:v>
                </c:pt>
                <c:pt idx="1">
                  <c:v>0.75539568345323749</c:v>
                </c:pt>
                <c:pt idx="2">
                  <c:v>0.69064748201438841</c:v>
                </c:pt>
              </c:numCache>
            </c:numRef>
          </c:val>
          <c:extLst>
            <c:ext xmlns:c16="http://schemas.microsoft.com/office/drawing/2014/chart" uri="{C3380CC4-5D6E-409C-BE32-E72D297353CC}">
              <c16:uniqueId val="{00000000-FC76-436A-88C6-C73277945224}"/>
            </c:ext>
          </c:extLst>
        </c:ser>
        <c:ser>
          <c:idx val="1"/>
          <c:order val="1"/>
          <c:tx>
            <c:strRef>
              <c:f>Sheet1!$D$284</c:f>
              <c:strCache>
                <c:ptCount val="1"/>
                <c:pt idx="0">
                  <c:v>Long term health problem or disability</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Sheet1!$B$285:$B$287</c:f>
              <c:strCache>
                <c:ptCount val="3"/>
                <c:pt idx="0">
                  <c:v>In my home I always feel safe</c:v>
                </c:pt>
                <c:pt idx="1">
                  <c:v>Where I live is mainly right for me</c:v>
                </c:pt>
                <c:pt idx="2">
                  <c:v>In my neighbourhood I always feel safe</c:v>
                </c:pt>
              </c:strCache>
            </c:strRef>
          </c:cat>
          <c:val>
            <c:numRef>
              <c:f>Sheet1!$D$285:$D$287</c:f>
              <c:numCache>
                <c:formatCode>###0.0%</c:formatCode>
                <c:ptCount val="3"/>
                <c:pt idx="0">
                  <c:v>0.5535714285714286</c:v>
                </c:pt>
                <c:pt idx="1">
                  <c:v>0.5892857142857143</c:v>
                </c:pt>
                <c:pt idx="2">
                  <c:v>0.5178571428571429</c:v>
                </c:pt>
              </c:numCache>
            </c:numRef>
          </c:val>
          <c:extLst>
            <c:ext xmlns:c16="http://schemas.microsoft.com/office/drawing/2014/chart" uri="{C3380CC4-5D6E-409C-BE32-E72D297353CC}">
              <c16:uniqueId val="{00000001-FC76-436A-88C6-C73277945224}"/>
            </c:ext>
          </c:extLst>
        </c:ser>
        <c:dLbls>
          <c:showLegendKey val="0"/>
          <c:showVal val="0"/>
          <c:showCatName val="0"/>
          <c:showSerName val="0"/>
          <c:showPercent val="0"/>
          <c:showBubbleSize val="0"/>
        </c:dLbls>
        <c:gapWidth val="60"/>
        <c:overlap val="-20"/>
        <c:axId val="1541659248"/>
        <c:axId val="1541654256"/>
      </c:barChart>
      <c:catAx>
        <c:axId val="1541659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41654256"/>
        <c:crosses val="autoZero"/>
        <c:auto val="1"/>
        <c:lblAlgn val="ctr"/>
        <c:lblOffset val="100"/>
        <c:noMultiLvlLbl val="0"/>
      </c:catAx>
      <c:valAx>
        <c:axId val="1541654256"/>
        <c:scaling>
          <c:orientation val="minMax"/>
        </c:scaling>
        <c:delete val="1"/>
        <c:axPos val="t"/>
        <c:numFmt formatCode="###0.0%" sourceLinked="1"/>
        <c:majorTickMark val="none"/>
        <c:minorTickMark val="none"/>
        <c:tickLblPos val="nextTo"/>
        <c:crossAx val="1541659248"/>
        <c:crosses val="autoZero"/>
        <c:crossBetween val="between"/>
      </c:valAx>
      <c:spPr>
        <a:noFill/>
        <a:ln>
          <a:noFill/>
        </a:ln>
        <a:effectLst/>
      </c:spPr>
    </c:plotArea>
    <c:legend>
      <c:legendPos val="b"/>
      <c:layout>
        <c:manualLayout>
          <c:xMode val="edge"/>
          <c:yMode val="edge"/>
          <c:x val="0.37547567034632595"/>
          <c:y val="0.81978651440209482"/>
          <c:w val="0.50294198074552843"/>
          <c:h val="0.1596852471470597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3-9A0D-4541-A4AF-6003E093E9F1}"/>
              </c:ext>
            </c:extLst>
          </c:dPt>
          <c:dPt>
            <c:idx val="13"/>
            <c:invertIfNegative val="0"/>
            <c:bubble3D val="0"/>
            <c:spPr>
              <a:solidFill>
                <a:srgbClr val="C00000"/>
              </a:solidFill>
              <a:ln>
                <a:noFill/>
              </a:ln>
              <a:effectLst/>
            </c:spPr>
            <c:extLst>
              <c:ext xmlns:c16="http://schemas.microsoft.com/office/drawing/2014/chart" uri="{C3380CC4-5D6E-409C-BE32-E72D297353CC}">
                <c16:uniqueId val="{00000001-9A0D-4541-A4AF-6003E093E9F1}"/>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Sheet1!$B$790:$B$806</c:f>
              <c:strCache>
                <c:ptCount val="17"/>
                <c:pt idx="0">
                  <c:v>Friend(s)</c:v>
                </c:pt>
                <c:pt idx="1">
                  <c:v>Throughcare/aftercare worker</c:v>
                </c:pt>
                <c:pt idx="2">
                  <c:v>Partner</c:v>
                </c:pt>
                <c:pt idx="3">
                  <c:v>Brother(s) or sister(s)</c:v>
                </c:pt>
                <c:pt idx="4">
                  <c:v>Mum</c:v>
                </c:pt>
                <c:pt idx="5">
                  <c:v>Other relative(s)</c:v>
                </c:pt>
                <c:pt idx="6">
                  <c:v>Pet(s)</c:v>
                </c:pt>
                <c:pt idx="7">
                  <c:v>Foster carer(s)</c:v>
                </c:pt>
                <c:pt idx="8">
                  <c:v>Education professional</c:v>
                </c:pt>
                <c:pt idx="9">
                  <c:v>Dad</c:v>
                </c:pt>
                <c:pt idx="10">
                  <c:v>Counsellor / mental health professional</c:v>
                </c:pt>
                <c:pt idx="11">
                  <c:v>Supported carer</c:v>
                </c:pt>
                <c:pt idx="12">
                  <c:v>Residential home staff</c:v>
                </c:pt>
                <c:pt idx="13">
                  <c:v>I don’t have anyone</c:v>
                </c:pt>
                <c:pt idx="14">
                  <c:v>Your own children</c:v>
                </c:pt>
                <c:pt idx="15">
                  <c:v>Other care leaver(s)</c:v>
                </c:pt>
                <c:pt idx="16">
                  <c:v>Other e.g. Intensive Support Worker</c:v>
                </c:pt>
              </c:strCache>
            </c:strRef>
          </c:cat>
          <c:val>
            <c:numRef>
              <c:f>Sheet1!$D$790:$D$806</c:f>
              <c:numCache>
                <c:formatCode>0%</c:formatCode>
                <c:ptCount val="17"/>
                <c:pt idx="0">
                  <c:v>0.62</c:v>
                </c:pt>
                <c:pt idx="1">
                  <c:v>0.37</c:v>
                </c:pt>
                <c:pt idx="2">
                  <c:v>0.3</c:v>
                </c:pt>
                <c:pt idx="3">
                  <c:v>0.25</c:v>
                </c:pt>
                <c:pt idx="4">
                  <c:v>0.23</c:v>
                </c:pt>
                <c:pt idx="5">
                  <c:v>0.23</c:v>
                </c:pt>
                <c:pt idx="6">
                  <c:v>0.19</c:v>
                </c:pt>
                <c:pt idx="7">
                  <c:v>0.13</c:v>
                </c:pt>
                <c:pt idx="8">
                  <c:v>0.11</c:v>
                </c:pt>
                <c:pt idx="9">
                  <c:v>0.1</c:v>
                </c:pt>
                <c:pt idx="10">
                  <c:v>0.09</c:v>
                </c:pt>
                <c:pt idx="11">
                  <c:v>7.0000000000000007E-2</c:v>
                </c:pt>
                <c:pt idx="12">
                  <c:v>0.06</c:v>
                </c:pt>
                <c:pt idx="13">
                  <c:v>0.05</c:v>
                </c:pt>
                <c:pt idx="14">
                  <c:v>0.04</c:v>
                </c:pt>
                <c:pt idx="15">
                  <c:v>0.04</c:v>
                </c:pt>
                <c:pt idx="16">
                  <c:v>0.04</c:v>
                </c:pt>
              </c:numCache>
            </c:numRef>
          </c:val>
          <c:extLst>
            <c:ext xmlns:c16="http://schemas.microsoft.com/office/drawing/2014/chart" uri="{C3380CC4-5D6E-409C-BE32-E72D297353CC}">
              <c16:uniqueId val="{00000002-9A0D-4541-A4AF-6003E093E9F1}"/>
            </c:ext>
          </c:extLst>
        </c:ser>
        <c:dLbls>
          <c:showLegendKey val="0"/>
          <c:showVal val="0"/>
          <c:showCatName val="0"/>
          <c:showSerName val="0"/>
          <c:showPercent val="0"/>
          <c:showBubbleSize val="0"/>
        </c:dLbls>
        <c:gapWidth val="40"/>
        <c:axId val="1751351359"/>
        <c:axId val="1751350527"/>
      </c:barChart>
      <c:catAx>
        <c:axId val="17513513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1350527"/>
        <c:crosses val="autoZero"/>
        <c:auto val="1"/>
        <c:lblAlgn val="ctr"/>
        <c:lblOffset val="100"/>
        <c:noMultiLvlLbl val="0"/>
      </c:catAx>
      <c:valAx>
        <c:axId val="1751350527"/>
        <c:scaling>
          <c:orientation val="minMax"/>
        </c:scaling>
        <c:delete val="1"/>
        <c:axPos val="t"/>
        <c:numFmt formatCode="0%" sourceLinked="1"/>
        <c:majorTickMark val="none"/>
        <c:minorTickMark val="none"/>
        <c:tickLblPos val="nextTo"/>
        <c:crossAx val="1751351359"/>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48A1E-253E-4AAE-8FE9-AE62AA7DD086}"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DDABD-CD5B-4D01-9713-6E041EAB59CA}" type="slidenum">
              <a:rPr lang="en-GB" smtClean="0"/>
              <a:t>‹#›</a:t>
            </a:fld>
            <a:endParaRPr lang="en-GB"/>
          </a:p>
        </p:txBody>
      </p:sp>
    </p:spTree>
    <p:extLst>
      <p:ext uri="{BB962C8B-B14F-4D97-AF65-F5344CB8AC3E}">
        <p14:creationId xmlns:p14="http://schemas.microsoft.com/office/powerpoint/2010/main" val="96102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Catalyst for engagement with care leavers</a:t>
            </a:r>
          </a:p>
        </p:txBody>
      </p:sp>
      <p:sp>
        <p:nvSpPr>
          <p:cNvPr id="4" name="Slide Number Placeholder 3"/>
          <p:cNvSpPr>
            <a:spLocks noGrp="1"/>
          </p:cNvSpPr>
          <p:nvPr>
            <p:ph type="sldNum" sz="quarter" idx="5"/>
          </p:nvPr>
        </p:nvSpPr>
        <p:spPr/>
        <p:txBody>
          <a:bodyPr/>
          <a:lstStyle/>
          <a:p>
            <a:fld id="{FAEDDABD-CD5B-4D01-9713-6E041EAB59CA}" type="slidenum">
              <a:rPr lang="en-GB" smtClean="0"/>
              <a:t>3</a:t>
            </a:fld>
            <a:endParaRPr lang="en-GB"/>
          </a:p>
        </p:txBody>
      </p:sp>
    </p:spTree>
    <p:extLst>
      <p:ext uri="{BB962C8B-B14F-4D97-AF65-F5344CB8AC3E}">
        <p14:creationId xmlns:p14="http://schemas.microsoft.com/office/powerpoint/2010/main" val="50233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83% of children in care were white, 95% in 2011 census</a:t>
            </a:r>
          </a:p>
        </p:txBody>
      </p:sp>
      <p:sp>
        <p:nvSpPr>
          <p:cNvPr id="4" name="Slide Number Placeholder 3"/>
          <p:cNvSpPr>
            <a:spLocks noGrp="1"/>
          </p:cNvSpPr>
          <p:nvPr>
            <p:ph type="sldNum" sz="quarter" idx="5"/>
          </p:nvPr>
        </p:nvSpPr>
        <p:spPr/>
        <p:txBody>
          <a:bodyPr/>
          <a:lstStyle/>
          <a:p>
            <a:fld id="{FAEDDABD-CD5B-4D01-9713-6E041EAB59CA}" type="slidenum">
              <a:rPr lang="en-GB" smtClean="0"/>
              <a:t>5</a:t>
            </a:fld>
            <a:endParaRPr lang="en-GB"/>
          </a:p>
        </p:txBody>
      </p:sp>
    </p:spTree>
    <p:extLst>
      <p:ext uri="{BB962C8B-B14F-4D97-AF65-F5344CB8AC3E}">
        <p14:creationId xmlns:p14="http://schemas.microsoft.com/office/powerpoint/2010/main" val="217751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leavers is Scottish care leavers 16+ in 2021. SG CLAS data.</a:t>
            </a:r>
          </a:p>
          <a:p>
            <a:r>
              <a:rPr lang="en-GB" dirty="0"/>
              <a:t>Young women over-represented. Same in England. 62% female in one LA</a:t>
            </a:r>
          </a:p>
        </p:txBody>
      </p:sp>
      <p:sp>
        <p:nvSpPr>
          <p:cNvPr id="4" name="Slide Number Placeholder 3"/>
          <p:cNvSpPr>
            <a:spLocks noGrp="1"/>
          </p:cNvSpPr>
          <p:nvPr>
            <p:ph type="sldNum" sz="quarter" idx="5"/>
          </p:nvPr>
        </p:nvSpPr>
        <p:spPr/>
        <p:txBody>
          <a:bodyPr/>
          <a:lstStyle/>
          <a:p>
            <a:fld id="{FAEDDABD-CD5B-4D01-9713-6E041EAB59CA}" type="slidenum">
              <a:rPr lang="en-GB" smtClean="0"/>
              <a:t>6</a:t>
            </a:fld>
            <a:endParaRPr lang="en-GB"/>
          </a:p>
        </p:txBody>
      </p:sp>
    </p:spTree>
    <p:extLst>
      <p:ext uri="{BB962C8B-B14F-4D97-AF65-F5344CB8AC3E}">
        <p14:creationId xmlns:p14="http://schemas.microsoft.com/office/powerpoint/2010/main" val="11856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EDDABD-CD5B-4D01-9713-6E041EAB59CA}" type="slidenum">
              <a:rPr lang="en-GB" smtClean="0"/>
              <a:t>9</a:t>
            </a:fld>
            <a:endParaRPr lang="en-GB"/>
          </a:p>
        </p:txBody>
      </p:sp>
    </p:spTree>
    <p:extLst>
      <p:ext uri="{BB962C8B-B14F-4D97-AF65-F5344CB8AC3E}">
        <p14:creationId xmlns:p14="http://schemas.microsoft.com/office/powerpoint/2010/main" val="260445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only to friends as a source of emotional support</a:t>
            </a:r>
          </a:p>
        </p:txBody>
      </p:sp>
      <p:sp>
        <p:nvSpPr>
          <p:cNvPr id="4" name="Slide Number Placeholder 3"/>
          <p:cNvSpPr>
            <a:spLocks noGrp="1"/>
          </p:cNvSpPr>
          <p:nvPr>
            <p:ph type="sldNum" sz="quarter" idx="5"/>
          </p:nvPr>
        </p:nvSpPr>
        <p:spPr/>
        <p:txBody>
          <a:bodyPr/>
          <a:lstStyle/>
          <a:p>
            <a:fld id="{FAEDDABD-CD5B-4D01-9713-6E041EAB59CA}" type="slidenum">
              <a:rPr lang="en-GB" smtClean="0"/>
              <a:t>11</a:t>
            </a:fld>
            <a:endParaRPr lang="en-GB"/>
          </a:p>
        </p:txBody>
      </p:sp>
    </p:spTree>
    <p:extLst>
      <p:ext uri="{BB962C8B-B14F-4D97-AF65-F5344CB8AC3E}">
        <p14:creationId xmlns:p14="http://schemas.microsoft.com/office/powerpoint/2010/main" val="165378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Housing Service to provide a “Stepping Stone” service to vulnerable young people leaving care</a:t>
            </a:r>
            <a:endParaRPr lang="en-GB" dirty="0"/>
          </a:p>
          <a:p>
            <a:endParaRPr lang="en-GB" dirty="0"/>
          </a:p>
        </p:txBody>
      </p:sp>
      <p:sp>
        <p:nvSpPr>
          <p:cNvPr id="4" name="Slide Number Placeholder 3"/>
          <p:cNvSpPr>
            <a:spLocks noGrp="1"/>
          </p:cNvSpPr>
          <p:nvPr>
            <p:ph type="sldNum" sz="quarter" idx="5"/>
          </p:nvPr>
        </p:nvSpPr>
        <p:spPr/>
        <p:txBody>
          <a:bodyPr/>
          <a:lstStyle/>
          <a:p>
            <a:fld id="{FAEDDABD-CD5B-4D01-9713-6E041EAB59CA}" type="slidenum">
              <a:rPr lang="en-GB" smtClean="0"/>
              <a:t>20</a:t>
            </a:fld>
            <a:endParaRPr lang="en-GB"/>
          </a:p>
        </p:txBody>
      </p:sp>
    </p:spTree>
    <p:extLst>
      <p:ext uri="{BB962C8B-B14F-4D97-AF65-F5344CB8AC3E}">
        <p14:creationId xmlns:p14="http://schemas.microsoft.com/office/powerpoint/2010/main" val="246382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AB25-4835-EE82-1CFE-86C90F459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ABA1A0-1988-FB29-F077-1A2DD39DF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ABE6B8-323D-9C16-E909-50F0A574C8A2}"/>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76FEEF75-F404-6159-D715-5BB7159FF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B06DD3-0487-B759-A62E-DD6E4553E236}"/>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90394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21BF-5960-691F-9A05-4B6F056031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1C0A5F-F8E7-298E-FE8E-8CBB8B6C8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A2057-638A-0105-9002-CAE735C200E1}"/>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4661C27E-B031-9B92-A1B2-CA8ACF9AA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7E99E-272A-965D-5EB6-57026AA6FA30}"/>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209509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88738-1B14-019D-BFC2-2D21FC459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FA20A-448D-E7A7-35EA-A60979271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334B3-744F-FBC7-5E7F-D3175D86EF4C}"/>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13B39E6F-B8D8-93D0-D5B2-FD7932E6B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DBDD3-38AC-D26D-6117-E4CE87345FBC}"/>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4649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D310-86B8-627E-3104-55BACBF1F2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321310-BB23-5CED-3390-AF2D555B6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1A06D-9605-7ED2-DE21-A83BB66C8055}"/>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894653E4-B576-5294-BF32-5B4DE33D0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573AD9-3D5C-A64F-D328-F9C4C3EE4102}"/>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165410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2BC6-4B87-FDDB-E1EB-79F70E12E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2374AE-2DC8-7656-F492-AB05D5E05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BE9271-7145-9A10-00C9-8CD973A5B01A}"/>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0C249490-220B-4672-EFD4-7CE7012A9B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7E34A-F79A-EFAD-5483-AFEA6C5A7862}"/>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403428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304D-6B00-98C4-B06B-244120320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064340-5EA4-631C-0E61-B54E241B61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EDFDAC-E783-F788-F268-1AD3800EC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CAA6AB-1349-2E36-3BD8-9080CF8DBCEE}"/>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6" name="Footer Placeholder 5">
            <a:extLst>
              <a:ext uri="{FF2B5EF4-FFF2-40B4-BE49-F238E27FC236}">
                <a16:creationId xmlns:a16="http://schemas.microsoft.com/office/drawing/2014/main" id="{31384EE7-BEE4-BF17-97D2-E09D9C05CB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41826-CB19-6728-500D-38B0D1E6C0EF}"/>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24930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EEB9-F835-AEA1-7B83-D576C2D71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E63DF0-8F33-D89D-6E79-F4DB6D808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1E3EE-3427-C332-4028-7FD058217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1FF14B-6459-AD82-ADEA-FCDD6343B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359B3-7179-AD2E-4D1E-EE1C81A5F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5E88B8-03A4-9ACC-3377-CDEAA096CF38}"/>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8" name="Footer Placeholder 7">
            <a:extLst>
              <a:ext uri="{FF2B5EF4-FFF2-40B4-BE49-F238E27FC236}">
                <a16:creationId xmlns:a16="http://schemas.microsoft.com/office/drawing/2014/main" id="{EF6730E0-5BCA-FB8D-7381-426DA93721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474D6F-A511-8B76-23B4-3232C64D1EE7}"/>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129687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73AD-3F8D-7B55-ED5B-B3588D08BA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9D2101-1B93-5FA6-F690-6B9168AE2515}"/>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4" name="Footer Placeholder 3">
            <a:extLst>
              <a:ext uri="{FF2B5EF4-FFF2-40B4-BE49-F238E27FC236}">
                <a16:creationId xmlns:a16="http://schemas.microsoft.com/office/drawing/2014/main" id="{BBA6EB90-9AF0-9A88-B190-F2C1B55180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984DAC-4DD6-0B3B-13ED-6CE2CB0A8AD9}"/>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38255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D625-2564-BEEE-F515-722BEE15FFA2}"/>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3" name="Footer Placeholder 2">
            <a:extLst>
              <a:ext uri="{FF2B5EF4-FFF2-40B4-BE49-F238E27FC236}">
                <a16:creationId xmlns:a16="http://schemas.microsoft.com/office/drawing/2014/main" id="{9B4E130B-3DA2-A54B-8130-AA7D50A001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22D2FC-5A1A-FD1E-E553-9A0DB159958A}"/>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380857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7EA8-C6E6-F4B7-738D-D407575C7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628F7D-793B-510D-2309-4BA345216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0D0CA3-D886-A928-E1D9-307276CD1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227E3-3048-3577-B96E-2239CB2C843C}"/>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6" name="Footer Placeholder 5">
            <a:extLst>
              <a:ext uri="{FF2B5EF4-FFF2-40B4-BE49-F238E27FC236}">
                <a16:creationId xmlns:a16="http://schemas.microsoft.com/office/drawing/2014/main" id="{2173E0F9-76AE-9236-E899-3567308680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029B04-0472-2282-7FB3-A59BC9E6A278}"/>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340462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B8F7-E920-BE5F-5D00-AB9B07A1F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2F8383-1508-461C-6D57-AA1E679A3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563EC-B577-C8AA-93F7-79D67ABB1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DA4EC-5F68-FCAB-94AB-98E5E9B24D97}"/>
              </a:ext>
            </a:extLst>
          </p:cNvPr>
          <p:cNvSpPr>
            <a:spLocks noGrp="1"/>
          </p:cNvSpPr>
          <p:nvPr>
            <p:ph type="dt" sz="half" idx="10"/>
          </p:nvPr>
        </p:nvSpPr>
        <p:spPr/>
        <p:txBody>
          <a:bodyPr/>
          <a:lstStyle/>
          <a:p>
            <a:fld id="{929264EB-417F-47D2-84BE-DD8F248676CD}" type="datetimeFigureOut">
              <a:rPr lang="en-GB" smtClean="0"/>
              <a:t>18/05/2023</a:t>
            </a:fld>
            <a:endParaRPr lang="en-GB"/>
          </a:p>
        </p:txBody>
      </p:sp>
      <p:sp>
        <p:nvSpPr>
          <p:cNvPr id="6" name="Footer Placeholder 5">
            <a:extLst>
              <a:ext uri="{FF2B5EF4-FFF2-40B4-BE49-F238E27FC236}">
                <a16:creationId xmlns:a16="http://schemas.microsoft.com/office/drawing/2014/main" id="{314DC72A-35D7-7113-2CF9-223A5C931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3C4333-5C60-096E-7C35-7AF33EBD5164}"/>
              </a:ext>
            </a:extLst>
          </p:cNvPr>
          <p:cNvSpPr>
            <a:spLocks noGrp="1"/>
          </p:cNvSpPr>
          <p:nvPr>
            <p:ph type="sldNum" sz="quarter" idx="12"/>
          </p:nvPr>
        </p:nvSpPr>
        <p:spPr/>
        <p:txBody>
          <a:bodyPr/>
          <a:lstStyle/>
          <a:p>
            <a:fld id="{FFD15C4B-0035-4177-B728-BF08A42694C6}" type="slidenum">
              <a:rPr lang="en-GB" smtClean="0"/>
              <a:t>‹#›</a:t>
            </a:fld>
            <a:endParaRPr lang="en-GB"/>
          </a:p>
        </p:txBody>
      </p:sp>
    </p:spTree>
    <p:extLst>
      <p:ext uri="{BB962C8B-B14F-4D97-AF65-F5344CB8AC3E}">
        <p14:creationId xmlns:p14="http://schemas.microsoft.com/office/powerpoint/2010/main" val="48786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28FE7-9424-216E-A49F-FFBA34BEB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548136-E6F7-A216-B1F0-630609219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15C0A-E757-ACC5-A76D-1B61D7123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64EB-417F-47D2-84BE-DD8F248676CD}" type="datetimeFigureOut">
              <a:rPr lang="en-GB" smtClean="0"/>
              <a:t>18/05/2023</a:t>
            </a:fld>
            <a:endParaRPr lang="en-GB"/>
          </a:p>
        </p:txBody>
      </p:sp>
      <p:sp>
        <p:nvSpPr>
          <p:cNvPr id="5" name="Footer Placeholder 4">
            <a:extLst>
              <a:ext uri="{FF2B5EF4-FFF2-40B4-BE49-F238E27FC236}">
                <a16:creationId xmlns:a16="http://schemas.microsoft.com/office/drawing/2014/main" id="{267DD695-7A30-E034-5650-0188BD7FC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F94237-1C84-810F-9A0C-45743429B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5C4B-0035-4177-B728-BF08A42694C6}" type="slidenum">
              <a:rPr lang="en-GB" smtClean="0"/>
              <a:t>‹#›</a:t>
            </a:fld>
            <a:endParaRPr lang="en-GB"/>
          </a:p>
        </p:txBody>
      </p:sp>
    </p:spTree>
    <p:extLst>
      <p:ext uri="{BB962C8B-B14F-4D97-AF65-F5344CB8AC3E}">
        <p14:creationId xmlns:p14="http://schemas.microsoft.com/office/powerpoint/2010/main" val="184903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oramvoice.org.uk/for-professionals/bright-spots/resource-bank/" TargetMode="External"/><Relationship Id="rId7" Type="http://schemas.openxmlformats.org/officeDocument/2006/relationships/image" Target="../media/image3.png"/><Relationship Id="rId2" Type="http://schemas.openxmlformats.org/officeDocument/2006/relationships/hyperlink" Target="https://www.celcis.org/brightspots"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https://www.coram.org.uk/resource/resource-what-makes-life-good-care-leavers-views-their-well-being-202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AB93-41BE-AAE0-A641-20D156F6AD61}"/>
              </a:ext>
            </a:extLst>
          </p:cNvPr>
          <p:cNvSpPr>
            <a:spLocks noGrp="1"/>
          </p:cNvSpPr>
          <p:nvPr>
            <p:ph type="ctrTitle"/>
          </p:nvPr>
        </p:nvSpPr>
        <p:spPr>
          <a:xfrm>
            <a:off x="1065118" y="519855"/>
            <a:ext cx="5030882" cy="4444131"/>
          </a:xfrm>
        </p:spPr>
        <p:txBody>
          <a:bodyPr>
            <a:noAutofit/>
          </a:bodyPr>
          <a:lstStyle/>
          <a:p>
            <a:r>
              <a:rPr lang="en-GB" dirty="0">
                <a:solidFill>
                  <a:schemeClr val="accent1">
                    <a:lumMod val="75000"/>
                  </a:schemeClr>
                </a:solidFill>
                <a:latin typeface="Verdana" panose="020B0604030504040204" pitchFamily="34" charset="0"/>
                <a:ea typeface="Verdana" panose="020B0604030504040204" pitchFamily="34" charset="0"/>
              </a:rPr>
              <a:t>Bringing Bright Spots to Scotland</a:t>
            </a:r>
            <a:br>
              <a:rPr lang="en-GB" dirty="0">
                <a:latin typeface="Verdana" panose="020B0604030504040204" pitchFamily="34" charset="0"/>
                <a:ea typeface="Verdana" panose="020B0604030504040204" pitchFamily="34" charset="0"/>
              </a:rPr>
            </a:br>
            <a:br>
              <a:rPr lang="en-GB" sz="2000" dirty="0">
                <a:latin typeface="Verdana" panose="020B0604030504040204" pitchFamily="34" charset="0"/>
                <a:ea typeface="Verdana" panose="020B0604030504040204" pitchFamily="34" charset="0"/>
              </a:rPr>
            </a:br>
            <a:r>
              <a:rPr lang="en-GB" sz="3600" dirty="0">
                <a:solidFill>
                  <a:schemeClr val="bg2">
                    <a:lumMod val="50000"/>
                  </a:schemeClr>
                </a:solidFill>
                <a:latin typeface="Verdana" panose="020B0604030504040204" pitchFamily="34" charset="0"/>
                <a:ea typeface="Verdana" panose="020B0604030504040204" pitchFamily="34" charset="0"/>
              </a:rPr>
              <a:t>Micky Anderson</a:t>
            </a:r>
            <a:br>
              <a:rPr lang="en-GB" sz="3600" dirty="0">
                <a:solidFill>
                  <a:schemeClr val="bg2">
                    <a:lumMod val="50000"/>
                  </a:schemeClr>
                </a:solidFill>
                <a:latin typeface="Verdana" panose="020B0604030504040204" pitchFamily="34" charset="0"/>
                <a:ea typeface="Verdana" panose="020B0604030504040204" pitchFamily="34" charset="0"/>
              </a:rPr>
            </a:br>
            <a:r>
              <a:rPr lang="en-GB" sz="3600" dirty="0">
                <a:solidFill>
                  <a:schemeClr val="bg2">
                    <a:lumMod val="50000"/>
                  </a:schemeClr>
                </a:solidFill>
                <a:latin typeface="Verdana" panose="020B0604030504040204" pitchFamily="34" charset="0"/>
                <a:ea typeface="Verdana" panose="020B0604030504040204" pitchFamily="34" charset="0"/>
              </a:rPr>
              <a:t>CELCIS</a:t>
            </a:r>
          </a:p>
        </p:txBody>
      </p:sp>
      <p:pic>
        <p:nvPicPr>
          <p:cNvPr id="4" name="Picture 3">
            <a:extLst>
              <a:ext uri="{FF2B5EF4-FFF2-40B4-BE49-F238E27FC236}">
                <a16:creationId xmlns:a16="http://schemas.microsoft.com/office/drawing/2014/main" id="{8ADAE492-546E-515A-9429-BBCF75CFD6F1}"/>
              </a:ext>
            </a:extLst>
          </p:cNvPr>
          <p:cNvPicPr>
            <a:picLocks noChangeAspect="1"/>
          </p:cNvPicPr>
          <p:nvPr/>
        </p:nvPicPr>
        <p:blipFill>
          <a:blip r:embed="rId2"/>
          <a:stretch>
            <a:fillRect/>
          </a:stretch>
        </p:blipFill>
        <p:spPr>
          <a:xfrm>
            <a:off x="6978144" y="177000"/>
            <a:ext cx="4753510" cy="6550176"/>
          </a:xfrm>
          <a:prstGeom prst="rect">
            <a:avLst/>
          </a:prstGeom>
        </p:spPr>
      </p:pic>
      <p:pic>
        <p:nvPicPr>
          <p:cNvPr id="5" name="Picture 4">
            <a:extLst>
              <a:ext uri="{FF2B5EF4-FFF2-40B4-BE49-F238E27FC236}">
                <a16:creationId xmlns:a16="http://schemas.microsoft.com/office/drawing/2014/main" id="{F6B9BE8F-BC80-3D41-64C7-DAF3E9ACD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61" y="5699925"/>
            <a:ext cx="1298691" cy="826792"/>
          </a:xfrm>
          <a:prstGeom prst="rect">
            <a:avLst/>
          </a:prstGeom>
        </p:spPr>
      </p:pic>
      <p:pic>
        <p:nvPicPr>
          <p:cNvPr id="6" name="Picture 5">
            <a:extLst>
              <a:ext uri="{FF2B5EF4-FFF2-40B4-BE49-F238E27FC236}">
                <a16:creationId xmlns:a16="http://schemas.microsoft.com/office/drawing/2014/main" id="{F19BA3C1-EF17-6DE3-F9F5-0BE6F62C895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15507" y="5739732"/>
            <a:ext cx="2510605" cy="786985"/>
          </a:xfrm>
          <a:prstGeom prst="rect">
            <a:avLst/>
          </a:prstGeom>
        </p:spPr>
      </p:pic>
      <p:sp>
        <p:nvSpPr>
          <p:cNvPr id="8" name="TextBox 7">
            <a:extLst>
              <a:ext uri="{FF2B5EF4-FFF2-40B4-BE49-F238E27FC236}">
                <a16:creationId xmlns:a16="http://schemas.microsoft.com/office/drawing/2014/main" id="{3F338C0C-E438-8519-7751-A6B63C713B90}"/>
              </a:ext>
            </a:extLst>
          </p:cNvPr>
          <p:cNvSpPr txBox="1"/>
          <p:nvPr/>
        </p:nvSpPr>
        <p:spPr>
          <a:xfrm>
            <a:off x="1315206" y="5003136"/>
            <a:ext cx="6094070" cy="369332"/>
          </a:xfrm>
          <a:prstGeom prst="rect">
            <a:avLst/>
          </a:prstGeom>
          <a:noFill/>
        </p:spPr>
        <p:txBody>
          <a:bodyPr wrap="square">
            <a:spAutoFit/>
          </a:bodyPr>
          <a:lstStyle/>
          <a:p>
            <a:r>
              <a:rPr lang="en-GB" dirty="0">
                <a:latin typeface="Verdana" panose="020B0604030504040204" pitchFamily="34" charset="0"/>
                <a:ea typeface="Verdana" panose="020B0604030504040204" pitchFamily="34" charset="0"/>
              </a:rPr>
              <a:t>UK-Ireland INTRAC Network, May 2023</a:t>
            </a:r>
          </a:p>
        </p:txBody>
      </p:sp>
    </p:spTree>
    <p:extLst>
      <p:ext uri="{BB962C8B-B14F-4D97-AF65-F5344CB8AC3E}">
        <p14:creationId xmlns:p14="http://schemas.microsoft.com/office/powerpoint/2010/main" val="351845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8243B-7C3D-3ECE-1147-F7C8257EE45F}"/>
              </a:ext>
            </a:extLst>
          </p:cNvPr>
          <p:cNvSpPr txBox="1"/>
          <p:nvPr/>
        </p:nvSpPr>
        <p:spPr>
          <a:xfrm>
            <a:off x="2031356" y="872847"/>
            <a:ext cx="7411658"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Relationship with workers</a:t>
            </a:r>
          </a:p>
        </p:txBody>
      </p:sp>
      <p:sp>
        <p:nvSpPr>
          <p:cNvPr id="4" name="TextBox 3">
            <a:extLst>
              <a:ext uri="{FF2B5EF4-FFF2-40B4-BE49-F238E27FC236}">
                <a16:creationId xmlns:a16="http://schemas.microsoft.com/office/drawing/2014/main" id="{E2FAC73A-66F0-2B30-DD4B-C5C58B2DF150}"/>
              </a:ext>
            </a:extLst>
          </p:cNvPr>
          <p:cNvSpPr txBox="1"/>
          <p:nvPr/>
        </p:nvSpPr>
        <p:spPr>
          <a:xfrm>
            <a:off x="2031356" y="2317190"/>
            <a:ext cx="9578051" cy="2446824"/>
          </a:xfrm>
          <a:prstGeom prst="rect">
            <a:avLst/>
          </a:prstGeom>
          <a:noFill/>
        </p:spPr>
        <p:txBody>
          <a:bodyPr wrap="square">
            <a:spAutoFit/>
          </a:bodyPr>
          <a:lstStyle/>
          <a:p>
            <a:pPr>
              <a:spcAft>
                <a:spcPts val="600"/>
              </a:spcAft>
            </a:pPr>
            <a:r>
              <a:rPr lang="en-GB" sz="3200" dirty="0">
                <a:effectLst/>
                <a:latin typeface="Verdana" panose="020B0604030504040204" pitchFamily="34" charset="0"/>
                <a:ea typeface="Calibri" panose="020F0502020204030204" pitchFamily="34" charset="0"/>
                <a:cs typeface="Times New Roman" panose="02020603050405020304" pitchFamily="18" charset="0"/>
              </a:rPr>
              <a:t>Different models of support:</a:t>
            </a:r>
          </a:p>
          <a:p>
            <a:pPr lvl="1">
              <a:spcAft>
                <a:spcPts val="1200"/>
              </a:spcAft>
            </a:pPr>
            <a:r>
              <a:rPr lang="en-GB" sz="3200"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leaving-care worker</a:t>
            </a:r>
          </a:p>
          <a:p>
            <a:pPr lvl="1">
              <a:spcAft>
                <a:spcPts val="1200"/>
              </a:spcAft>
            </a:pPr>
            <a:r>
              <a:rPr lang="en-GB" sz="3200"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throughcare/aftercare worker</a:t>
            </a:r>
          </a:p>
          <a:p>
            <a:pPr lvl="1">
              <a:spcAft>
                <a:spcPts val="1200"/>
              </a:spcAft>
            </a:pPr>
            <a:r>
              <a:rPr lang="en-GB" sz="3200"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social worker (continuity of relationship) </a:t>
            </a:r>
            <a:endParaRPr lang="en-GB" sz="3200" dirty="0">
              <a:solidFill>
                <a:schemeClr val="accent5">
                  <a:lumMod val="75000"/>
                </a:schemeClr>
              </a:solidFill>
            </a:endParaRPr>
          </a:p>
        </p:txBody>
      </p:sp>
    </p:spTree>
    <p:extLst>
      <p:ext uri="{BB962C8B-B14F-4D97-AF65-F5344CB8AC3E}">
        <p14:creationId xmlns:p14="http://schemas.microsoft.com/office/powerpoint/2010/main" val="7331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EB2AB50-F761-3DA0-6B0A-C6A3C1EB97B6}"/>
              </a:ext>
            </a:extLst>
          </p:cNvPr>
          <p:cNvGraphicFramePr/>
          <p:nvPr>
            <p:extLst>
              <p:ext uri="{D42A27DB-BD31-4B8C-83A1-F6EECF244321}">
                <p14:modId xmlns:p14="http://schemas.microsoft.com/office/powerpoint/2010/main" val="2486732751"/>
              </p:ext>
            </p:extLst>
          </p:nvPr>
        </p:nvGraphicFramePr>
        <p:xfrm>
          <a:off x="659757" y="1041722"/>
          <a:ext cx="11100121" cy="5393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6D867B0-DC65-16B1-9214-1F60B7305523}"/>
              </a:ext>
            </a:extLst>
          </p:cNvPr>
          <p:cNvSpPr txBox="1"/>
          <p:nvPr/>
        </p:nvSpPr>
        <p:spPr>
          <a:xfrm>
            <a:off x="1985056" y="260431"/>
            <a:ext cx="8547905"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Sources of emotional support</a:t>
            </a:r>
          </a:p>
        </p:txBody>
      </p:sp>
      <p:pic>
        <p:nvPicPr>
          <p:cNvPr id="4" name="Picture 3">
            <a:extLst>
              <a:ext uri="{FF2B5EF4-FFF2-40B4-BE49-F238E27FC236}">
                <a16:creationId xmlns:a16="http://schemas.microsoft.com/office/drawing/2014/main" id="{66BE1759-D168-6DEA-D1BC-E744571EA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22" y="260431"/>
            <a:ext cx="980526" cy="972000"/>
          </a:xfrm>
          <a:prstGeom prst="rect">
            <a:avLst/>
          </a:prstGeom>
        </p:spPr>
      </p:pic>
    </p:spTree>
    <p:extLst>
      <p:ext uri="{BB962C8B-B14F-4D97-AF65-F5344CB8AC3E}">
        <p14:creationId xmlns:p14="http://schemas.microsoft.com/office/powerpoint/2010/main" val="32144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1835A297-15CC-254A-AA52-D6A19FC524AA}"/>
              </a:ext>
            </a:extLst>
          </p:cNvPr>
          <p:cNvSpPr/>
          <p:nvPr/>
        </p:nvSpPr>
        <p:spPr>
          <a:xfrm>
            <a:off x="6464461" y="653292"/>
            <a:ext cx="4774556" cy="2379275"/>
          </a:xfrm>
          <a:prstGeom prst="wedgeRoundRectCallout">
            <a:avLst>
              <a:gd name="adj1" fmla="val 47968"/>
              <a:gd name="adj2" fmla="val 673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i="1" dirty="0">
                <a:solidFill>
                  <a:schemeClr val="accent5">
                    <a:lumMod val="75000"/>
                  </a:schemeClr>
                </a:solidFill>
                <a:latin typeface="Verdana" panose="020B0604030504040204" pitchFamily="34" charset="0"/>
                <a:cs typeface="Times New Roman" panose="02020603050405020304" pitchFamily="18" charset="0"/>
              </a:rPr>
              <a:t>She has been an absolute angel and a real credit to through care. She has helped and supported me through so much and kept my head above waters, she has been there for me when not one other person ever bothered</a:t>
            </a:r>
          </a:p>
        </p:txBody>
      </p:sp>
      <p:sp>
        <p:nvSpPr>
          <p:cNvPr id="13" name="Speech Bubble: Rectangle with Corners Rounded 12">
            <a:extLst>
              <a:ext uri="{FF2B5EF4-FFF2-40B4-BE49-F238E27FC236}">
                <a16:creationId xmlns:a16="http://schemas.microsoft.com/office/drawing/2014/main" id="{31C9F9F1-3673-5C40-09EB-3D325B2E83E0}"/>
              </a:ext>
            </a:extLst>
          </p:cNvPr>
          <p:cNvSpPr/>
          <p:nvPr/>
        </p:nvSpPr>
        <p:spPr>
          <a:xfrm>
            <a:off x="1059085" y="813282"/>
            <a:ext cx="4529560" cy="1827800"/>
          </a:xfrm>
          <a:prstGeom prst="wedgeRoundRectCallout">
            <a:avLst>
              <a:gd name="adj1" fmla="val -45776"/>
              <a:gd name="adj2" fmla="val 7462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i="1" dirty="0">
                <a:solidFill>
                  <a:schemeClr val="accent5">
                    <a:lumMod val="75000"/>
                  </a:schemeClr>
                </a:solidFill>
                <a:effectLst/>
                <a:latin typeface="Verdana" panose="020B0604030504040204" pitchFamily="34" charset="0"/>
                <a:ea typeface="Times New Roman" panose="02020603050405020304" pitchFamily="18" charset="0"/>
                <a:cs typeface="Calibri" panose="020F0502020204030204" pitchFamily="34" charset="0"/>
              </a:rPr>
              <a:t>I feel my social worker is very supportive, understanding and definitely shows she tries her best to make my life as easy as possible and wishes me the best</a:t>
            </a:r>
            <a:endParaRPr lang="en-GB" sz="2000" dirty="0">
              <a:solidFill>
                <a:schemeClr val="accent5">
                  <a:lumMod val="75000"/>
                </a:schemeClr>
              </a:solidFill>
            </a:endParaRPr>
          </a:p>
        </p:txBody>
      </p:sp>
      <p:sp>
        <p:nvSpPr>
          <p:cNvPr id="14" name="Speech Bubble: Rectangle with Corners Rounded 13">
            <a:extLst>
              <a:ext uri="{FF2B5EF4-FFF2-40B4-BE49-F238E27FC236}">
                <a16:creationId xmlns:a16="http://schemas.microsoft.com/office/drawing/2014/main" id="{A800CC0B-D58D-6BD0-B191-0FA439E8694B}"/>
              </a:ext>
            </a:extLst>
          </p:cNvPr>
          <p:cNvSpPr/>
          <p:nvPr/>
        </p:nvSpPr>
        <p:spPr>
          <a:xfrm>
            <a:off x="5758890" y="3709820"/>
            <a:ext cx="5182564" cy="2048252"/>
          </a:xfrm>
          <a:prstGeom prst="wedgeRoundRectCallout">
            <a:avLst>
              <a:gd name="adj1" fmla="val -44883"/>
              <a:gd name="adj2" fmla="val 633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lvl="0" fontAlgn="base">
              <a:lnSpc>
                <a:spcPct val="107000"/>
              </a:lnSpc>
              <a:spcAft>
                <a:spcPts val="800"/>
              </a:spcAft>
              <a:buSzPts val="1000"/>
            </a:pPr>
            <a:r>
              <a:rPr lang="en-GB" sz="2000" i="1" dirty="0">
                <a:solidFill>
                  <a:schemeClr val="accent5">
                    <a:lumMod val="75000"/>
                  </a:schemeClr>
                </a:solidFill>
                <a:latin typeface="Verdana" panose="020B0604030504040204" pitchFamily="34" charset="0"/>
                <a:cs typeface="Times New Roman" panose="02020603050405020304" pitchFamily="18" charset="0"/>
              </a:rPr>
              <a:t>My support worker is leaving soon because her contract will finish soon. I really like her she is an amazing person helping me and other boys a lot. Please renew her contract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Calibri" panose="020F0502020204030204" pitchFamily="34" charset="0"/>
                <a:ea typeface="Times New Roman" panose="02020603050405020304" pitchFamily="18" charset="0"/>
                <a:cs typeface="Calibri" panose="020F0502020204030204" pitchFamily="34" charset="0"/>
              </a:rPr>
              <a:t> </a:t>
            </a:r>
            <a:r>
              <a:rPr lang="en-GB" sz="2000" i="1" dirty="0">
                <a:solidFill>
                  <a:schemeClr val="accent5">
                    <a:lumMod val="75000"/>
                  </a:schemeClr>
                </a:solidFill>
                <a:latin typeface="Verdana" panose="020B0604030504040204" pitchFamily="34" charset="0"/>
                <a:cs typeface="Times New Roman" panose="02020603050405020304" pitchFamily="18" charset="0"/>
              </a:rPr>
              <a:t>we don't want her to leave </a:t>
            </a:r>
          </a:p>
        </p:txBody>
      </p:sp>
      <p:sp>
        <p:nvSpPr>
          <p:cNvPr id="15" name="Speech Bubble: Rectangle with Corners Rounded 14">
            <a:extLst>
              <a:ext uri="{FF2B5EF4-FFF2-40B4-BE49-F238E27FC236}">
                <a16:creationId xmlns:a16="http://schemas.microsoft.com/office/drawing/2014/main" id="{5A6A9535-0B5E-9670-8F6C-8559DE27CFC3}"/>
              </a:ext>
            </a:extLst>
          </p:cNvPr>
          <p:cNvSpPr/>
          <p:nvPr/>
        </p:nvSpPr>
        <p:spPr>
          <a:xfrm>
            <a:off x="1719806" y="3368133"/>
            <a:ext cx="2837725" cy="1365813"/>
          </a:xfrm>
          <a:prstGeom prst="wedgeRoundRectCallout">
            <a:avLst>
              <a:gd name="adj1" fmla="val 45998"/>
              <a:gd name="adj2" fmla="val 6953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i="1"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I have had a great experience with my leaving care worker and find her useful</a:t>
            </a:r>
            <a:endParaRPr lang="en-GB" sz="2000" i="1" dirty="0">
              <a:solidFill>
                <a:schemeClr val="accent5">
                  <a:lumMod val="75000"/>
                </a:schemeClr>
              </a:solidFill>
            </a:endParaRPr>
          </a:p>
        </p:txBody>
      </p:sp>
    </p:spTree>
    <p:extLst>
      <p:ext uri="{BB962C8B-B14F-4D97-AF65-F5344CB8AC3E}">
        <p14:creationId xmlns:p14="http://schemas.microsoft.com/office/powerpoint/2010/main" val="327455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72EC92F-520E-4659-BD88-7D108A92ECA1}"/>
              </a:ext>
            </a:extLst>
          </p:cNvPr>
          <p:cNvGraphicFramePr/>
          <p:nvPr>
            <p:extLst>
              <p:ext uri="{D42A27DB-BD31-4B8C-83A1-F6EECF244321}">
                <p14:modId xmlns:p14="http://schemas.microsoft.com/office/powerpoint/2010/main" val="184985687"/>
              </p:ext>
            </p:extLst>
          </p:nvPr>
        </p:nvGraphicFramePr>
        <p:xfrm>
          <a:off x="7592992" y="477455"/>
          <a:ext cx="4004841" cy="59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4408C86-FE49-62E2-7B2F-68D15CFC1E2E}"/>
              </a:ext>
            </a:extLst>
          </p:cNvPr>
          <p:cNvGraphicFramePr/>
          <p:nvPr>
            <p:extLst>
              <p:ext uri="{D42A27DB-BD31-4B8C-83A1-F6EECF244321}">
                <p14:modId xmlns:p14="http://schemas.microsoft.com/office/powerpoint/2010/main" val="2704570941"/>
              </p:ext>
            </p:extLst>
          </p:nvPr>
        </p:nvGraphicFramePr>
        <p:xfrm>
          <a:off x="675938" y="1811441"/>
          <a:ext cx="4813573" cy="44157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72AB4B2-003B-3E86-F33B-15FFEE88461C}"/>
              </a:ext>
            </a:extLst>
          </p:cNvPr>
          <p:cNvSpPr txBox="1"/>
          <p:nvPr/>
        </p:nvSpPr>
        <p:spPr>
          <a:xfrm>
            <a:off x="594167" y="477455"/>
            <a:ext cx="8547905"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Not working for everyone…</a:t>
            </a:r>
          </a:p>
        </p:txBody>
      </p:sp>
    </p:spTree>
    <p:extLst>
      <p:ext uri="{BB962C8B-B14F-4D97-AF65-F5344CB8AC3E}">
        <p14:creationId xmlns:p14="http://schemas.microsoft.com/office/powerpoint/2010/main" val="425585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776020-9EF4-48AC-B9FA-93C3BDD0749E}"/>
              </a:ext>
            </a:extLst>
          </p:cNvPr>
          <p:cNvGraphicFramePr>
            <a:graphicFrameLocks/>
          </p:cNvGraphicFramePr>
          <p:nvPr>
            <p:extLst>
              <p:ext uri="{D42A27DB-BD31-4B8C-83A1-F6EECF244321}">
                <p14:modId xmlns:p14="http://schemas.microsoft.com/office/powerpoint/2010/main" val="3529866986"/>
              </p:ext>
            </p:extLst>
          </p:nvPr>
        </p:nvGraphicFramePr>
        <p:xfrm>
          <a:off x="1828800" y="1215342"/>
          <a:ext cx="9387068" cy="2569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700FDA1-D15B-4E18-A1F9-376D32D54D1C}"/>
              </a:ext>
            </a:extLst>
          </p:cNvPr>
          <p:cNvGraphicFramePr>
            <a:graphicFrameLocks/>
          </p:cNvGraphicFramePr>
          <p:nvPr>
            <p:extLst>
              <p:ext uri="{D42A27DB-BD31-4B8C-83A1-F6EECF244321}">
                <p14:modId xmlns:p14="http://schemas.microsoft.com/office/powerpoint/2010/main" val="1185053496"/>
              </p:ext>
            </p:extLst>
          </p:nvPr>
        </p:nvGraphicFramePr>
        <p:xfrm>
          <a:off x="1828800" y="3784992"/>
          <a:ext cx="9271322" cy="24306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1372B6D-055B-ADF8-A1E4-0AA02C182D4D}"/>
              </a:ext>
            </a:extLst>
          </p:cNvPr>
          <p:cNvSpPr txBox="1"/>
          <p:nvPr/>
        </p:nvSpPr>
        <p:spPr>
          <a:xfrm>
            <a:off x="1703407" y="360668"/>
            <a:ext cx="9637853"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Worker access and trust comparison</a:t>
            </a:r>
          </a:p>
        </p:txBody>
      </p:sp>
      <p:pic>
        <p:nvPicPr>
          <p:cNvPr id="5" name="Picture 4">
            <a:extLst>
              <a:ext uri="{FF2B5EF4-FFF2-40B4-BE49-F238E27FC236}">
                <a16:creationId xmlns:a16="http://schemas.microsoft.com/office/drawing/2014/main" id="{C7A53FA8-1016-BDAE-75A4-DFB9F5A34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32" y="319230"/>
            <a:ext cx="972000" cy="972000"/>
          </a:xfrm>
          <a:prstGeom prst="rect">
            <a:avLst/>
          </a:prstGeom>
        </p:spPr>
      </p:pic>
    </p:spTree>
    <p:extLst>
      <p:ext uri="{BB962C8B-B14F-4D97-AF65-F5344CB8AC3E}">
        <p14:creationId xmlns:p14="http://schemas.microsoft.com/office/powerpoint/2010/main" val="155263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26F8E-1B89-03CB-94FC-1A2B2AD826D1}"/>
              </a:ext>
            </a:extLst>
          </p:cNvPr>
          <p:cNvSpPr txBox="1"/>
          <p:nvPr/>
        </p:nvSpPr>
        <p:spPr>
          <a:xfrm>
            <a:off x="0" y="800781"/>
            <a:ext cx="7853547" cy="2017540"/>
          </a:xfrm>
          <a:prstGeom prst="rect">
            <a:avLst/>
          </a:prstGeom>
          <a:noFill/>
        </p:spPr>
        <p:txBody>
          <a:bodyPr wrap="square">
            <a:spAutoFit/>
          </a:bodyPr>
          <a:lstStyle/>
          <a:p>
            <a:pPr marL="457200">
              <a:lnSpc>
                <a:spcPct val="107000"/>
              </a:lnSpc>
              <a:spcAft>
                <a:spcPts val="800"/>
              </a:spcAft>
            </a:pPr>
            <a:r>
              <a:rPr lang="en-GB" sz="2000" dirty="0">
                <a:solidFill>
                  <a:srgbClr val="2F5496"/>
                </a:solidFill>
                <a:latin typeface="Verdana" panose="020B0604030504040204" pitchFamily="34" charset="0"/>
                <a:ea typeface="Verdana" panose="020B0604030504040204" pitchFamily="34" charset="0"/>
                <a:cs typeface="Times New Roman" panose="02020603050405020304" pitchFamily="18" charset="0"/>
              </a:rPr>
              <a:t>Overall, how satisfied are you with your life nowadays?</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457200">
              <a:lnSpc>
                <a:spcPct val="107000"/>
              </a:lnSpc>
              <a:spcAft>
                <a:spcPts val="800"/>
              </a:spcAft>
            </a:pPr>
            <a:r>
              <a:rPr lang="en-GB" sz="2000" dirty="0">
                <a:solidFill>
                  <a:srgbClr val="2F5496"/>
                </a:solidFill>
                <a:latin typeface="Verdana" panose="020B0604030504040204" pitchFamily="34" charset="0"/>
                <a:ea typeface="Verdana" panose="020B0604030504040204" pitchFamily="34" charset="0"/>
                <a:cs typeface="Times New Roman" panose="02020603050405020304" pitchFamily="18" charset="0"/>
              </a:rPr>
              <a:t>How happy did you feel yesterday?</a:t>
            </a:r>
            <a:endParaRPr lang="en-GB" sz="2000" dirty="0">
              <a:latin typeface="Verdana" panose="020B0604030504040204" pitchFamily="34" charset="0"/>
              <a:ea typeface="Verdana" panose="020B0604030504040204" pitchFamily="34" charset="0"/>
              <a:cs typeface="Times New Roman" panose="02020603050405020304" pitchFamily="18" charset="0"/>
            </a:endParaRPr>
          </a:p>
          <a:p>
            <a:pPr marL="457200">
              <a:lnSpc>
                <a:spcPct val="107000"/>
              </a:lnSpc>
              <a:spcAft>
                <a:spcPts val="800"/>
              </a:spcAft>
            </a:pPr>
            <a:r>
              <a:rPr lang="en-GB" sz="2000" dirty="0">
                <a:solidFill>
                  <a:srgbClr val="2F5496"/>
                </a:solidFill>
                <a:latin typeface="Verdana" panose="020B0604030504040204" pitchFamily="34" charset="0"/>
                <a:ea typeface="Verdana" panose="020B0604030504040204" pitchFamily="34" charset="0"/>
                <a:cs typeface="Times New Roman" panose="02020603050405020304" pitchFamily="18" charset="0"/>
              </a:rPr>
              <a:t>Overall, to what extent do you feel the things you do in your life are worthwhile?</a:t>
            </a:r>
          </a:p>
          <a:p>
            <a:pPr marL="457200">
              <a:lnSpc>
                <a:spcPct val="107000"/>
              </a:lnSpc>
              <a:spcAft>
                <a:spcPts val="800"/>
              </a:spcAft>
            </a:pPr>
            <a:r>
              <a:rPr lang="en-GB" sz="2000" dirty="0">
                <a:solidFill>
                  <a:srgbClr val="2F5496"/>
                </a:solidFill>
                <a:latin typeface="Verdana" panose="020B0604030504040204" pitchFamily="34" charset="0"/>
                <a:ea typeface="Verdana" panose="020B0604030504040204" pitchFamily="34" charset="0"/>
                <a:cs typeface="Times New Roman" panose="02020603050405020304" pitchFamily="18" charset="0"/>
              </a:rPr>
              <a:t>How </a:t>
            </a:r>
            <a:r>
              <a:rPr lang="en-GB" sz="2000" dirty="0">
                <a:solidFill>
                  <a:srgbClr val="2F5496"/>
                </a:solidFill>
                <a:effectLst/>
                <a:latin typeface="Verdana" panose="020B0604030504040204" pitchFamily="34" charset="0"/>
                <a:ea typeface="Verdana" panose="020B0604030504040204" pitchFamily="34" charset="0"/>
                <a:cs typeface="Times New Roman" panose="02020603050405020304" pitchFamily="18" charset="0"/>
              </a:rPr>
              <a:t>anxious did you feel yesterday?</a:t>
            </a:r>
            <a:endParaRPr lang="en-GB" sz="200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A4A190BD-BEB0-633D-16FB-223690C07824}"/>
              </a:ext>
            </a:extLst>
          </p:cNvPr>
          <p:cNvGraphicFramePr>
            <a:graphicFrameLocks/>
          </p:cNvGraphicFramePr>
          <p:nvPr>
            <p:extLst>
              <p:ext uri="{D42A27DB-BD31-4B8C-83A1-F6EECF244321}">
                <p14:modId xmlns:p14="http://schemas.microsoft.com/office/powerpoint/2010/main" val="1514181340"/>
              </p:ext>
            </p:extLst>
          </p:nvPr>
        </p:nvGraphicFramePr>
        <p:xfrm>
          <a:off x="9001468" y="2817720"/>
          <a:ext cx="2093215" cy="35601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7EBEB5A-D747-8247-1AEC-42E83B416C73}"/>
              </a:ext>
            </a:extLst>
          </p:cNvPr>
          <p:cNvSpPr txBox="1"/>
          <p:nvPr/>
        </p:nvSpPr>
        <p:spPr>
          <a:xfrm>
            <a:off x="8101218" y="1032814"/>
            <a:ext cx="3893717" cy="1786708"/>
          </a:xfrm>
          <a:prstGeom prst="rect">
            <a:avLst/>
          </a:prstGeom>
          <a:noFill/>
          <a:ln>
            <a:solidFill>
              <a:srgbClr val="FFC000"/>
            </a:solidFill>
          </a:ln>
        </p:spPr>
        <p:txBody>
          <a:bodyPr wrap="square">
            <a:spAutoFit/>
          </a:bodyPr>
          <a:lstStyle/>
          <a:p>
            <a:pPr>
              <a:lnSpc>
                <a:spcPct val="107000"/>
              </a:lnSpc>
              <a:spcAft>
                <a:spcPts val="600"/>
              </a:spcAft>
            </a:pPr>
            <a:r>
              <a:rPr lang="en-GB" sz="2000" dirty="0">
                <a:solidFill>
                  <a:schemeClr val="accent1"/>
                </a:solidFill>
                <a:effectLst/>
                <a:latin typeface="Verdana" panose="020B0604030504040204" pitchFamily="34" charset="0"/>
                <a:ea typeface="Verdana" panose="020B0604030504040204" pitchFamily="34" charset="0"/>
                <a:cs typeface="Times New Roman" panose="02020603050405020304" pitchFamily="18" charset="0"/>
              </a:rPr>
              <a:t>Low scores on two or more questions = Low wellbeing</a:t>
            </a:r>
          </a:p>
          <a:p>
            <a:pPr>
              <a:lnSpc>
                <a:spcPct val="107000"/>
              </a:lnSpc>
              <a:spcAft>
                <a:spcPts val="600"/>
              </a:spcAft>
            </a:pPr>
            <a:r>
              <a:rPr lang="en-GB" sz="2000" dirty="0">
                <a:solidFill>
                  <a:schemeClr val="accent2"/>
                </a:solidFill>
                <a:effectLst/>
                <a:latin typeface="Verdana" panose="020B0604030504040204" pitchFamily="34" charset="0"/>
                <a:ea typeface="Verdana" panose="020B0604030504040204" pitchFamily="34" charset="0"/>
                <a:cs typeface="Times New Roman" panose="02020603050405020304" pitchFamily="18" charset="0"/>
              </a:rPr>
              <a:t>Very high scores on two or more questions = Very high wellbeing</a:t>
            </a:r>
            <a:endParaRPr lang="en-GB" sz="20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DAC6AA-79F9-81F3-AC10-46816B5BBE63}"/>
              </a:ext>
            </a:extLst>
          </p:cNvPr>
          <p:cNvSpPr txBox="1"/>
          <p:nvPr/>
        </p:nvSpPr>
        <p:spPr>
          <a:xfrm>
            <a:off x="572814" y="62256"/>
            <a:ext cx="8895268"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Wellbeing scales: Four questions</a:t>
            </a:r>
          </a:p>
        </p:txBody>
      </p:sp>
      <p:graphicFrame>
        <p:nvGraphicFramePr>
          <p:cNvPr id="2" name="Chart 1">
            <a:extLst>
              <a:ext uri="{FF2B5EF4-FFF2-40B4-BE49-F238E27FC236}">
                <a16:creationId xmlns:a16="http://schemas.microsoft.com/office/drawing/2014/main" id="{62310BB2-A256-4355-C369-A4C3EB9DDD45}"/>
              </a:ext>
            </a:extLst>
          </p:cNvPr>
          <p:cNvGraphicFramePr>
            <a:graphicFrameLocks/>
          </p:cNvGraphicFramePr>
          <p:nvPr>
            <p:extLst>
              <p:ext uri="{D42A27DB-BD31-4B8C-83A1-F6EECF244321}">
                <p14:modId xmlns:p14="http://schemas.microsoft.com/office/powerpoint/2010/main" val="1643578245"/>
              </p:ext>
            </p:extLst>
          </p:nvPr>
        </p:nvGraphicFramePr>
        <p:xfrm>
          <a:off x="170293" y="2879600"/>
          <a:ext cx="5342336" cy="3710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CB44464-D0AC-41EF-9C1B-79F3E67BC010}"/>
              </a:ext>
            </a:extLst>
          </p:cNvPr>
          <p:cNvGraphicFramePr>
            <a:graphicFrameLocks/>
          </p:cNvGraphicFramePr>
          <p:nvPr>
            <p:extLst>
              <p:ext uri="{D42A27DB-BD31-4B8C-83A1-F6EECF244321}">
                <p14:modId xmlns:p14="http://schemas.microsoft.com/office/powerpoint/2010/main" val="3176025487"/>
              </p:ext>
            </p:extLst>
          </p:nvPr>
        </p:nvGraphicFramePr>
        <p:xfrm>
          <a:off x="5010723" y="2653253"/>
          <a:ext cx="3515021" cy="3889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437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E88AF7-423B-3CB9-B0ED-091E33806504}"/>
              </a:ext>
            </a:extLst>
          </p:cNvPr>
          <p:cNvGraphicFramePr/>
          <p:nvPr>
            <p:extLst>
              <p:ext uri="{D42A27DB-BD31-4B8C-83A1-F6EECF244321}">
                <p14:modId xmlns:p14="http://schemas.microsoft.com/office/powerpoint/2010/main" val="2093219550"/>
              </p:ext>
            </p:extLst>
          </p:nvPr>
        </p:nvGraphicFramePr>
        <p:xfrm>
          <a:off x="254643" y="707887"/>
          <a:ext cx="11574683" cy="59475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AE0BBDC-CC39-6825-0605-83903A45C9CE}"/>
              </a:ext>
            </a:extLst>
          </p:cNvPr>
          <p:cNvSpPr txBox="1"/>
          <p:nvPr/>
        </p:nvSpPr>
        <p:spPr>
          <a:xfrm>
            <a:off x="2173555" y="202557"/>
            <a:ext cx="7736858"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Very high wellbeing scores</a:t>
            </a:r>
          </a:p>
        </p:txBody>
      </p:sp>
      <p:pic>
        <p:nvPicPr>
          <p:cNvPr id="4" name="Picture 3">
            <a:extLst>
              <a:ext uri="{FF2B5EF4-FFF2-40B4-BE49-F238E27FC236}">
                <a16:creationId xmlns:a16="http://schemas.microsoft.com/office/drawing/2014/main" id="{2ED65CA8-4160-5828-C83E-07F0E9F87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43" y="133110"/>
            <a:ext cx="954912" cy="954912"/>
          </a:xfrm>
          <a:prstGeom prst="rect">
            <a:avLst/>
          </a:prstGeom>
        </p:spPr>
      </p:pic>
    </p:spTree>
    <p:extLst>
      <p:ext uri="{BB962C8B-B14F-4D97-AF65-F5344CB8AC3E}">
        <p14:creationId xmlns:p14="http://schemas.microsoft.com/office/powerpoint/2010/main" val="80751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0BBDC-CC39-6825-0605-83903A45C9CE}"/>
              </a:ext>
            </a:extLst>
          </p:cNvPr>
          <p:cNvSpPr txBox="1"/>
          <p:nvPr/>
        </p:nvSpPr>
        <p:spPr>
          <a:xfrm>
            <a:off x="2020600" y="349092"/>
            <a:ext cx="5880966"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Low wellbeing scores</a:t>
            </a:r>
          </a:p>
        </p:txBody>
      </p:sp>
      <p:graphicFrame>
        <p:nvGraphicFramePr>
          <p:cNvPr id="5" name="Chart 4">
            <a:extLst>
              <a:ext uri="{FF2B5EF4-FFF2-40B4-BE49-F238E27FC236}">
                <a16:creationId xmlns:a16="http://schemas.microsoft.com/office/drawing/2014/main" id="{CFB9387F-8FFD-41ED-93D3-A1C44F26CF34}"/>
              </a:ext>
            </a:extLst>
          </p:cNvPr>
          <p:cNvGraphicFramePr/>
          <p:nvPr>
            <p:extLst>
              <p:ext uri="{D42A27DB-BD31-4B8C-83A1-F6EECF244321}">
                <p14:modId xmlns:p14="http://schemas.microsoft.com/office/powerpoint/2010/main" val="1599308885"/>
              </p:ext>
            </p:extLst>
          </p:nvPr>
        </p:nvGraphicFramePr>
        <p:xfrm>
          <a:off x="636609" y="995423"/>
          <a:ext cx="11331614" cy="562529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2D2901C8-D7D3-A4F1-16B7-15A4F7FE1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44" y="140620"/>
            <a:ext cx="1038273" cy="1038273"/>
          </a:xfrm>
          <a:prstGeom prst="rect">
            <a:avLst/>
          </a:prstGeom>
        </p:spPr>
      </p:pic>
    </p:spTree>
    <p:extLst>
      <p:ext uri="{BB962C8B-B14F-4D97-AF65-F5344CB8AC3E}">
        <p14:creationId xmlns:p14="http://schemas.microsoft.com/office/powerpoint/2010/main" val="2044547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7ECB4-B71C-B90D-7338-517D5429B26C}"/>
              </a:ext>
            </a:extLst>
          </p:cNvPr>
          <p:cNvSpPr txBox="1"/>
          <p:nvPr/>
        </p:nvSpPr>
        <p:spPr>
          <a:xfrm>
            <a:off x="1370774" y="23939"/>
            <a:ext cx="10534984" cy="584775"/>
          </a:xfrm>
          <a:prstGeom prst="rect">
            <a:avLst/>
          </a:prstGeom>
          <a:noFill/>
        </p:spPr>
        <p:txBody>
          <a:bodyPr wrap="square" rtlCol="0">
            <a:spAutoFit/>
          </a:bodyPr>
          <a:lstStyle/>
          <a:p>
            <a:r>
              <a:rPr lang="en-GB" sz="3200" b="1" dirty="0">
                <a:solidFill>
                  <a:srgbClr val="C00000"/>
                </a:solidFill>
                <a:latin typeface="Verdana" panose="020B0604030504040204" pitchFamily="34" charset="0"/>
                <a:ea typeface="Verdana" panose="020B0604030504040204" pitchFamily="34" charset="0"/>
              </a:rPr>
              <a:t>Factors associated with very high wellbeing</a:t>
            </a:r>
          </a:p>
        </p:txBody>
      </p:sp>
      <p:graphicFrame>
        <p:nvGraphicFramePr>
          <p:cNvPr id="4" name="Chart 3">
            <a:extLst>
              <a:ext uri="{FF2B5EF4-FFF2-40B4-BE49-F238E27FC236}">
                <a16:creationId xmlns:a16="http://schemas.microsoft.com/office/drawing/2014/main" id="{C605555B-3698-4884-8D03-4B9358DB81D1}"/>
              </a:ext>
            </a:extLst>
          </p:cNvPr>
          <p:cNvGraphicFramePr>
            <a:graphicFrameLocks/>
          </p:cNvGraphicFramePr>
          <p:nvPr>
            <p:extLst>
              <p:ext uri="{D42A27DB-BD31-4B8C-83A1-F6EECF244321}">
                <p14:modId xmlns:p14="http://schemas.microsoft.com/office/powerpoint/2010/main" val="752847976"/>
              </p:ext>
            </p:extLst>
          </p:nvPr>
        </p:nvGraphicFramePr>
        <p:xfrm>
          <a:off x="968415" y="707886"/>
          <a:ext cx="10255169" cy="60633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10343D6D-7052-6766-48CE-FAB364931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43" y="133110"/>
            <a:ext cx="954912" cy="954912"/>
          </a:xfrm>
          <a:prstGeom prst="rect">
            <a:avLst/>
          </a:prstGeom>
        </p:spPr>
      </p:pic>
    </p:spTree>
    <p:extLst>
      <p:ext uri="{BB962C8B-B14F-4D97-AF65-F5344CB8AC3E}">
        <p14:creationId xmlns:p14="http://schemas.microsoft.com/office/powerpoint/2010/main" val="2647151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0F0E27F-B9B1-428E-990B-9C41320F1609}"/>
              </a:ext>
            </a:extLst>
          </p:cNvPr>
          <p:cNvGraphicFramePr>
            <a:graphicFrameLocks/>
          </p:cNvGraphicFramePr>
          <p:nvPr>
            <p:extLst>
              <p:ext uri="{D42A27DB-BD31-4B8C-83A1-F6EECF244321}">
                <p14:modId xmlns:p14="http://schemas.microsoft.com/office/powerpoint/2010/main" val="395424361"/>
              </p:ext>
            </p:extLst>
          </p:nvPr>
        </p:nvGraphicFramePr>
        <p:xfrm>
          <a:off x="718081" y="659757"/>
          <a:ext cx="11074526" cy="611941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7421CEA-B928-56A1-96D8-4DA5C4FE4A4E}"/>
              </a:ext>
            </a:extLst>
          </p:cNvPr>
          <p:cNvSpPr txBox="1"/>
          <p:nvPr/>
        </p:nvSpPr>
        <p:spPr>
          <a:xfrm>
            <a:off x="1995806" y="78828"/>
            <a:ext cx="9590452" cy="584775"/>
          </a:xfrm>
          <a:prstGeom prst="rect">
            <a:avLst/>
          </a:prstGeom>
          <a:noFill/>
        </p:spPr>
        <p:txBody>
          <a:bodyPr wrap="square" rtlCol="0">
            <a:spAutoFit/>
          </a:bodyPr>
          <a:lstStyle/>
          <a:p>
            <a:r>
              <a:rPr lang="en-GB" sz="3200" b="1" dirty="0">
                <a:solidFill>
                  <a:srgbClr val="C00000"/>
                </a:solidFill>
                <a:latin typeface="Verdana" panose="020B0604030504040204" pitchFamily="34" charset="0"/>
                <a:ea typeface="Verdana" panose="020B0604030504040204" pitchFamily="34" charset="0"/>
              </a:rPr>
              <a:t>Factors associated with low wellbeing</a:t>
            </a:r>
          </a:p>
        </p:txBody>
      </p:sp>
      <p:pic>
        <p:nvPicPr>
          <p:cNvPr id="4" name="Picture 3">
            <a:extLst>
              <a:ext uri="{FF2B5EF4-FFF2-40B4-BE49-F238E27FC236}">
                <a16:creationId xmlns:a16="http://schemas.microsoft.com/office/drawing/2014/main" id="{1F96A4EE-1C41-E1A5-AD1B-25954AB74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44" y="140620"/>
            <a:ext cx="1038273" cy="1038273"/>
          </a:xfrm>
          <a:prstGeom prst="rect">
            <a:avLst/>
          </a:prstGeom>
        </p:spPr>
      </p:pic>
    </p:spTree>
    <p:extLst>
      <p:ext uri="{BB962C8B-B14F-4D97-AF65-F5344CB8AC3E}">
        <p14:creationId xmlns:p14="http://schemas.microsoft.com/office/powerpoint/2010/main" val="158717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48CF4-62EE-3EA1-EBEF-F1CD72D25E8A}"/>
              </a:ext>
            </a:extLst>
          </p:cNvPr>
          <p:cNvSpPr txBox="1"/>
          <p:nvPr/>
        </p:nvSpPr>
        <p:spPr>
          <a:xfrm>
            <a:off x="2305291" y="1875097"/>
            <a:ext cx="7581418" cy="2769989"/>
          </a:xfrm>
          <a:prstGeom prst="rect">
            <a:avLst/>
          </a:prstGeom>
          <a:noFill/>
        </p:spPr>
        <p:txBody>
          <a:bodyPr wrap="square" rtlCol="0">
            <a:spAutoFit/>
          </a:bodyPr>
          <a:lstStyle/>
          <a:p>
            <a:pPr>
              <a:spcAft>
                <a:spcPts val="1200"/>
              </a:spcAft>
            </a:pPr>
            <a:r>
              <a:rPr lang="en-GB" sz="3600" b="1" dirty="0">
                <a:solidFill>
                  <a:srgbClr val="C00000"/>
                </a:solidFill>
                <a:latin typeface="Verdana" panose="020B0604030504040204" pitchFamily="34" charset="0"/>
                <a:ea typeface="Verdana" panose="020B0604030504040204" pitchFamily="34" charset="0"/>
              </a:rPr>
              <a:t>Background</a:t>
            </a:r>
          </a:p>
          <a:p>
            <a:pPr>
              <a:spcAft>
                <a:spcPts val="1200"/>
              </a:spcAft>
            </a:pPr>
            <a:r>
              <a:rPr lang="en-GB" sz="3600" b="1" dirty="0">
                <a:solidFill>
                  <a:srgbClr val="C00000"/>
                </a:solidFill>
                <a:latin typeface="Verdana" panose="020B0604030504040204" pitchFamily="34" charset="0"/>
                <a:ea typeface="Verdana" panose="020B0604030504040204" pitchFamily="34" charset="0"/>
              </a:rPr>
              <a:t>Who took part?</a:t>
            </a:r>
          </a:p>
          <a:p>
            <a:pPr>
              <a:spcAft>
                <a:spcPts val="1200"/>
              </a:spcAft>
            </a:pPr>
            <a:r>
              <a:rPr lang="en-GB" sz="3600" b="1" dirty="0">
                <a:solidFill>
                  <a:srgbClr val="C00000"/>
                </a:solidFill>
                <a:latin typeface="Verdana" panose="020B0604030504040204" pitchFamily="34" charset="0"/>
                <a:ea typeface="Verdana" panose="020B0604030504040204" pitchFamily="34" charset="0"/>
              </a:rPr>
              <a:t>Relationship with workers</a:t>
            </a:r>
          </a:p>
          <a:p>
            <a:pPr>
              <a:spcAft>
                <a:spcPts val="1200"/>
              </a:spcAft>
            </a:pPr>
            <a:r>
              <a:rPr lang="en-GB" sz="3600" b="1" dirty="0">
                <a:solidFill>
                  <a:srgbClr val="C00000"/>
                </a:solidFill>
                <a:latin typeface="Verdana" panose="020B0604030504040204" pitchFamily="34" charset="0"/>
                <a:ea typeface="Verdana" panose="020B0604030504040204" pitchFamily="34" charset="0"/>
              </a:rPr>
              <a:t>Wellbeing questions</a:t>
            </a:r>
          </a:p>
        </p:txBody>
      </p:sp>
    </p:spTree>
    <p:extLst>
      <p:ext uri="{BB962C8B-B14F-4D97-AF65-F5344CB8AC3E}">
        <p14:creationId xmlns:p14="http://schemas.microsoft.com/office/powerpoint/2010/main" val="343447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od, indoor&#10;&#10;Description automatically generated">
            <a:extLst>
              <a:ext uri="{FF2B5EF4-FFF2-40B4-BE49-F238E27FC236}">
                <a16:creationId xmlns:a16="http://schemas.microsoft.com/office/drawing/2014/main" id="{8C44E292-2DD1-896A-016A-663C87601B8F}"/>
              </a:ext>
            </a:extLst>
          </p:cNvPr>
          <p:cNvPicPr>
            <a:picLocks noChangeAspect="1"/>
          </p:cNvPicPr>
          <p:nvPr/>
        </p:nvPicPr>
        <p:blipFill rotWithShape="1">
          <a:blip r:embed="rId3">
            <a:extLst>
              <a:ext uri="{28A0092B-C50C-407E-A947-70E740481C1C}">
                <a14:useLocalDpi xmlns:a14="http://schemas.microsoft.com/office/drawing/2010/main" val="0"/>
              </a:ext>
            </a:extLst>
          </a:blip>
          <a:srcRect t="6751" r="2218" b="5316"/>
          <a:stretch/>
        </p:blipFill>
        <p:spPr>
          <a:xfrm>
            <a:off x="6950365" y="677483"/>
            <a:ext cx="4589602" cy="5503034"/>
          </a:xfrm>
          <a:prstGeom prst="rect">
            <a:avLst/>
          </a:prstGeom>
        </p:spPr>
      </p:pic>
      <p:pic>
        <p:nvPicPr>
          <p:cNvPr id="5" name="Picture 4" descr="A car with colorful stickers on the hood&#10;&#10;Description automatically generated with low confidence">
            <a:extLst>
              <a:ext uri="{FF2B5EF4-FFF2-40B4-BE49-F238E27FC236}">
                <a16:creationId xmlns:a16="http://schemas.microsoft.com/office/drawing/2014/main" id="{2D1DCFA3-35C8-8FC2-2499-F53D89195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61" y="677483"/>
            <a:ext cx="5820517" cy="5503034"/>
          </a:xfrm>
          <a:prstGeom prst="rect">
            <a:avLst/>
          </a:prstGeom>
        </p:spPr>
      </p:pic>
    </p:spTree>
    <p:extLst>
      <p:ext uri="{BB962C8B-B14F-4D97-AF65-F5344CB8AC3E}">
        <p14:creationId xmlns:p14="http://schemas.microsoft.com/office/powerpoint/2010/main" val="360464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F2E23-2D1E-42FC-575C-D64D3D4E5A20}"/>
              </a:ext>
            </a:extLst>
          </p:cNvPr>
          <p:cNvSpPr txBox="1"/>
          <p:nvPr/>
        </p:nvSpPr>
        <p:spPr>
          <a:xfrm>
            <a:off x="2009025" y="2034424"/>
            <a:ext cx="5946493" cy="2862322"/>
          </a:xfrm>
          <a:prstGeom prst="rect">
            <a:avLst/>
          </a:prstGeom>
          <a:noFill/>
        </p:spPr>
        <p:txBody>
          <a:bodyPr wrap="square">
            <a:spAutoFit/>
          </a:bodyPr>
          <a:lstStyle/>
          <a:p>
            <a:r>
              <a:rPr lang="en-GB" dirty="0">
                <a:latin typeface="Verdana" panose="020B0604030504040204" pitchFamily="34" charset="0"/>
                <a:ea typeface="Verdana" panose="020B0604030504040204" pitchFamily="34" charset="0"/>
              </a:rPr>
              <a:t>CELCIS Bright Spots pilot programme</a:t>
            </a:r>
          </a:p>
          <a:p>
            <a:r>
              <a:rPr lang="en-GB" dirty="0">
                <a:latin typeface="Verdana" panose="020B0604030504040204" pitchFamily="34" charset="0"/>
                <a:ea typeface="Verdana" panose="020B0604030504040204" pitchFamily="34" charset="0"/>
                <a:hlinkClick r:id="rId2"/>
              </a:rPr>
              <a:t>https://www.celcis.org/brightspots</a:t>
            </a: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Coram Voice Resource Hub</a:t>
            </a:r>
          </a:p>
          <a:p>
            <a:r>
              <a:rPr lang="en-GB" dirty="0">
                <a:latin typeface="Verdana" panose="020B0604030504040204" pitchFamily="34" charset="0"/>
                <a:ea typeface="Verdana" panose="020B0604030504040204" pitchFamily="34" charset="0"/>
                <a:hlinkClick r:id="rId3"/>
              </a:rPr>
              <a:t>Bright Spots Resource Hub - Coram Voice</a:t>
            </a: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Report on Your Life Beyond Care in England</a:t>
            </a:r>
          </a:p>
          <a:p>
            <a:r>
              <a:rPr lang="en-GB" dirty="0">
                <a:latin typeface="Verdana" panose="020B0604030504040204" pitchFamily="34" charset="0"/>
                <a:ea typeface="Verdana" panose="020B0604030504040204" pitchFamily="34" charset="0"/>
                <a:hlinkClick r:id="rId4"/>
              </a:rPr>
              <a:t>What Makes Life Good: Care leavers’ views on their well-being (2020) - Coram Group : Coram Group</a:t>
            </a:r>
            <a:endParaRPr lang="en-GB"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5704BF32-4D88-479B-BD78-A83889E4CF29}"/>
              </a:ext>
            </a:extLst>
          </p:cNvPr>
          <p:cNvSpPr txBox="1"/>
          <p:nvPr/>
        </p:nvSpPr>
        <p:spPr>
          <a:xfrm>
            <a:off x="2009025" y="1055148"/>
            <a:ext cx="5880966"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Further information</a:t>
            </a:r>
          </a:p>
        </p:txBody>
      </p:sp>
      <p:pic>
        <p:nvPicPr>
          <p:cNvPr id="5" name="Picture 4">
            <a:extLst>
              <a:ext uri="{FF2B5EF4-FFF2-40B4-BE49-F238E27FC236}">
                <a16:creationId xmlns:a16="http://schemas.microsoft.com/office/drawing/2014/main" id="{923ADE89-18D6-CC69-FFD2-BE071AF07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630" y="1378313"/>
            <a:ext cx="3079076" cy="3079076"/>
          </a:xfrm>
          <a:prstGeom prst="rect">
            <a:avLst/>
          </a:prstGeom>
        </p:spPr>
      </p:pic>
      <p:pic>
        <p:nvPicPr>
          <p:cNvPr id="6" name="Picture 5">
            <a:extLst>
              <a:ext uri="{FF2B5EF4-FFF2-40B4-BE49-F238E27FC236}">
                <a16:creationId xmlns:a16="http://schemas.microsoft.com/office/drawing/2014/main" id="{16B7AF4A-CD56-C113-956C-8C18D5A70A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861" y="5699925"/>
            <a:ext cx="1298691" cy="826792"/>
          </a:xfrm>
          <a:prstGeom prst="rect">
            <a:avLst/>
          </a:prstGeom>
        </p:spPr>
      </p:pic>
      <p:pic>
        <p:nvPicPr>
          <p:cNvPr id="7" name="Picture 6">
            <a:extLst>
              <a:ext uri="{FF2B5EF4-FFF2-40B4-BE49-F238E27FC236}">
                <a16:creationId xmlns:a16="http://schemas.microsoft.com/office/drawing/2014/main" id="{06126A4B-090D-0EE4-A51F-A90AEA7DA08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015534" y="5589261"/>
            <a:ext cx="2510605" cy="786985"/>
          </a:xfrm>
          <a:prstGeom prst="rect">
            <a:avLst/>
          </a:prstGeom>
        </p:spPr>
      </p:pic>
      <p:sp>
        <p:nvSpPr>
          <p:cNvPr id="8" name="Content Placeholder 2">
            <a:extLst>
              <a:ext uri="{FF2B5EF4-FFF2-40B4-BE49-F238E27FC236}">
                <a16:creationId xmlns:a16="http://schemas.microsoft.com/office/drawing/2014/main" id="{D660216B-B98A-C912-59AC-880839296A5B}"/>
              </a:ext>
            </a:extLst>
          </p:cNvPr>
          <p:cNvSpPr txBox="1">
            <a:spLocks/>
          </p:cNvSpPr>
          <p:nvPr/>
        </p:nvSpPr>
        <p:spPr>
          <a:xfrm>
            <a:off x="4108735" y="5553226"/>
            <a:ext cx="2997892" cy="312675"/>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ts val="384"/>
              </a:spcBef>
              <a:buClr>
                <a:srgbClr val="B20E10"/>
              </a:buClr>
              <a:buFont typeface="Arial"/>
              <a:buChar char="•"/>
              <a:defRPr sz="16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10000"/>
              </a:lnSpc>
              <a:spcBef>
                <a:spcPct val="20000"/>
              </a:spcBef>
              <a:buClrTx/>
              <a:buSzPct val="80000"/>
              <a:buFont typeface="Arial"/>
              <a:buChar char="•"/>
              <a:defRPr sz="16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b="1" dirty="0">
                <a:solidFill>
                  <a:prstClr val="black">
                    <a:lumMod val="75000"/>
                    <a:lumOff val="25000"/>
                  </a:prstClr>
                </a:solidFill>
                <a:highlight>
                  <a:srgbClr val="FFFF00"/>
                </a:highlight>
              </a:rPr>
              <a:t>Developed with funding from </a:t>
            </a:r>
            <a:endParaRPr lang="en-GB" dirty="0">
              <a:solidFill>
                <a:prstClr val="black">
                  <a:lumMod val="75000"/>
                  <a:lumOff val="25000"/>
                </a:prstClr>
              </a:solidFill>
              <a:highlight>
                <a:srgbClr val="FFFF00"/>
              </a:highlight>
            </a:endParaRPr>
          </a:p>
        </p:txBody>
      </p:sp>
      <p:pic>
        <p:nvPicPr>
          <p:cNvPr id="9" name="Picture 6" descr="Description: Description: Description: Description: cid:image006.png@01D0A8E3.450BACE0">
            <a:extLst>
              <a:ext uri="{FF2B5EF4-FFF2-40B4-BE49-F238E27FC236}">
                <a16:creationId xmlns:a16="http://schemas.microsoft.com/office/drawing/2014/main" id="{D0EEC20D-2013-9010-AED1-FC2478ED24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818" y="5934974"/>
            <a:ext cx="1609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46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444B7-CE96-92C6-8C44-1CF7F71E6140}"/>
              </a:ext>
            </a:extLst>
          </p:cNvPr>
          <p:cNvSpPr txBox="1"/>
          <p:nvPr/>
        </p:nvSpPr>
        <p:spPr>
          <a:xfrm>
            <a:off x="1665859" y="1936283"/>
            <a:ext cx="8860281" cy="3354765"/>
          </a:xfrm>
          <a:prstGeom prst="rect">
            <a:avLst/>
          </a:prstGeom>
          <a:noFill/>
        </p:spPr>
        <p:txBody>
          <a:bodyPr wrap="square">
            <a:spAutoFit/>
          </a:bodyPr>
          <a:lstStyle/>
          <a:p>
            <a:pPr algn="l">
              <a:spcBef>
                <a:spcPts val="1200"/>
              </a:spcBef>
            </a:pPr>
            <a:r>
              <a:rPr lang="en-GB" sz="2400" b="0" i="0" dirty="0">
                <a:solidFill>
                  <a:schemeClr val="accent5">
                    <a:lumMod val="75000"/>
                  </a:schemeClr>
                </a:solidFill>
                <a:effectLst/>
                <a:latin typeface="Verdana" panose="020B0604030504040204" pitchFamily="34" charset="0"/>
                <a:ea typeface="Verdana" panose="020B0604030504040204" pitchFamily="34" charset="0"/>
              </a:rPr>
              <a:t>Focus on what care experienced children and</a:t>
            </a:r>
          </a:p>
          <a:p>
            <a:pPr algn="l"/>
            <a:r>
              <a:rPr lang="en-GB" sz="2400" b="0" i="0" dirty="0">
                <a:solidFill>
                  <a:schemeClr val="accent5">
                    <a:lumMod val="75000"/>
                  </a:schemeClr>
                </a:solidFill>
                <a:effectLst/>
                <a:latin typeface="Verdana" panose="020B0604030504040204" pitchFamily="34" charset="0"/>
                <a:ea typeface="Verdana" panose="020B0604030504040204" pitchFamily="34" charset="0"/>
              </a:rPr>
              <a:t>young people say about their lives and what is important to them: Subjective wellbeing (</a:t>
            </a:r>
            <a:r>
              <a:rPr lang="en-GB" sz="2400" dirty="0">
                <a:solidFill>
                  <a:srgbClr val="2E74B5"/>
                </a:solidFill>
                <a:latin typeface="Verdana" panose="020B0604030504040204" pitchFamily="34" charset="0"/>
                <a:cs typeface="Times New Roman" panose="02020603050405020304" pitchFamily="18" charset="0"/>
              </a:rPr>
              <a:t>feeling good and doing well at an individual and interpersonal level)</a:t>
            </a:r>
            <a:endParaRPr lang="en-GB" sz="2400" b="0" i="0" dirty="0">
              <a:solidFill>
                <a:schemeClr val="accent5">
                  <a:lumMod val="75000"/>
                </a:schemeClr>
              </a:solidFill>
              <a:effectLst/>
              <a:latin typeface="Verdana" panose="020B0604030504040204" pitchFamily="34" charset="0"/>
              <a:ea typeface="Verdana" panose="020B0604030504040204" pitchFamily="34" charset="0"/>
            </a:endParaRPr>
          </a:p>
          <a:p>
            <a:pPr algn="l">
              <a:spcBef>
                <a:spcPts val="1200"/>
              </a:spcBef>
              <a:spcAft>
                <a:spcPts val="1200"/>
              </a:spcAft>
            </a:pPr>
            <a:r>
              <a:rPr lang="en-GB" sz="2400" b="0" i="0" dirty="0">
                <a:solidFill>
                  <a:schemeClr val="accent5">
                    <a:lumMod val="75000"/>
                  </a:schemeClr>
                </a:solidFill>
                <a:effectLst/>
                <a:latin typeface="Verdana" panose="020B0604030504040204" pitchFamily="34" charset="0"/>
                <a:ea typeface="Verdana" panose="020B0604030504040204" pitchFamily="34" charset="0"/>
              </a:rPr>
              <a:t>Ensure the views and experiences of children influence service development and strategic thinking</a:t>
            </a:r>
          </a:p>
          <a:p>
            <a:pPr algn="l">
              <a:spcAft>
                <a:spcPts val="1200"/>
              </a:spcAft>
            </a:pPr>
            <a:r>
              <a:rPr lang="en-GB" sz="2400" b="0" i="0" dirty="0">
                <a:solidFill>
                  <a:schemeClr val="accent5">
                    <a:lumMod val="75000"/>
                  </a:schemeClr>
                </a:solidFill>
                <a:effectLst/>
                <a:latin typeface="Verdana" panose="020B0604030504040204" pitchFamily="34" charset="0"/>
                <a:ea typeface="Verdana" panose="020B0604030504040204" pitchFamily="34" charset="0"/>
              </a:rPr>
              <a:t>Share good practice between local authorities by encouraging opportunities for learning and development</a:t>
            </a:r>
          </a:p>
        </p:txBody>
      </p:sp>
      <p:sp>
        <p:nvSpPr>
          <p:cNvPr id="4" name="TextBox 3">
            <a:extLst>
              <a:ext uri="{FF2B5EF4-FFF2-40B4-BE49-F238E27FC236}">
                <a16:creationId xmlns:a16="http://schemas.microsoft.com/office/drawing/2014/main" id="{B1B01E46-C0F6-46E3-5C0B-1B622F191A8C}"/>
              </a:ext>
            </a:extLst>
          </p:cNvPr>
          <p:cNvSpPr txBox="1"/>
          <p:nvPr/>
        </p:nvSpPr>
        <p:spPr>
          <a:xfrm>
            <a:off x="1665859" y="1013313"/>
            <a:ext cx="8377177" cy="646331"/>
          </a:xfrm>
          <a:prstGeom prst="rect">
            <a:avLst/>
          </a:prstGeom>
          <a:noFill/>
        </p:spPr>
        <p:txBody>
          <a:bodyPr wrap="square">
            <a:spAutoFit/>
          </a:bodyPr>
          <a:lstStyle/>
          <a:p>
            <a:pPr algn="l"/>
            <a:r>
              <a:rPr lang="en-GB" sz="3600" b="1" dirty="0">
                <a:solidFill>
                  <a:srgbClr val="C00000"/>
                </a:solidFill>
                <a:latin typeface="Verdana" panose="020B0604030504040204" pitchFamily="34" charset="0"/>
                <a:ea typeface="Verdana" panose="020B0604030504040204" pitchFamily="34" charset="0"/>
              </a:rPr>
              <a:t>K</a:t>
            </a:r>
            <a:r>
              <a:rPr lang="en-GB" sz="3600" b="1" i="0" dirty="0">
                <a:solidFill>
                  <a:srgbClr val="C00000"/>
                </a:solidFill>
                <a:effectLst/>
                <a:latin typeface="Verdana" panose="020B0604030504040204" pitchFamily="34" charset="0"/>
                <a:ea typeface="Verdana" panose="020B0604030504040204" pitchFamily="34" charset="0"/>
              </a:rPr>
              <a:t>ey underlying principles</a:t>
            </a:r>
          </a:p>
        </p:txBody>
      </p:sp>
    </p:spTree>
    <p:extLst>
      <p:ext uri="{BB962C8B-B14F-4D97-AF65-F5344CB8AC3E}">
        <p14:creationId xmlns:p14="http://schemas.microsoft.com/office/powerpoint/2010/main" val="23799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EDB27-C04E-720D-B242-4DCEBA312CDC}"/>
              </a:ext>
            </a:extLst>
          </p:cNvPr>
          <p:cNvSpPr txBox="1"/>
          <p:nvPr/>
        </p:nvSpPr>
        <p:spPr>
          <a:xfrm>
            <a:off x="327949" y="904791"/>
            <a:ext cx="5646057" cy="4985980"/>
          </a:xfrm>
          <a:prstGeom prst="rect">
            <a:avLst/>
          </a:prstGeom>
          <a:noFill/>
        </p:spPr>
        <p:txBody>
          <a:bodyPr wrap="square">
            <a:spAutoFit/>
          </a:bodyPr>
          <a:lstStyle/>
          <a:p>
            <a:pPr>
              <a:spcAft>
                <a:spcPts val="1200"/>
              </a:spcAft>
            </a:pPr>
            <a:r>
              <a:rPr lang="en-GB" sz="2400" dirty="0">
                <a:solidFill>
                  <a:srgbClr val="2E74B5"/>
                </a:solidFill>
                <a:effectLst/>
                <a:latin typeface="Verdana" panose="020B0604030504040204" pitchFamily="34" charset="0"/>
                <a:ea typeface="Calibri" panose="020F0502020204030204" pitchFamily="34" charset="0"/>
                <a:cs typeface="Times New Roman" panose="02020603050405020304" pitchFamily="18" charset="0"/>
              </a:rPr>
              <a:t>Development of the </a:t>
            </a:r>
            <a:r>
              <a:rPr lang="en-GB" sz="2400" i="1" dirty="0">
                <a:solidFill>
                  <a:srgbClr val="2E74B5"/>
                </a:solidFill>
                <a:effectLst/>
                <a:latin typeface="Verdana" panose="020B0604030504040204" pitchFamily="34" charset="0"/>
                <a:ea typeface="Calibri" panose="020F0502020204030204" pitchFamily="34" charset="0"/>
                <a:cs typeface="Times New Roman" panose="02020603050405020304" pitchFamily="18" charset="0"/>
              </a:rPr>
              <a:t>Your Life Beyond Care</a:t>
            </a:r>
            <a:r>
              <a:rPr lang="en-GB" sz="2400" dirty="0">
                <a:solidFill>
                  <a:srgbClr val="2E74B5"/>
                </a:solidFill>
                <a:effectLst/>
                <a:latin typeface="Verdana" panose="020B0604030504040204" pitchFamily="34" charset="0"/>
                <a:ea typeface="Calibri" panose="020F0502020204030204" pitchFamily="34" charset="0"/>
                <a:cs typeface="Times New Roman" panose="02020603050405020304" pitchFamily="18" charset="0"/>
              </a:rPr>
              <a:t> survey funded by Coram-</a:t>
            </a:r>
            <a:r>
              <a:rPr lang="en-GB" sz="2400" dirty="0" err="1">
                <a:solidFill>
                  <a:srgbClr val="2E74B5"/>
                </a:solidFill>
                <a:effectLst/>
                <a:latin typeface="Verdana" panose="020B0604030504040204" pitchFamily="34" charset="0"/>
                <a:ea typeface="Calibri" panose="020F0502020204030204" pitchFamily="34" charset="0"/>
                <a:cs typeface="Times New Roman" panose="02020603050405020304" pitchFamily="18" charset="0"/>
              </a:rPr>
              <a:t>i</a:t>
            </a:r>
            <a:r>
              <a:rPr lang="en-GB" sz="2400" dirty="0">
                <a:solidFill>
                  <a:srgbClr val="2E74B5"/>
                </a:solidFill>
                <a:effectLst/>
                <a:latin typeface="Verdana" panose="020B0604030504040204" pitchFamily="34" charset="0"/>
                <a:ea typeface="Calibri" panose="020F0502020204030204" pitchFamily="34" charset="0"/>
                <a:cs typeface="Times New Roman" panose="02020603050405020304" pitchFamily="18" charset="0"/>
              </a:rPr>
              <a:t>, through the Department for Education Social Care Innovation Fund</a:t>
            </a:r>
            <a:endParaRPr lang="en-GB" sz="2400" dirty="0">
              <a:solidFill>
                <a:srgbClr val="2E74B5"/>
              </a:solidFill>
              <a:latin typeface="Verdana" panose="020B0604030504040204" pitchFamily="34" charset="0"/>
              <a:cs typeface="Times New Roman" panose="02020603050405020304" pitchFamily="18" charset="0"/>
            </a:endParaRPr>
          </a:p>
          <a:p>
            <a:pPr>
              <a:spcAft>
                <a:spcPts val="1200"/>
              </a:spcAft>
            </a:pPr>
            <a:r>
              <a:rPr lang="en-GB" sz="2400" dirty="0">
                <a:solidFill>
                  <a:srgbClr val="2E74B5"/>
                </a:solidFill>
                <a:latin typeface="Verdana" panose="020B0604030504040204" pitchFamily="34" charset="0"/>
                <a:cs typeface="Times New Roman" panose="02020603050405020304" pitchFamily="18" charset="0"/>
              </a:rPr>
              <a:t>Co-produced in 2017 with 31 care leavers</a:t>
            </a:r>
          </a:p>
          <a:p>
            <a:pPr>
              <a:spcAft>
                <a:spcPts val="1200"/>
              </a:spcAft>
            </a:pPr>
            <a:r>
              <a:rPr lang="en-GB" sz="2400" dirty="0">
                <a:solidFill>
                  <a:srgbClr val="2E74B5"/>
                </a:solidFill>
                <a:latin typeface="Verdana" panose="020B0604030504040204" pitchFamily="34" charset="0"/>
                <a:cs typeface="Times New Roman" panose="02020603050405020304" pitchFamily="18" charset="0"/>
              </a:rPr>
              <a:t>Builds on experience with Your Life Your Care survey for children and young people in care</a:t>
            </a:r>
          </a:p>
          <a:p>
            <a:pPr>
              <a:spcAft>
                <a:spcPts val="1200"/>
              </a:spcAft>
            </a:pPr>
            <a:r>
              <a:rPr lang="en-GB" sz="2400" dirty="0">
                <a:solidFill>
                  <a:srgbClr val="2E74B5"/>
                </a:solidFill>
                <a:latin typeface="Verdana" panose="020B0604030504040204" pitchFamily="34" charset="0"/>
                <a:cs typeface="Times New Roman" panose="02020603050405020304" pitchFamily="18" charset="0"/>
              </a:rPr>
              <a:t>Your Life Your Care carried out at same time in our three areas</a:t>
            </a:r>
          </a:p>
        </p:txBody>
      </p:sp>
      <p:pic>
        <p:nvPicPr>
          <p:cNvPr id="6" name="Picture 5">
            <a:extLst>
              <a:ext uri="{FF2B5EF4-FFF2-40B4-BE49-F238E27FC236}">
                <a16:creationId xmlns:a16="http://schemas.microsoft.com/office/drawing/2014/main" id="{96A871C6-43BA-822C-322C-6D5283E43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75360"/>
            <a:ext cx="5964444" cy="5444842"/>
          </a:xfrm>
          <a:prstGeom prst="rect">
            <a:avLst/>
          </a:prstGeom>
        </p:spPr>
      </p:pic>
    </p:spTree>
    <p:extLst>
      <p:ext uri="{BB962C8B-B14F-4D97-AF65-F5344CB8AC3E}">
        <p14:creationId xmlns:p14="http://schemas.microsoft.com/office/powerpoint/2010/main" val="198733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03887F-F94B-12F5-8878-852E52D6327D}"/>
              </a:ext>
            </a:extLst>
          </p:cNvPr>
          <p:cNvSpPr txBox="1"/>
          <p:nvPr/>
        </p:nvSpPr>
        <p:spPr>
          <a:xfrm>
            <a:off x="1296496" y="1258221"/>
            <a:ext cx="10509680" cy="1831720"/>
          </a:xfrm>
          <a:prstGeom prst="rect">
            <a:avLst/>
          </a:prstGeom>
          <a:noFill/>
        </p:spPr>
        <p:txBody>
          <a:bodyPr wrap="square">
            <a:spAutoFit/>
          </a:bodyPr>
          <a:lstStyle>
            <a:defPPr>
              <a:defRPr lang="en-US"/>
            </a:defPPr>
            <a:lvl1pPr marL="457200">
              <a:lnSpc>
                <a:spcPct val="107000"/>
              </a:lnSpc>
              <a:spcAft>
                <a:spcPts val="800"/>
              </a:spcAft>
              <a:defRPr sz="2000">
                <a:solidFill>
                  <a:srgbClr val="2F5496"/>
                </a:solidFill>
                <a:latin typeface="Verdana" panose="020B0604030504040204" pitchFamily="34" charset="0"/>
                <a:ea typeface="Verdana" panose="020B0604030504040204" pitchFamily="34" charset="0"/>
                <a:cs typeface="Times New Roman" panose="02020603050405020304" pitchFamily="18" charset="0"/>
              </a:defRPr>
            </a:lvl1pPr>
          </a:lstStyle>
          <a:p>
            <a:pPr marL="0"/>
            <a:r>
              <a:rPr lang="en-GB" sz="3200" dirty="0"/>
              <a:t>425 young people identified as eligible</a:t>
            </a:r>
          </a:p>
          <a:p>
            <a:pPr marL="0"/>
            <a:r>
              <a:rPr lang="en-GB" sz="3200" dirty="0"/>
              <a:t>218 took part</a:t>
            </a:r>
          </a:p>
          <a:p>
            <a:pPr marL="0"/>
            <a:r>
              <a:rPr lang="en-GB" sz="3200" dirty="0"/>
              <a:t>51% response rate (41% to 70% across areas)</a:t>
            </a:r>
          </a:p>
        </p:txBody>
      </p:sp>
      <p:graphicFrame>
        <p:nvGraphicFramePr>
          <p:cNvPr id="4" name="Chart 3">
            <a:extLst>
              <a:ext uri="{FF2B5EF4-FFF2-40B4-BE49-F238E27FC236}">
                <a16:creationId xmlns:a16="http://schemas.microsoft.com/office/drawing/2014/main" id="{CBAC9F28-62B1-7E1D-F23F-4EE8ED7E54E2}"/>
              </a:ext>
            </a:extLst>
          </p:cNvPr>
          <p:cNvGraphicFramePr>
            <a:graphicFrameLocks/>
          </p:cNvGraphicFramePr>
          <p:nvPr>
            <p:extLst>
              <p:ext uri="{D42A27DB-BD31-4B8C-83A1-F6EECF244321}">
                <p14:modId xmlns:p14="http://schemas.microsoft.com/office/powerpoint/2010/main" val="2639776379"/>
              </p:ext>
            </p:extLst>
          </p:nvPr>
        </p:nvGraphicFramePr>
        <p:xfrm>
          <a:off x="432122" y="3454412"/>
          <a:ext cx="4962525" cy="2263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DEC75113-6894-2889-A4A2-0F8AF784BA50}"/>
              </a:ext>
            </a:extLst>
          </p:cNvPr>
          <p:cNvGraphicFramePr/>
          <p:nvPr>
            <p:extLst>
              <p:ext uri="{D42A27DB-BD31-4B8C-83A1-F6EECF244321}">
                <p14:modId xmlns:p14="http://schemas.microsoft.com/office/powerpoint/2010/main" val="3911383010"/>
              </p:ext>
            </p:extLst>
          </p:nvPr>
        </p:nvGraphicFramePr>
        <p:xfrm>
          <a:off x="5882805" y="3454412"/>
          <a:ext cx="5923371" cy="306481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FDB90B5-40A0-A5F8-44D1-502528A0A5F5}"/>
              </a:ext>
            </a:extLst>
          </p:cNvPr>
          <p:cNvSpPr txBox="1"/>
          <p:nvPr/>
        </p:nvSpPr>
        <p:spPr>
          <a:xfrm>
            <a:off x="1296496" y="429654"/>
            <a:ext cx="8377177"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Who took part?</a:t>
            </a:r>
          </a:p>
        </p:txBody>
      </p:sp>
    </p:spTree>
    <p:extLst>
      <p:ext uri="{BB962C8B-B14F-4D97-AF65-F5344CB8AC3E}">
        <p14:creationId xmlns:p14="http://schemas.microsoft.com/office/powerpoint/2010/main" val="210685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8D1AB25-4DAC-4D0A-D7FE-036394D3EF93}"/>
              </a:ext>
            </a:extLst>
          </p:cNvPr>
          <p:cNvGraphicFramePr>
            <a:graphicFrameLocks/>
          </p:cNvGraphicFramePr>
          <p:nvPr>
            <p:extLst>
              <p:ext uri="{D42A27DB-BD31-4B8C-83A1-F6EECF244321}">
                <p14:modId xmlns:p14="http://schemas.microsoft.com/office/powerpoint/2010/main" val="2160115692"/>
              </p:ext>
            </p:extLst>
          </p:nvPr>
        </p:nvGraphicFramePr>
        <p:xfrm>
          <a:off x="6920771" y="1876549"/>
          <a:ext cx="4962525" cy="3104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EC5093-54AC-03E4-6722-6ECB20D05999}"/>
              </a:ext>
            </a:extLst>
          </p:cNvPr>
          <p:cNvGraphicFramePr>
            <a:graphicFrameLocks/>
          </p:cNvGraphicFramePr>
          <p:nvPr>
            <p:extLst>
              <p:ext uri="{D42A27DB-BD31-4B8C-83A1-F6EECF244321}">
                <p14:modId xmlns:p14="http://schemas.microsoft.com/office/powerpoint/2010/main" val="3930835967"/>
              </p:ext>
            </p:extLst>
          </p:nvPr>
        </p:nvGraphicFramePr>
        <p:xfrm>
          <a:off x="308704" y="1912472"/>
          <a:ext cx="631952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28A6607-C08D-C287-A043-7C740B81A1D2}"/>
              </a:ext>
            </a:extLst>
          </p:cNvPr>
          <p:cNvSpPr txBox="1"/>
          <p:nvPr/>
        </p:nvSpPr>
        <p:spPr>
          <a:xfrm>
            <a:off x="821802" y="631349"/>
            <a:ext cx="10810755"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Gender: Young women over-represented</a:t>
            </a:r>
          </a:p>
        </p:txBody>
      </p:sp>
    </p:spTree>
    <p:extLst>
      <p:ext uri="{BB962C8B-B14F-4D97-AF65-F5344CB8AC3E}">
        <p14:creationId xmlns:p14="http://schemas.microsoft.com/office/powerpoint/2010/main" val="375837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77A3D69-F320-460F-8AB9-718530EA62DF}"/>
              </a:ext>
            </a:extLst>
          </p:cNvPr>
          <p:cNvGraphicFramePr>
            <a:graphicFrameLocks/>
          </p:cNvGraphicFramePr>
          <p:nvPr>
            <p:extLst>
              <p:ext uri="{D42A27DB-BD31-4B8C-83A1-F6EECF244321}">
                <p14:modId xmlns:p14="http://schemas.microsoft.com/office/powerpoint/2010/main" val="1865012979"/>
              </p:ext>
            </p:extLst>
          </p:nvPr>
        </p:nvGraphicFramePr>
        <p:xfrm>
          <a:off x="801933" y="1657774"/>
          <a:ext cx="9441662" cy="16641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E1A432C-2ADF-C6CA-0CD6-E7C9E05FB846}"/>
              </a:ext>
            </a:extLst>
          </p:cNvPr>
          <p:cNvSpPr txBox="1"/>
          <p:nvPr/>
        </p:nvSpPr>
        <p:spPr>
          <a:xfrm>
            <a:off x="801933" y="169552"/>
            <a:ext cx="10857053" cy="1200329"/>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Long-term health problem or disability that limits day-to-day activities</a:t>
            </a:r>
          </a:p>
        </p:txBody>
      </p:sp>
      <p:sp>
        <p:nvSpPr>
          <p:cNvPr id="9" name="Speech Bubble: Rectangle with Corners Rounded 8">
            <a:extLst>
              <a:ext uri="{FF2B5EF4-FFF2-40B4-BE49-F238E27FC236}">
                <a16:creationId xmlns:a16="http://schemas.microsoft.com/office/drawing/2014/main" id="{C6064CF8-87DD-3C69-F2D4-3AD57225C012}"/>
              </a:ext>
            </a:extLst>
          </p:cNvPr>
          <p:cNvSpPr/>
          <p:nvPr/>
        </p:nvSpPr>
        <p:spPr>
          <a:xfrm>
            <a:off x="1585731" y="4507251"/>
            <a:ext cx="4409955" cy="1581032"/>
          </a:xfrm>
          <a:prstGeom prst="wedgeRoundRectCallout">
            <a:avLst>
              <a:gd name="adj1" fmla="val -45776"/>
              <a:gd name="adj2" fmla="val 7462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i="1"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I was thrown out of care far too early when I had far too many emotional and care needs, especially where my disabilities were concerned</a:t>
            </a:r>
            <a:endParaRPr lang="en-GB" sz="2000" i="1" dirty="0">
              <a:solidFill>
                <a:schemeClr val="accent5">
                  <a:lumMod val="75000"/>
                </a:schemeClr>
              </a:solidFill>
            </a:endParaRPr>
          </a:p>
        </p:txBody>
      </p:sp>
      <p:sp>
        <p:nvSpPr>
          <p:cNvPr id="10" name="Speech Bubble: Rectangle with Corners Rounded 9">
            <a:extLst>
              <a:ext uri="{FF2B5EF4-FFF2-40B4-BE49-F238E27FC236}">
                <a16:creationId xmlns:a16="http://schemas.microsoft.com/office/drawing/2014/main" id="{1ABAAFB5-9F39-9AAF-FDEF-5AE2D8D5F20B}"/>
              </a:ext>
            </a:extLst>
          </p:cNvPr>
          <p:cNvSpPr/>
          <p:nvPr/>
        </p:nvSpPr>
        <p:spPr>
          <a:xfrm>
            <a:off x="7701987" y="4766928"/>
            <a:ext cx="2904282" cy="1061678"/>
          </a:xfrm>
          <a:prstGeom prst="wedgeRoundRectCallout">
            <a:avLst>
              <a:gd name="adj1" fmla="val 45489"/>
              <a:gd name="adj2" fmla="val 7244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lvl="0">
              <a:lnSpc>
                <a:spcPct val="107000"/>
              </a:lnSpc>
              <a:spcAft>
                <a:spcPts val="800"/>
              </a:spcAft>
            </a:pPr>
            <a:r>
              <a:rPr lang="en-GB" sz="2000" i="1" u="none" strike="noStrike" dirty="0">
                <a:solidFill>
                  <a:schemeClr val="accent5">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My anxiety and low moods are hard to manage sometimes</a:t>
            </a:r>
            <a:endParaRPr lang="en-GB" sz="2800" i="1" u="none" strike="noStrike"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9B92161-3F79-0AB9-F541-EF9DE8BB8410}"/>
              </a:ext>
            </a:extLst>
          </p:cNvPr>
          <p:cNvSpPr txBox="1"/>
          <p:nvPr/>
        </p:nvSpPr>
        <p:spPr>
          <a:xfrm>
            <a:off x="1788189" y="3638765"/>
            <a:ext cx="9700939"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Mental health a recurring theme</a:t>
            </a:r>
          </a:p>
        </p:txBody>
      </p:sp>
    </p:spTree>
    <p:extLst>
      <p:ext uri="{BB962C8B-B14F-4D97-AF65-F5344CB8AC3E}">
        <p14:creationId xmlns:p14="http://schemas.microsoft.com/office/powerpoint/2010/main" val="363520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6C85E5C-BF8E-415E-A7F2-B47D0D70AFEE}"/>
              </a:ext>
            </a:extLst>
          </p:cNvPr>
          <p:cNvGraphicFramePr>
            <a:graphicFrameLocks/>
          </p:cNvGraphicFramePr>
          <p:nvPr>
            <p:extLst>
              <p:ext uri="{D42A27DB-BD31-4B8C-83A1-F6EECF244321}">
                <p14:modId xmlns:p14="http://schemas.microsoft.com/office/powerpoint/2010/main" val="1737587525"/>
              </p:ext>
            </p:extLst>
          </p:nvPr>
        </p:nvGraphicFramePr>
        <p:xfrm>
          <a:off x="374250" y="1759351"/>
          <a:ext cx="5463249" cy="4301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DAE8F86-1E0F-468B-9D98-73620A58FDCF}"/>
              </a:ext>
            </a:extLst>
          </p:cNvPr>
          <p:cNvGraphicFramePr>
            <a:graphicFrameLocks/>
          </p:cNvGraphicFramePr>
          <p:nvPr>
            <p:extLst>
              <p:ext uri="{D42A27DB-BD31-4B8C-83A1-F6EECF244321}">
                <p14:modId xmlns:p14="http://schemas.microsoft.com/office/powerpoint/2010/main" val="3996357178"/>
              </p:ext>
            </p:extLst>
          </p:nvPr>
        </p:nvGraphicFramePr>
        <p:xfrm>
          <a:off x="6354502" y="1562582"/>
          <a:ext cx="5177740" cy="44985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6412DE7-D9F7-4AF1-B8D2-3FB50EE05EF0}"/>
              </a:ext>
            </a:extLst>
          </p:cNvPr>
          <p:cNvSpPr txBox="1"/>
          <p:nvPr/>
        </p:nvSpPr>
        <p:spPr>
          <a:xfrm>
            <a:off x="821125" y="473675"/>
            <a:ext cx="9700939" cy="646331"/>
          </a:xfrm>
          <a:prstGeom prst="rect">
            <a:avLst/>
          </a:prstGeom>
          <a:noFill/>
        </p:spPr>
        <p:txBody>
          <a:bodyPr wrap="square" rtlCol="0">
            <a:spAutoFit/>
          </a:bodyPr>
          <a:lstStyle/>
          <a:p>
            <a:r>
              <a:rPr lang="en-GB" sz="3600" b="1" dirty="0">
                <a:solidFill>
                  <a:srgbClr val="C00000"/>
                </a:solidFill>
                <a:latin typeface="Verdana" panose="020B0604030504040204" pitchFamily="34" charset="0"/>
                <a:ea typeface="Verdana" panose="020B0604030504040204" pitchFamily="34" charset="0"/>
              </a:rPr>
              <a:t>Daily activity</a:t>
            </a:r>
          </a:p>
        </p:txBody>
      </p:sp>
    </p:spTree>
    <p:extLst>
      <p:ext uri="{BB962C8B-B14F-4D97-AF65-F5344CB8AC3E}">
        <p14:creationId xmlns:p14="http://schemas.microsoft.com/office/powerpoint/2010/main" val="1812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94C5464-9D33-4B28-8715-45BEE5B2876A}"/>
              </a:ext>
            </a:extLst>
          </p:cNvPr>
          <p:cNvGraphicFramePr/>
          <p:nvPr>
            <p:extLst>
              <p:ext uri="{D42A27DB-BD31-4B8C-83A1-F6EECF244321}">
                <p14:modId xmlns:p14="http://schemas.microsoft.com/office/powerpoint/2010/main" val="1745826177"/>
              </p:ext>
            </p:extLst>
          </p:nvPr>
        </p:nvGraphicFramePr>
        <p:xfrm>
          <a:off x="304798" y="1608353"/>
          <a:ext cx="11354765" cy="46414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9355CA1-E2B5-D772-0E83-8479D5FE682C}"/>
              </a:ext>
            </a:extLst>
          </p:cNvPr>
          <p:cNvSpPr txBox="1"/>
          <p:nvPr/>
        </p:nvSpPr>
        <p:spPr>
          <a:xfrm>
            <a:off x="574874" y="608199"/>
            <a:ext cx="12145702" cy="646331"/>
          </a:xfrm>
          <a:prstGeom prst="rect">
            <a:avLst/>
          </a:prstGeom>
          <a:noFill/>
        </p:spPr>
        <p:txBody>
          <a:bodyPr wrap="square">
            <a:spAutoFit/>
          </a:bodyPr>
          <a:lstStyle/>
          <a:p>
            <a:pPr algn="l"/>
            <a:r>
              <a:rPr lang="en-GB" sz="3600" b="1" i="0" dirty="0">
                <a:solidFill>
                  <a:srgbClr val="C00000"/>
                </a:solidFill>
                <a:effectLst/>
                <a:latin typeface="Verdana" panose="020B0604030504040204" pitchFamily="34" charset="0"/>
                <a:ea typeface="Verdana" panose="020B0604030504040204" pitchFamily="34" charset="0"/>
              </a:rPr>
              <a:t>Health/disability and feelings about home</a:t>
            </a:r>
          </a:p>
        </p:txBody>
      </p:sp>
      <p:pic>
        <p:nvPicPr>
          <p:cNvPr id="5" name="Picture 4">
            <a:extLst>
              <a:ext uri="{FF2B5EF4-FFF2-40B4-BE49-F238E27FC236}">
                <a16:creationId xmlns:a16="http://schemas.microsoft.com/office/drawing/2014/main" id="{EC918D52-E5DC-CA3B-80B3-2542639CB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437" y="5249647"/>
            <a:ext cx="1071236" cy="1071236"/>
          </a:xfrm>
          <a:prstGeom prst="rect">
            <a:avLst/>
          </a:prstGeom>
        </p:spPr>
      </p:pic>
    </p:spTree>
    <p:extLst>
      <p:ext uri="{BB962C8B-B14F-4D97-AF65-F5344CB8AC3E}">
        <p14:creationId xmlns:p14="http://schemas.microsoft.com/office/powerpoint/2010/main" val="3910784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e47529-9ae9-4e70-bbb5-653f0ca80c9f">
      <Terms xmlns="http://schemas.microsoft.com/office/infopath/2007/PartnerControls"/>
    </lcf76f155ced4ddcb4097134ff3c332f>
    <TaxCatchAll xmlns="74b3436a-08a0-444f-bdff-66e28313f0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2379FE8111084E8C69F453B2A91308" ma:contentTypeVersion="18" ma:contentTypeDescription="Create a new document." ma:contentTypeScope="" ma:versionID="d8ebf567cc135ff2c5fe92f3a5277855">
  <xsd:schema xmlns:xsd="http://www.w3.org/2001/XMLSchema" xmlns:xs="http://www.w3.org/2001/XMLSchema" xmlns:p="http://schemas.microsoft.com/office/2006/metadata/properties" xmlns:ns2="cde47529-9ae9-4e70-bbb5-653f0ca80c9f" xmlns:ns3="74b3436a-08a0-444f-bdff-66e28313f0b6" targetNamespace="http://schemas.microsoft.com/office/2006/metadata/properties" ma:root="true" ma:fieldsID="4412c9ab0061f7117c6c81b9d911b1b1" ns2:_="" ns3:_="">
    <xsd:import namespace="cde47529-9ae9-4e70-bbb5-653f0ca80c9f"/>
    <xsd:import namespace="74b3436a-08a0-444f-bdff-66e28313f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47529-9ae9-4e70-bbb5-653f0ca80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b3436a-08a0-444f-bdff-66e28313f0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a37a8-82f9-43fd-80e6-b545091f1e4b}" ma:internalName="TaxCatchAll" ma:showField="CatchAllData" ma:web="74b3436a-08a0-444f-bdff-66e28313f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80C208-ACE3-4755-BDC4-2CBD451C0F90}">
  <ds:schemaRefs>
    <ds:schemaRef ds:uri="http://schemas.microsoft.com/sharepoint/v3/contenttype/forms"/>
  </ds:schemaRefs>
</ds:datastoreItem>
</file>

<file path=customXml/itemProps2.xml><?xml version="1.0" encoding="utf-8"?>
<ds:datastoreItem xmlns:ds="http://schemas.openxmlformats.org/officeDocument/2006/customXml" ds:itemID="{CD3F7E55-C4D7-4343-817D-6C3E879E1F56}">
  <ds:schemaRefs>
    <ds:schemaRef ds:uri="http://schemas.microsoft.com/office/2006/metadata/properties"/>
    <ds:schemaRef ds:uri="http://schemas.microsoft.com/office/infopath/2007/PartnerControls"/>
    <ds:schemaRef ds:uri="cde47529-9ae9-4e70-bbb5-653f0ca80c9f"/>
    <ds:schemaRef ds:uri="74b3436a-08a0-444f-bdff-66e28313f0b6"/>
  </ds:schemaRefs>
</ds:datastoreItem>
</file>

<file path=customXml/itemProps3.xml><?xml version="1.0" encoding="utf-8"?>
<ds:datastoreItem xmlns:ds="http://schemas.openxmlformats.org/officeDocument/2006/customXml" ds:itemID="{D690049F-EF00-4B79-B6FF-CC2584DF1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47529-9ae9-4e70-bbb5-653f0ca80c9f"/>
    <ds:schemaRef ds:uri="74b3436a-08a0-444f-bdff-66e28313f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1056</TotalTime>
  <Words>708</Words>
  <Application>Microsoft Office PowerPoint</Application>
  <PresentationFormat>Widescreen</PresentationFormat>
  <Paragraphs>85</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Segoe UI Emoji</vt:lpstr>
      <vt:lpstr>Verdana</vt:lpstr>
      <vt:lpstr>Office Theme</vt:lpstr>
      <vt:lpstr>Bringing Bright Spots to Scotland  Micky Anderson CELCIS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Bright Spots to Scotland</dc:title>
  <dc:creator>Micky Anderson</dc:creator>
  <cp:lastModifiedBy>Micky Anderson</cp:lastModifiedBy>
  <cp:revision>3</cp:revision>
  <dcterms:created xsi:type="dcterms:W3CDTF">2023-05-12T14:56:47Z</dcterms:created>
  <dcterms:modified xsi:type="dcterms:W3CDTF">2023-05-18T21:04:43Z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0x010100DC2379FE8111084E8C69F453B2A91308</vt:lpwstr>
  </property>
  <property fmtid="{D5CDD505-2E9C-101B-9397-08002B2CF9AE}" pid="3" name="MediaServiceImageTags">
    <vt:lpwstr/>
  </property>
</Properties>
</file>