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871" r:id="rId5"/>
    <p:sldMasterId id="2147483897" r:id="rId6"/>
    <p:sldMasterId id="2147483917" r:id="rId7"/>
    <p:sldMasterId id="2147483922" r:id="rId8"/>
    <p:sldMasterId id="2147483934" r:id="rId9"/>
    <p:sldMasterId id="2147483947" r:id="rId10"/>
    <p:sldMasterId id="2147483959" r:id="rId11"/>
    <p:sldMasterId id="2147483967" r:id="rId12"/>
    <p:sldMasterId id="2147483979" r:id="rId13"/>
    <p:sldMasterId id="2147483999" r:id="rId14"/>
    <p:sldMasterId id="2147484007" r:id="rId15"/>
    <p:sldMasterId id="2147484021" r:id="rId16"/>
    <p:sldMasterId id="2147484035" r:id="rId17"/>
  </p:sldMasterIdLst>
  <p:notesMasterIdLst>
    <p:notesMasterId r:id="rId37"/>
  </p:notesMasterIdLst>
  <p:handoutMasterIdLst>
    <p:handoutMasterId r:id="rId38"/>
  </p:handoutMasterIdLst>
  <p:sldIdLst>
    <p:sldId id="589" r:id="rId18"/>
    <p:sldId id="590" r:id="rId19"/>
    <p:sldId id="591" r:id="rId20"/>
    <p:sldId id="597" r:id="rId21"/>
    <p:sldId id="598" r:id="rId22"/>
    <p:sldId id="599" r:id="rId23"/>
    <p:sldId id="578" r:id="rId24"/>
    <p:sldId id="595" r:id="rId25"/>
    <p:sldId id="600" r:id="rId26"/>
    <p:sldId id="601" r:id="rId27"/>
    <p:sldId id="602" r:id="rId28"/>
    <p:sldId id="603" r:id="rId29"/>
    <p:sldId id="605" r:id="rId30"/>
    <p:sldId id="610" r:id="rId31"/>
    <p:sldId id="608" r:id="rId32"/>
    <p:sldId id="609" r:id="rId33"/>
    <p:sldId id="592" r:id="rId34"/>
    <p:sldId id="593" r:id="rId35"/>
    <p:sldId id="594"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 Selwyn" initials="JS" lastIdx="5" clrIdx="6"/>
  <p:cmAuthor id="1" name="Linda Briheim" initials="LB" lastIdx="25" clrIdx="0"/>
  <p:cmAuthor id="8" name="Linda Briheim-Crookall" initials="LB" lastIdx="4" clrIdx="7"/>
  <p:cmAuthor id="2" name="Susanna Larsson" initials="SL" lastIdx="51" clrIdx="1"/>
  <p:cmAuthor id="9" name="Windows User" initials="WU" lastIdx="1" clrIdx="8"/>
  <p:cmAuthor id="3" name="JT Selwyn" initials="JTS" lastIdx="19" clrIdx="2"/>
  <p:cmAuthor id="10" name="Coram Visitor" initials="CV" lastIdx="1" clrIdx="9"/>
  <p:cmAuthor id="4" name="JT Selwyn" initials="JS" lastIdx="3" clrIdx="3"/>
  <p:cmAuthor id="5" name="Linda Briheim-Crookall" initials="LBC" lastIdx="44" clrIdx="4"/>
  <p:cmAuthor id="6" name="Shaneese Barrett" initials="SB"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388D"/>
    <a:srgbClr val="6B2F75"/>
    <a:srgbClr val="EF7723"/>
    <a:srgbClr val="87CBD8"/>
    <a:srgbClr val="C4D600"/>
    <a:srgbClr val="F0FF4D"/>
    <a:srgbClr val="FFDD00"/>
    <a:srgbClr val="F8D5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BEA48-B699-4481-8CE3-E412DD058FB6}" v="4" dt="2021-03-16T10:29:32.954"/>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1241" autoAdjust="0"/>
  </p:normalViewPr>
  <p:slideViewPr>
    <p:cSldViewPr>
      <p:cViewPr varScale="1">
        <p:scale>
          <a:sx n="58" d="100"/>
          <a:sy n="58" d="100"/>
        </p:scale>
        <p:origin x="1555"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8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commentAuthors" Target="commentAuthors.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51022-E465-4D84-BCCC-D8116024196D}"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GB"/>
        </a:p>
      </dgm:t>
    </dgm:pt>
    <dgm:pt modelId="{B6F5FD9F-6D3B-4F5B-88DD-2E13F3BD2796}">
      <dgm:prSet phldrT="[Text]" custT="1"/>
      <dgm:spPr>
        <a:solidFill>
          <a:srgbClr val="FFD10D"/>
        </a:solidFill>
      </dgm:spPr>
      <dgm:t>
        <a:bodyPr/>
        <a:lstStyle/>
        <a:p>
          <a:r>
            <a:rPr lang="en-GB" sz="2400" dirty="0">
              <a:solidFill>
                <a:schemeClr val="bg2"/>
              </a:solidFill>
            </a:rPr>
            <a:t>Bright Spots Well-being indicators</a:t>
          </a:r>
        </a:p>
      </dgm:t>
    </dgm:pt>
    <dgm:pt modelId="{B6C51E78-EA92-4C1F-90C2-B7C40E69FA16}" type="parTrans" cxnId="{AEA182BA-025D-4D8D-94F6-B44F6CE644E8}">
      <dgm:prSet/>
      <dgm:spPr/>
      <dgm:t>
        <a:bodyPr/>
        <a:lstStyle/>
        <a:p>
          <a:endParaRPr lang="en-GB" sz="2400"/>
        </a:p>
      </dgm:t>
    </dgm:pt>
    <dgm:pt modelId="{24D1FBBD-8A46-4B11-ABEE-D6E83F58028B}" type="sibTrans" cxnId="{AEA182BA-025D-4D8D-94F6-B44F6CE644E8}">
      <dgm:prSet/>
      <dgm:spPr/>
      <dgm:t>
        <a:bodyPr/>
        <a:lstStyle/>
        <a:p>
          <a:endParaRPr lang="en-GB" sz="2400"/>
        </a:p>
      </dgm:t>
    </dgm:pt>
    <dgm:pt modelId="{20A9BF58-4008-4013-8CC7-15C0A9C84C8C}">
      <dgm:prSet phldrT="[Text]" custT="1"/>
      <dgm:spPr/>
      <dgm:t>
        <a:bodyPr/>
        <a:lstStyle/>
        <a:p>
          <a:r>
            <a:rPr lang="en-GB" sz="2400" dirty="0"/>
            <a:t>Your Life, Your Care</a:t>
          </a:r>
        </a:p>
      </dgm:t>
    </dgm:pt>
    <dgm:pt modelId="{C01423A0-4F06-4A96-8A3D-A778D9581D4B}" type="parTrans" cxnId="{8F39682D-E36F-478B-8153-CBE2252C0106}">
      <dgm:prSet/>
      <dgm:spPr/>
      <dgm:t>
        <a:bodyPr/>
        <a:lstStyle/>
        <a:p>
          <a:endParaRPr lang="en-GB" sz="2400"/>
        </a:p>
      </dgm:t>
    </dgm:pt>
    <dgm:pt modelId="{46961300-0B3E-43FC-B550-8F651AE47256}" type="sibTrans" cxnId="{8F39682D-E36F-478B-8153-CBE2252C0106}">
      <dgm:prSet/>
      <dgm:spPr/>
      <dgm:t>
        <a:bodyPr/>
        <a:lstStyle/>
        <a:p>
          <a:endParaRPr lang="en-GB" sz="2400"/>
        </a:p>
      </dgm:t>
    </dgm:pt>
    <dgm:pt modelId="{B06684DA-B6F6-4B3E-836E-0C53856420E8}">
      <dgm:prSet phldrT="[Text]" custT="1"/>
      <dgm:spPr/>
      <dgm:t>
        <a:bodyPr/>
        <a:lstStyle/>
        <a:p>
          <a:r>
            <a:rPr lang="en-GB" sz="2400" dirty="0"/>
            <a:t>Your Life Beyond Care</a:t>
          </a:r>
        </a:p>
      </dgm:t>
    </dgm:pt>
    <dgm:pt modelId="{844B29BE-8890-4281-B126-AD0615DBE5CB}" type="parTrans" cxnId="{E257C65D-B9C2-4582-B3BE-AEAFF97CB1B8}">
      <dgm:prSet/>
      <dgm:spPr/>
      <dgm:t>
        <a:bodyPr/>
        <a:lstStyle/>
        <a:p>
          <a:endParaRPr lang="en-GB" sz="2400"/>
        </a:p>
      </dgm:t>
    </dgm:pt>
    <dgm:pt modelId="{4DB51739-22F2-438D-9744-97F318A42B7D}" type="sibTrans" cxnId="{E257C65D-B9C2-4582-B3BE-AEAFF97CB1B8}">
      <dgm:prSet/>
      <dgm:spPr/>
      <dgm:t>
        <a:bodyPr/>
        <a:lstStyle/>
        <a:p>
          <a:endParaRPr lang="en-GB" sz="2400"/>
        </a:p>
      </dgm:t>
    </dgm:pt>
    <dgm:pt modelId="{EF3F1DE8-0343-4EC3-B9D3-BA18098B9DB6}" type="pres">
      <dgm:prSet presAssocID="{2BC51022-E465-4D84-BCCC-D8116024196D}" presName="Name0" presStyleCnt="0">
        <dgm:presLayoutVars>
          <dgm:chMax val="7"/>
          <dgm:dir/>
          <dgm:animOne val="branch"/>
        </dgm:presLayoutVars>
      </dgm:prSet>
      <dgm:spPr/>
    </dgm:pt>
    <dgm:pt modelId="{54E98D75-53AA-4754-8008-00521BB92EBF}" type="pres">
      <dgm:prSet presAssocID="{B6F5FD9F-6D3B-4F5B-88DD-2E13F3BD2796}" presName="parTx1" presStyleLbl="node1" presStyleIdx="0" presStyleCnt="1" custScaleX="133610" custScaleY="139731" custLinFactNeighborX="1911" custLinFactNeighborY="-1268"/>
      <dgm:spPr/>
    </dgm:pt>
    <dgm:pt modelId="{071C9784-F45B-4A59-B2CD-A003568671A7}" type="pres">
      <dgm:prSet presAssocID="{B6F5FD9F-6D3B-4F5B-88DD-2E13F3BD2796}" presName="spPre1" presStyleCnt="0"/>
      <dgm:spPr/>
    </dgm:pt>
    <dgm:pt modelId="{73154EAF-0AF3-49AA-889F-B8FBD671D8B1}" type="pres">
      <dgm:prSet presAssocID="{B6F5FD9F-6D3B-4F5B-88DD-2E13F3BD2796}" presName="chLin1" presStyleCnt="0"/>
      <dgm:spPr/>
    </dgm:pt>
    <dgm:pt modelId="{B46A0082-D1BD-49FC-96E8-0E69FD167430}" type="pres">
      <dgm:prSet presAssocID="{C01423A0-4F06-4A96-8A3D-A778D9581D4B}" presName="Name11" presStyleLbl="parChTrans1D1" presStyleIdx="0" presStyleCnt="4"/>
      <dgm:spPr/>
    </dgm:pt>
    <dgm:pt modelId="{1DF6B89D-BD99-4418-B217-ECFDA84D3B8E}" type="pres">
      <dgm:prSet presAssocID="{20A9BF58-4008-4013-8CC7-15C0A9C84C8C}" presName="txAndLines1" presStyleCnt="0"/>
      <dgm:spPr/>
    </dgm:pt>
    <dgm:pt modelId="{C5A83F79-3D36-4AF3-8338-DE1E01CE34DE}" type="pres">
      <dgm:prSet presAssocID="{20A9BF58-4008-4013-8CC7-15C0A9C84C8C}" presName="anchor1" presStyleCnt="0"/>
      <dgm:spPr/>
    </dgm:pt>
    <dgm:pt modelId="{F9E4081A-368F-4E41-8D90-8AF027655FF6}" type="pres">
      <dgm:prSet presAssocID="{20A9BF58-4008-4013-8CC7-15C0A9C84C8C}" presName="backup1" presStyleCnt="0"/>
      <dgm:spPr/>
    </dgm:pt>
    <dgm:pt modelId="{D57B65A5-6B74-40D8-8978-B3106C30D2F6}" type="pres">
      <dgm:prSet presAssocID="{20A9BF58-4008-4013-8CC7-15C0A9C84C8C}" presName="preLine1" presStyleLbl="parChTrans1D1" presStyleIdx="1" presStyleCnt="4"/>
      <dgm:spPr/>
    </dgm:pt>
    <dgm:pt modelId="{DE7F83B9-06CD-4EC9-A8EC-C6E7C97CC6A3}" type="pres">
      <dgm:prSet presAssocID="{20A9BF58-4008-4013-8CC7-15C0A9C84C8C}" presName="desTx1" presStyleLbl="revTx" presStyleIdx="0" presStyleCnt="0" custLinFactX="-11384" custLinFactNeighborX="-100000" custLinFactNeighborY="-513">
        <dgm:presLayoutVars>
          <dgm:bulletEnabled val="1"/>
        </dgm:presLayoutVars>
      </dgm:prSet>
      <dgm:spPr/>
    </dgm:pt>
    <dgm:pt modelId="{A6C3951B-F08E-43EC-BE02-A28A67B99665}" type="pres">
      <dgm:prSet presAssocID="{844B29BE-8890-4281-B126-AD0615DBE5CB}" presName="Name11" presStyleLbl="parChTrans1D1" presStyleIdx="2" presStyleCnt="4"/>
      <dgm:spPr/>
    </dgm:pt>
    <dgm:pt modelId="{DC009EAC-856E-43F8-B545-15A9AF73CA0C}" type="pres">
      <dgm:prSet presAssocID="{B06684DA-B6F6-4B3E-836E-0C53856420E8}" presName="txAndLines1" presStyleCnt="0"/>
      <dgm:spPr/>
    </dgm:pt>
    <dgm:pt modelId="{AB6AA940-2AC7-42AC-A39F-E34025EEC72D}" type="pres">
      <dgm:prSet presAssocID="{B06684DA-B6F6-4B3E-836E-0C53856420E8}" presName="anchor1" presStyleCnt="0"/>
      <dgm:spPr/>
    </dgm:pt>
    <dgm:pt modelId="{DE9999E1-64AF-4F16-BA3F-41A45BE0B3B9}" type="pres">
      <dgm:prSet presAssocID="{B06684DA-B6F6-4B3E-836E-0C53856420E8}" presName="backup1" presStyleCnt="0"/>
      <dgm:spPr/>
    </dgm:pt>
    <dgm:pt modelId="{6584E557-8783-46DD-B2B6-FFFDE3315E3D}" type="pres">
      <dgm:prSet presAssocID="{B06684DA-B6F6-4B3E-836E-0C53856420E8}" presName="preLine1" presStyleLbl="parChTrans1D1" presStyleIdx="3" presStyleCnt="4"/>
      <dgm:spPr/>
    </dgm:pt>
    <dgm:pt modelId="{F73BA846-81AA-4F98-AEA1-297CC3E6A692}" type="pres">
      <dgm:prSet presAssocID="{B06684DA-B6F6-4B3E-836E-0C53856420E8}" presName="desTx1" presStyleLbl="revTx" presStyleIdx="0" presStyleCnt="0" custLinFactX="-11384" custLinFactNeighborX="-100000" custLinFactNeighborY="25">
        <dgm:presLayoutVars>
          <dgm:bulletEnabled val="1"/>
        </dgm:presLayoutVars>
      </dgm:prSet>
      <dgm:spPr/>
    </dgm:pt>
  </dgm:ptLst>
  <dgm:cxnLst>
    <dgm:cxn modelId="{8F39682D-E36F-478B-8153-CBE2252C0106}" srcId="{B6F5FD9F-6D3B-4F5B-88DD-2E13F3BD2796}" destId="{20A9BF58-4008-4013-8CC7-15C0A9C84C8C}" srcOrd="0" destOrd="0" parTransId="{C01423A0-4F06-4A96-8A3D-A778D9581D4B}" sibTransId="{46961300-0B3E-43FC-B550-8F651AE47256}"/>
    <dgm:cxn modelId="{EC075638-4101-4C98-BFBF-0AB58C3F4F0E}" type="presOf" srcId="{2BC51022-E465-4D84-BCCC-D8116024196D}" destId="{EF3F1DE8-0343-4EC3-B9D3-BA18098B9DB6}" srcOrd="0" destOrd="0" presId="urn:microsoft.com/office/officeart/2009/3/layout/SubStepProcess"/>
    <dgm:cxn modelId="{E257C65D-B9C2-4582-B3BE-AEAFF97CB1B8}" srcId="{B6F5FD9F-6D3B-4F5B-88DD-2E13F3BD2796}" destId="{B06684DA-B6F6-4B3E-836E-0C53856420E8}" srcOrd="1" destOrd="0" parTransId="{844B29BE-8890-4281-B126-AD0615DBE5CB}" sibTransId="{4DB51739-22F2-438D-9744-97F318A42B7D}"/>
    <dgm:cxn modelId="{E07CF578-8535-4DAF-B80F-BE367DF50CAD}" type="presOf" srcId="{20A9BF58-4008-4013-8CC7-15C0A9C84C8C}" destId="{DE7F83B9-06CD-4EC9-A8EC-C6E7C97CC6A3}" srcOrd="0" destOrd="0" presId="urn:microsoft.com/office/officeart/2009/3/layout/SubStepProcess"/>
    <dgm:cxn modelId="{AEA182BA-025D-4D8D-94F6-B44F6CE644E8}" srcId="{2BC51022-E465-4D84-BCCC-D8116024196D}" destId="{B6F5FD9F-6D3B-4F5B-88DD-2E13F3BD2796}" srcOrd="0" destOrd="0" parTransId="{B6C51E78-EA92-4C1F-90C2-B7C40E69FA16}" sibTransId="{24D1FBBD-8A46-4B11-ABEE-D6E83F58028B}"/>
    <dgm:cxn modelId="{4FB103CC-0600-4ECC-A12B-BAADC4702208}" type="presOf" srcId="{B6F5FD9F-6D3B-4F5B-88DD-2E13F3BD2796}" destId="{54E98D75-53AA-4754-8008-00521BB92EBF}" srcOrd="0" destOrd="0" presId="urn:microsoft.com/office/officeart/2009/3/layout/SubStepProcess"/>
    <dgm:cxn modelId="{00684FE2-DE11-462E-8A14-4E2E38952167}" type="presOf" srcId="{B06684DA-B6F6-4B3E-836E-0C53856420E8}" destId="{F73BA846-81AA-4F98-AEA1-297CC3E6A692}" srcOrd="0" destOrd="0" presId="urn:microsoft.com/office/officeart/2009/3/layout/SubStepProcess"/>
    <dgm:cxn modelId="{A33E5231-14DB-4D81-B8BE-63935135F6FC}" type="presParOf" srcId="{EF3F1DE8-0343-4EC3-B9D3-BA18098B9DB6}" destId="{54E98D75-53AA-4754-8008-00521BB92EBF}" srcOrd="0" destOrd="0" presId="urn:microsoft.com/office/officeart/2009/3/layout/SubStepProcess"/>
    <dgm:cxn modelId="{053AB7ED-A02E-415A-A4D1-36D4EF7CE3D8}" type="presParOf" srcId="{EF3F1DE8-0343-4EC3-B9D3-BA18098B9DB6}" destId="{071C9784-F45B-4A59-B2CD-A003568671A7}" srcOrd="1" destOrd="0" presId="urn:microsoft.com/office/officeart/2009/3/layout/SubStepProcess"/>
    <dgm:cxn modelId="{A65A1086-D283-42AC-BEE8-D4FB56D4A821}" type="presParOf" srcId="{EF3F1DE8-0343-4EC3-B9D3-BA18098B9DB6}" destId="{73154EAF-0AF3-49AA-889F-B8FBD671D8B1}" srcOrd="2" destOrd="0" presId="urn:microsoft.com/office/officeart/2009/3/layout/SubStepProcess"/>
    <dgm:cxn modelId="{5951EC27-CA0F-43FF-947B-7FF43F5602F4}" type="presParOf" srcId="{73154EAF-0AF3-49AA-889F-B8FBD671D8B1}" destId="{B46A0082-D1BD-49FC-96E8-0E69FD167430}" srcOrd="0" destOrd="0" presId="urn:microsoft.com/office/officeart/2009/3/layout/SubStepProcess"/>
    <dgm:cxn modelId="{73240648-A80F-4DAE-8126-623AD9514D4E}" type="presParOf" srcId="{73154EAF-0AF3-49AA-889F-B8FBD671D8B1}" destId="{1DF6B89D-BD99-4418-B217-ECFDA84D3B8E}" srcOrd="1" destOrd="0" presId="urn:microsoft.com/office/officeart/2009/3/layout/SubStepProcess"/>
    <dgm:cxn modelId="{D399E421-02CB-4A1B-A3DE-DE1C6FDAF382}" type="presParOf" srcId="{1DF6B89D-BD99-4418-B217-ECFDA84D3B8E}" destId="{C5A83F79-3D36-4AF3-8338-DE1E01CE34DE}" srcOrd="0" destOrd="0" presId="urn:microsoft.com/office/officeart/2009/3/layout/SubStepProcess"/>
    <dgm:cxn modelId="{A0BA85CD-A5A1-4372-ADD7-1D20C3824878}" type="presParOf" srcId="{1DF6B89D-BD99-4418-B217-ECFDA84D3B8E}" destId="{F9E4081A-368F-4E41-8D90-8AF027655FF6}" srcOrd="1" destOrd="0" presId="urn:microsoft.com/office/officeart/2009/3/layout/SubStepProcess"/>
    <dgm:cxn modelId="{E1245977-4CE4-418A-B63A-A174A1196D90}" type="presParOf" srcId="{1DF6B89D-BD99-4418-B217-ECFDA84D3B8E}" destId="{D57B65A5-6B74-40D8-8978-B3106C30D2F6}" srcOrd="2" destOrd="0" presId="urn:microsoft.com/office/officeart/2009/3/layout/SubStepProcess"/>
    <dgm:cxn modelId="{8A261F6D-6211-45C8-9A9E-D1DED8B64E78}" type="presParOf" srcId="{1DF6B89D-BD99-4418-B217-ECFDA84D3B8E}" destId="{DE7F83B9-06CD-4EC9-A8EC-C6E7C97CC6A3}" srcOrd="3" destOrd="0" presId="urn:microsoft.com/office/officeart/2009/3/layout/SubStepProcess"/>
    <dgm:cxn modelId="{6D7EEE2B-FCEB-48F7-9C4D-AFA5F5E87170}" type="presParOf" srcId="{73154EAF-0AF3-49AA-889F-B8FBD671D8B1}" destId="{A6C3951B-F08E-43EC-BE02-A28A67B99665}" srcOrd="2" destOrd="0" presId="urn:microsoft.com/office/officeart/2009/3/layout/SubStepProcess"/>
    <dgm:cxn modelId="{D88FE487-C507-4BC0-992B-9BD7FFC6F1F6}" type="presParOf" srcId="{73154EAF-0AF3-49AA-889F-B8FBD671D8B1}" destId="{DC009EAC-856E-43F8-B545-15A9AF73CA0C}" srcOrd="3" destOrd="0" presId="urn:microsoft.com/office/officeart/2009/3/layout/SubStepProcess"/>
    <dgm:cxn modelId="{3F2A5C50-34EC-428B-B7C1-0F1EE6189924}" type="presParOf" srcId="{DC009EAC-856E-43F8-B545-15A9AF73CA0C}" destId="{AB6AA940-2AC7-42AC-A39F-E34025EEC72D}" srcOrd="0" destOrd="0" presId="urn:microsoft.com/office/officeart/2009/3/layout/SubStepProcess"/>
    <dgm:cxn modelId="{48AC318E-4388-4001-B32F-BC6D39E27636}" type="presParOf" srcId="{DC009EAC-856E-43F8-B545-15A9AF73CA0C}" destId="{DE9999E1-64AF-4F16-BA3F-41A45BE0B3B9}" srcOrd="1" destOrd="0" presId="urn:microsoft.com/office/officeart/2009/3/layout/SubStepProcess"/>
    <dgm:cxn modelId="{60803FEE-AFAA-456D-99F3-E8AE10E49D5F}" type="presParOf" srcId="{DC009EAC-856E-43F8-B545-15A9AF73CA0C}" destId="{6584E557-8783-46DD-B2B6-FFFDE3315E3D}" srcOrd="2" destOrd="0" presId="urn:microsoft.com/office/officeart/2009/3/layout/SubStepProcess"/>
    <dgm:cxn modelId="{10D4FD8D-DAF7-48CC-93A7-3B932B604687}" type="presParOf" srcId="{DC009EAC-856E-43F8-B545-15A9AF73CA0C}" destId="{F73BA846-81AA-4F98-AEA1-297CC3E6A692}" srcOrd="3"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C725E-CE58-4185-83E2-3A52B2A9308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D0559A80-0F33-4782-A152-7D5AB93D2563}">
      <dgm:prSet phldrT="[Text]"/>
      <dgm:spPr/>
      <dgm:t>
        <a:bodyPr/>
        <a:lstStyle/>
        <a:p>
          <a:r>
            <a:rPr lang="en-GB" b="1" dirty="0">
              <a:solidFill>
                <a:schemeClr val="accent5"/>
              </a:solidFill>
            </a:rPr>
            <a:t>Identify how children &amp; young people feel</a:t>
          </a:r>
        </a:p>
      </dgm:t>
    </dgm:pt>
    <dgm:pt modelId="{C917E58D-4076-48D9-B91D-98D319FF0469}" type="parTrans" cxnId="{36A07D2A-3CC1-472B-BC91-63D918159768}">
      <dgm:prSet/>
      <dgm:spPr/>
      <dgm:t>
        <a:bodyPr/>
        <a:lstStyle/>
        <a:p>
          <a:endParaRPr lang="en-GB"/>
        </a:p>
      </dgm:t>
    </dgm:pt>
    <dgm:pt modelId="{E687973A-3070-4828-B223-CCA0338F8CC5}" type="sibTrans" cxnId="{36A07D2A-3CC1-472B-BC91-63D918159768}">
      <dgm:prSet/>
      <dgm:spPr/>
      <dgm:t>
        <a:bodyPr/>
        <a:lstStyle/>
        <a:p>
          <a:endParaRPr lang="en-GB"/>
        </a:p>
      </dgm:t>
    </dgm:pt>
    <dgm:pt modelId="{378AC5A1-A2C3-4E52-A784-FADE7A14B8E3}">
      <dgm:prSet phldrT="[Text]"/>
      <dgm:spPr/>
      <dgm:t>
        <a:bodyPr/>
        <a:lstStyle/>
        <a:p>
          <a:r>
            <a:rPr lang="en-GB" b="1" dirty="0"/>
            <a:t>Inform service development</a:t>
          </a:r>
        </a:p>
      </dgm:t>
    </dgm:pt>
    <dgm:pt modelId="{57EBC29E-1980-4678-A06D-01350D93D662}" type="parTrans" cxnId="{1B2D81CC-1F45-43A9-8599-3DE5D4C8FB8A}">
      <dgm:prSet/>
      <dgm:spPr/>
      <dgm:t>
        <a:bodyPr/>
        <a:lstStyle/>
        <a:p>
          <a:endParaRPr lang="en-GB"/>
        </a:p>
      </dgm:t>
    </dgm:pt>
    <dgm:pt modelId="{784D49A4-A5C0-4790-A72A-729D90FB5695}" type="sibTrans" cxnId="{1B2D81CC-1F45-43A9-8599-3DE5D4C8FB8A}">
      <dgm:prSet/>
      <dgm:spPr/>
      <dgm:t>
        <a:bodyPr/>
        <a:lstStyle/>
        <a:p>
          <a:endParaRPr lang="en-GB"/>
        </a:p>
      </dgm:t>
    </dgm:pt>
    <dgm:pt modelId="{30BCC805-D632-4F4E-9425-41EF9A570AC0}" type="pres">
      <dgm:prSet presAssocID="{15DC725E-CE58-4185-83E2-3A52B2A93086}" presName="Name0" presStyleCnt="0">
        <dgm:presLayoutVars>
          <dgm:chMax val="7"/>
          <dgm:chPref val="7"/>
          <dgm:dir/>
          <dgm:animLvl val="lvl"/>
        </dgm:presLayoutVars>
      </dgm:prSet>
      <dgm:spPr/>
    </dgm:pt>
    <dgm:pt modelId="{A865AB5A-E422-45BA-9226-4750BF36B827}" type="pres">
      <dgm:prSet presAssocID="{D0559A80-0F33-4782-A152-7D5AB93D2563}" presName="Accent1" presStyleCnt="0"/>
      <dgm:spPr/>
    </dgm:pt>
    <dgm:pt modelId="{333CD232-19C3-4983-B52B-7AF16BE68B7D}" type="pres">
      <dgm:prSet presAssocID="{D0559A80-0F33-4782-A152-7D5AB93D2563}" presName="Accent" presStyleLbl="node1" presStyleIdx="0" presStyleCnt="2" custLinFactNeighborX="-37778" custLinFactNeighborY="-7798">
        <dgm:style>
          <a:lnRef idx="2">
            <a:schemeClr val="accent5"/>
          </a:lnRef>
          <a:fillRef idx="1">
            <a:schemeClr val="lt1"/>
          </a:fillRef>
          <a:effectRef idx="0">
            <a:schemeClr val="accent5"/>
          </a:effectRef>
          <a:fontRef idx="minor">
            <a:schemeClr val="dk1"/>
          </a:fontRef>
        </dgm:style>
      </dgm:prSet>
      <dgm:spPr>
        <a:solidFill>
          <a:schemeClr val="accent5"/>
        </a:solidFill>
        <a:ln>
          <a:solidFill>
            <a:schemeClr val="bg1"/>
          </a:solidFill>
        </a:ln>
      </dgm:spPr>
    </dgm:pt>
    <dgm:pt modelId="{A4D3D13E-214B-4E67-8A5C-9552CA7596D9}" type="pres">
      <dgm:prSet presAssocID="{D0559A80-0F33-4782-A152-7D5AB93D2563}" presName="Parent1" presStyleLbl="revTx" presStyleIdx="0" presStyleCnt="2" custLinFactNeighborX="-69963" custLinFactNeighborY="-19743">
        <dgm:presLayoutVars>
          <dgm:chMax val="1"/>
          <dgm:chPref val="1"/>
          <dgm:bulletEnabled val="1"/>
        </dgm:presLayoutVars>
      </dgm:prSet>
      <dgm:spPr/>
    </dgm:pt>
    <dgm:pt modelId="{EEBC384C-CC7E-4B9A-963A-ABFE414C7B05}" type="pres">
      <dgm:prSet presAssocID="{378AC5A1-A2C3-4E52-A784-FADE7A14B8E3}" presName="Accent2" presStyleCnt="0"/>
      <dgm:spPr/>
    </dgm:pt>
    <dgm:pt modelId="{DE83AFE5-5553-4FE6-A427-F3DF5DA78552}" type="pres">
      <dgm:prSet presAssocID="{378AC5A1-A2C3-4E52-A784-FADE7A14B8E3}" presName="Accent" presStyleLbl="node1" presStyleIdx="1" presStyleCnt="2" custLinFactNeighborX="-55843" custLinFactNeighborY="-6911"/>
      <dgm:spPr/>
    </dgm:pt>
    <dgm:pt modelId="{D2C811AA-9252-4618-B78E-9188F2BFC96D}" type="pres">
      <dgm:prSet presAssocID="{378AC5A1-A2C3-4E52-A784-FADE7A14B8E3}" presName="Parent2" presStyleLbl="revTx" presStyleIdx="1" presStyleCnt="2" custLinFactNeighborX="-87663" custLinFactNeighborY="-19520">
        <dgm:presLayoutVars>
          <dgm:chMax val="1"/>
          <dgm:chPref val="1"/>
          <dgm:bulletEnabled val="1"/>
        </dgm:presLayoutVars>
      </dgm:prSet>
      <dgm:spPr/>
    </dgm:pt>
  </dgm:ptLst>
  <dgm:cxnLst>
    <dgm:cxn modelId="{36A07D2A-3CC1-472B-BC91-63D918159768}" srcId="{15DC725E-CE58-4185-83E2-3A52B2A93086}" destId="{D0559A80-0F33-4782-A152-7D5AB93D2563}" srcOrd="0" destOrd="0" parTransId="{C917E58D-4076-48D9-B91D-98D319FF0469}" sibTransId="{E687973A-3070-4828-B223-CCA0338F8CC5}"/>
    <dgm:cxn modelId="{F4BB6139-CFFF-423F-ADFB-4E81EAD3AD94}" type="presOf" srcId="{15DC725E-CE58-4185-83E2-3A52B2A93086}" destId="{30BCC805-D632-4F4E-9425-41EF9A570AC0}" srcOrd="0" destOrd="0" presId="urn:microsoft.com/office/officeart/2009/layout/CircleArrowProcess"/>
    <dgm:cxn modelId="{E55BFE86-180D-41CE-BF19-7C73AE581245}" type="presOf" srcId="{D0559A80-0F33-4782-A152-7D5AB93D2563}" destId="{A4D3D13E-214B-4E67-8A5C-9552CA7596D9}" srcOrd="0" destOrd="0" presId="urn:microsoft.com/office/officeart/2009/layout/CircleArrowProcess"/>
    <dgm:cxn modelId="{BEC5CBA6-C0D9-4819-B13A-054F5E86FD29}" type="presOf" srcId="{378AC5A1-A2C3-4E52-A784-FADE7A14B8E3}" destId="{D2C811AA-9252-4618-B78E-9188F2BFC96D}" srcOrd="0" destOrd="0" presId="urn:microsoft.com/office/officeart/2009/layout/CircleArrowProcess"/>
    <dgm:cxn modelId="{1B2D81CC-1F45-43A9-8599-3DE5D4C8FB8A}" srcId="{15DC725E-CE58-4185-83E2-3A52B2A93086}" destId="{378AC5A1-A2C3-4E52-A784-FADE7A14B8E3}" srcOrd="1" destOrd="0" parTransId="{57EBC29E-1980-4678-A06D-01350D93D662}" sibTransId="{784D49A4-A5C0-4790-A72A-729D90FB5695}"/>
    <dgm:cxn modelId="{77B551A8-AF13-4CEA-BEC9-36F489347106}" type="presParOf" srcId="{30BCC805-D632-4F4E-9425-41EF9A570AC0}" destId="{A865AB5A-E422-45BA-9226-4750BF36B827}" srcOrd="0" destOrd="0" presId="urn:microsoft.com/office/officeart/2009/layout/CircleArrowProcess"/>
    <dgm:cxn modelId="{3EC02945-FCA3-41E8-8405-D4302457E92E}" type="presParOf" srcId="{A865AB5A-E422-45BA-9226-4750BF36B827}" destId="{333CD232-19C3-4983-B52B-7AF16BE68B7D}" srcOrd="0" destOrd="0" presId="urn:microsoft.com/office/officeart/2009/layout/CircleArrowProcess"/>
    <dgm:cxn modelId="{27EC5742-D3EA-46FD-B93B-783C3313FCC8}" type="presParOf" srcId="{30BCC805-D632-4F4E-9425-41EF9A570AC0}" destId="{A4D3D13E-214B-4E67-8A5C-9552CA7596D9}" srcOrd="1" destOrd="0" presId="urn:microsoft.com/office/officeart/2009/layout/CircleArrowProcess"/>
    <dgm:cxn modelId="{CD95DE72-713D-4DF3-825D-AC9A5B5E751E}" type="presParOf" srcId="{30BCC805-D632-4F4E-9425-41EF9A570AC0}" destId="{EEBC384C-CC7E-4B9A-963A-ABFE414C7B05}" srcOrd="2" destOrd="0" presId="urn:microsoft.com/office/officeart/2009/layout/CircleArrowProcess"/>
    <dgm:cxn modelId="{860E2183-066E-4A89-9BB0-AB8E151E6D34}" type="presParOf" srcId="{EEBC384C-CC7E-4B9A-963A-ABFE414C7B05}" destId="{DE83AFE5-5553-4FE6-A427-F3DF5DA78552}" srcOrd="0" destOrd="0" presId="urn:microsoft.com/office/officeart/2009/layout/CircleArrowProcess"/>
    <dgm:cxn modelId="{43E212C9-355F-4C1B-A715-96A13D40B4DA}" type="presParOf" srcId="{30BCC805-D632-4F4E-9425-41EF9A570AC0}" destId="{D2C811AA-9252-4618-B78E-9188F2BFC96D}"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B8341-717E-4501-8D66-1E9BCA89038B}"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GB"/>
        </a:p>
      </dgm:t>
    </dgm:pt>
    <dgm:pt modelId="{C18F05AE-4DDE-40DD-BAF0-DA7B8D494B90}">
      <dgm:prSet phldrT="[Text]"/>
      <dgm:spPr/>
      <dgm:t>
        <a:bodyPr/>
        <a:lstStyle/>
        <a:p>
          <a:r>
            <a:rPr lang="en-GB" dirty="0"/>
            <a:t>Local authorities</a:t>
          </a:r>
        </a:p>
      </dgm:t>
    </dgm:pt>
    <dgm:pt modelId="{4AB4CD82-A29B-4B2C-B017-91AABCA92761}" type="parTrans" cxnId="{F4C5B681-4A71-4957-ABB2-FF9891082028}">
      <dgm:prSet/>
      <dgm:spPr/>
      <dgm:t>
        <a:bodyPr/>
        <a:lstStyle/>
        <a:p>
          <a:endParaRPr lang="en-GB"/>
        </a:p>
      </dgm:t>
    </dgm:pt>
    <dgm:pt modelId="{34724257-242F-4FD7-A490-8FBB8F92D6BA}" type="sibTrans" cxnId="{F4C5B681-4A71-4957-ABB2-FF9891082028}">
      <dgm:prSet/>
      <dgm:spPr/>
      <dgm:t>
        <a:bodyPr/>
        <a:lstStyle/>
        <a:p>
          <a:endParaRPr lang="en-GB"/>
        </a:p>
      </dgm:t>
    </dgm:pt>
    <dgm:pt modelId="{5BD842A7-5BEA-41A2-9354-338F58CA1D47}">
      <dgm:prSet phldrT="[Text]">
        <dgm:style>
          <a:lnRef idx="2">
            <a:schemeClr val="accent4"/>
          </a:lnRef>
          <a:fillRef idx="1">
            <a:schemeClr val="lt1"/>
          </a:fillRef>
          <a:effectRef idx="0">
            <a:schemeClr val="accent4"/>
          </a:effectRef>
          <a:fontRef idx="minor">
            <a:schemeClr val="dk1"/>
          </a:fontRef>
        </dgm:style>
      </dgm:prSet>
      <dgm:spPr>
        <a:solidFill>
          <a:schemeClr val="accent4">
            <a:lumMod val="20000"/>
            <a:lumOff val="80000"/>
          </a:schemeClr>
        </a:solidFill>
        <a:ln w="76200"/>
      </dgm:spPr>
      <dgm:t>
        <a:bodyPr/>
        <a:lstStyle/>
        <a:p>
          <a:r>
            <a:rPr lang="en-GB" dirty="0"/>
            <a:t>Nation-wide</a:t>
          </a:r>
        </a:p>
      </dgm:t>
    </dgm:pt>
    <dgm:pt modelId="{79DF1474-E44F-4AAD-BE4A-B94B07362786}" type="parTrans" cxnId="{A5EDE84D-9A0D-49B2-9EF0-E57435DD8283}">
      <dgm:prSet/>
      <dgm:spPr/>
      <dgm:t>
        <a:bodyPr/>
        <a:lstStyle/>
        <a:p>
          <a:endParaRPr lang="en-GB"/>
        </a:p>
      </dgm:t>
    </dgm:pt>
    <dgm:pt modelId="{475191DB-381C-49B2-B274-95E1D7073722}" type="sibTrans" cxnId="{A5EDE84D-9A0D-49B2-9EF0-E57435DD8283}">
      <dgm:prSet/>
      <dgm:spPr/>
      <dgm:t>
        <a:bodyPr/>
        <a:lstStyle/>
        <a:p>
          <a:endParaRPr lang="en-GB"/>
        </a:p>
      </dgm:t>
    </dgm:pt>
    <dgm:pt modelId="{CCD4632E-AFB7-41A8-9967-76B9C40FE33C}">
      <dgm:prSet phldrT="[Text]"/>
      <dgm:spPr/>
      <dgm:t>
        <a:bodyPr/>
        <a:lstStyle/>
        <a:p>
          <a:endParaRPr lang="en-GB" dirty="0"/>
        </a:p>
      </dgm:t>
    </dgm:pt>
    <dgm:pt modelId="{3468EB3A-E475-4A9D-A844-AD2A52381BFF}" type="parTrans" cxnId="{90791EC0-0C6F-4865-9B11-2EB36C37FBA3}">
      <dgm:prSet/>
      <dgm:spPr/>
      <dgm:t>
        <a:bodyPr/>
        <a:lstStyle/>
        <a:p>
          <a:endParaRPr lang="en-GB"/>
        </a:p>
      </dgm:t>
    </dgm:pt>
    <dgm:pt modelId="{5884DAFB-0622-4A8F-93B1-5BFB890ACC67}" type="sibTrans" cxnId="{90791EC0-0C6F-4865-9B11-2EB36C37FBA3}">
      <dgm:prSet/>
      <dgm:spPr/>
      <dgm:t>
        <a:bodyPr/>
        <a:lstStyle/>
        <a:p>
          <a:endParaRPr lang="en-GB"/>
        </a:p>
      </dgm:t>
    </dgm:pt>
    <dgm:pt modelId="{11E7E76E-D48D-4CFC-A3C8-5A41F687FEDB}" type="pres">
      <dgm:prSet presAssocID="{1F2B8341-717E-4501-8D66-1E9BCA89038B}" presName="Name0" presStyleCnt="0">
        <dgm:presLayoutVars>
          <dgm:dir/>
          <dgm:animOne val="branch"/>
          <dgm:animLvl val="lvl"/>
        </dgm:presLayoutVars>
      </dgm:prSet>
      <dgm:spPr/>
    </dgm:pt>
    <dgm:pt modelId="{A787BFA1-DE5A-4487-9055-01968B7D5D07}" type="pres">
      <dgm:prSet presAssocID="{C18F05AE-4DDE-40DD-BAF0-DA7B8D494B90}" presName="chaos" presStyleCnt="0"/>
      <dgm:spPr/>
    </dgm:pt>
    <dgm:pt modelId="{102DACDB-D1B6-4327-BF26-509D7DF13335}" type="pres">
      <dgm:prSet presAssocID="{C18F05AE-4DDE-40DD-BAF0-DA7B8D494B90}" presName="parTx1" presStyleLbl="revTx" presStyleIdx="0" presStyleCnt="2"/>
      <dgm:spPr/>
    </dgm:pt>
    <dgm:pt modelId="{446D51C9-8C62-44A2-B576-170303DB7933}" type="pres">
      <dgm:prSet presAssocID="{C18F05AE-4DDE-40DD-BAF0-DA7B8D494B90}" presName="desTx1" presStyleLbl="revTx" presStyleIdx="1" presStyleCnt="2" custScaleX="140240">
        <dgm:presLayoutVars>
          <dgm:bulletEnabled val="1"/>
        </dgm:presLayoutVars>
      </dgm:prSet>
      <dgm:spPr/>
    </dgm:pt>
    <dgm:pt modelId="{7B9476E4-DACB-48F3-BE37-EAB0689DA37A}" type="pres">
      <dgm:prSet presAssocID="{C18F05AE-4DDE-40DD-BAF0-DA7B8D494B90}" presName="c1" presStyleLbl="node1" presStyleIdx="0" presStyleCnt="19"/>
      <dgm:spPr/>
    </dgm:pt>
    <dgm:pt modelId="{F753A773-C859-4734-822A-20CD5727C1A4}" type="pres">
      <dgm:prSet presAssocID="{C18F05AE-4DDE-40DD-BAF0-DA7B8D494B90}" presName="c2" presStyleLbl="node1" presStyleIdx="1" presStyleCnt="19"/>
      <dgm:spPr/>
    </dgm:pt>
    <dgm:pt modelId="{410FB5DE-1285-494F-9042-D2E252B0305B}" type="pres">
      <dgm:prSet presAssocID="{C18F05AE-4DDE-40DD-BAF0-DA7B8D494B90}" presName="c3" presStyleLbl="node1" presStyleIdx="2" presStyleCnt="19"/>
      <dgm:spPr/>
    </dgm:pt>
    <dgm:pt modelId="{0096EF64-78E9-4A4E-B5C2-AF012ED3B49E}" type="pres">
      <dgm:prSet presAssocID="{C18F05AE-4DDE-40DD-BAF0-DA7B8D494B90}" presName="c4" presStyleLbl="node1" presStyleIdx="3" presStyleCnt="19"/>
      <dgm:spPr/>
    </dgm:pt>
    <dgm:pt modelId="{2A5097E0-4BB2-4BE8-AFB9-941B9EF573F9}" type="pres">
      <dgm:prSet presAssocID="{C18F05AE-4DDE-40DD-BAF0-DA7B8D494B90}" presName="c5" presStyleLbl="node1" presStyleIdx="4" presStyleCnt="19"/>
      <dgm:spPr/>
    </dgm:pt>
    <dgm:pt modelId="{7F85F05C-D2E6-4A5E-B821-44913B3C225E}" type="pres">
      <dgm:prSet presAssocID="{C18F05AE-4DDE-40DD-BAF0-DA7B8D494B90}" presName="c6" presStyleLbl="node1" presStyleIdx="5" presStyleCnt="19"/>
      <dgm:spPr/>
    </dgm:pt>
    <dgm:pt modelId="{12F9809F-0A90-4284-A02A-FB9FED851D3F}" type="pres">
      <dgm:prSet presAssocID="{C18F05AE-4DDE-40DD-BAF0-DA7B8D494B90}" presName="c7" presStyleLbl="node1" presStyleIdx="6" presStyleCnt="19"/>
      <dgm:spPr/>
    </dgm:pt>
    <dgm:pt modelId="{6A679284-4F6C-4049-B1E3-F488B37F1F6C}" type="pres">
      <dgm:prSet presAssocID="{C18F05AE-4DDE-40DD-BAF0-DA7B8D494B90}" presName="c8" presStyleLbl="node1" presStyleIdx="7" presStyleCnt="19"/>
      <dgm:spPr/>
    </dgm:pt>
    <dgm:pt modelId="{B57685F1-F367-4866-A035-20B939BCE849}" type="pres">
      <dgm:prSet presAssocID="{C18F05AE-4DDE-40DD-BAF0-DA7B8D494B90}" presName="c9" presStyleLbl="node1" presStyleIdx="8" presStyleCnt="19"/>
      <dgm:spPr/>
    </dgm:pt>
    <dgm:pt modelId="{A5F5B525-3785-4487-8864-AE8659F0315F}" type="pres">
      <dgm:prSet presAssocID="{C18F05AE-4DDE-40DD-BAF0-DA7B8D494B90}" presName="c10" presStyleLbl="node1" presStyleIdx="9" presStyleCnt="19"/>
      <dgm:spPr/>
    </dgm:pt>
    <dgm:pt modelId="{9F8A082B-DC3C-4717-8354-38303FFEF5DA}" type="pres">
      <dgm:prSet presAssocID="{C18F05AE-4DDE-40DD-BAF0-DA7B8D494B90}" presName="c11" presStyleLbl="node1" presStyleIdx="10" presStyleCnt="19"/>
      <dgm:spPr/>
    </dgm:pt>
    <dgm:pt modelId="{82C9A072-42FA-4759-BD5F-DD26A2851B38}" type="pres">
      <dgm:prSet presAssocID="{C18F05AE-4DDE-40DD-BAF0-DA7B8D494B90}" presName="c12" presStyleLbl="node1" presStyleIdx="11" presStyleCnt="19"/>
      <dgm:spPr/>
    </dgm:pt>
    <dgm:pt modelId="{FA7C42C7-37F2-43AC-B7B7-C7B2C04C6195}" type="pres">
      <dgm:prSet presAssocID="{C18F05AE-4DDE-40DD-BAF0-DA7B8D494B90}" presName="c13" presStyleLbl="node1" presStyleIdx="12" presStyleCnt="19"/>
      <dgm:spPr/>
    </dgm:pt>
    <dgm:pt modelId="{7650938F-C492-4139-8A0A-3413F5CE28E7}" type="pres">
      <dgm:prSet presAssocID="{C18F05AE-4DDE-40DD-BAF0-DA7B8D494B90}" presName="c14" presStyleLbl="node1" presStyleIdx="13" presStyleCnt="19"/>
      <dgm:spPr/>
    </dgm:pt>
    <dgm:pt modelId="{755FD3ED-0C14-4A8B-8741-FB355998BCFD}" type="pres">
      <dgm:prSet presAssocID="{C18F05AE-4DDE-40DD-BAF0-DA7B8D494B90}" presName="c15" presStyleLbl="node1" presStyleIdx="14" presStyleCnt="19"/>
      <dgm:spPr/>
    </dgm:pt>
    <dgm:pt modelId="{2CC06F8E-6933-43EA-9971-C8781358DF91}" type="pres">
      <dgm:prSet presAssocID="{C18F05AE-4DDE-40DD-BAF0-DA7B8D494B90}" presName="c16" presStyleLbl="node1" presStyleIdx="15" presStyleCnt="19"/>
      <dgm:spPr/>
    </dgm:pt>
    <dgm:pt modelId="{C878FF0D-4166-47DC-9B14-558020F352B9}" type="pres">
      <dgm:prSet presAssocID="{C18F05AE-4DDE-40DD-BAF0-DA7B8D494B90}" presName="c17" presStyleLbl="node1" presStyleIdx="16" presStyleCnt="19"/>
      <dgm:spPr/>
    </dgm:pt>
    <dgm:pt modelId="{A4ADFDC3-9BBF-4023-A400-DBB3AAB7D431}" type="pres">
      <dgm:prSet presAssocID="{C18F05AE-4DDE-40DD-BAF0-DA7B8D494B90}" presName="c18" presStyleLbl="node1" presStyleIdx="17" presStyleCnt="19"/>
      <dgm:spPr/>
    </dgm:pt>
    <dgm:pt modelId="{3CC37D43-BCA9-4550-88E7-11AD86C4295F}" type="pres">
      <dgm:prSet presAssocID="{34724257-242F-4FD7-A490-8FBB8F92D6BA}" presName="chevronComposite1" presStyleCnt="0"/>
      <dgm:spPr/>
    </dgm:pt>
    <dgm:pt modelId="{89AE3FF6-371A-433E-8CF4-8467566F8C40}" type="pres">
      <dgm:prSet presAssocID="{34724257-242F-4FD7-A490-8FBB8F92D6BA}" presName="chevron1" presStyleLbl="sibTrans2D1" presStyleIdx="0" presStyleCnt="2"/>
      <dgm:spPr/>
    </dgm:pt>
    <dgm:pt modelId="{28EDB5DF-2F89-464A-814F-01A5881CE5E2}" type="pres">
      <dgm:prSet presAssocID="{34724257-242F-4FD7-A490-8FBB8F92D6BA}" presName="spChevron1" presStyleCnt="0"/>
      <dgm:spPr/>
    </dgm:pt>
    <dgm:pt modelId="{71DDC7D1-76CC-4BAC-95A0-5E951A21EB22}" type="pres">
      <dgm:prSet presAssocID="{34724257-242F-4FD7-A490-8FBB8F92D6BA}" presName="overlap" presStyleCnt="0"/>
      <dgm:spPr/>
    </dgm:pt>
    <dgm:pt modelId="{46004D8D-E7EB-405F-993E-13B9A1E517BA}" type="pres">
      <dgm:prSet presAssocID="{34724257-242F-4FD7-A490-8FBB8F92D6BA}" presName="chevronComposite2" presStyleCnt="0"/>
      <dgm:spPr/>
    </dgm:pt>
    <dgm:pt modelId="{6284A119-9A00-4F72-A02E-8A1F415FB650}" type="pres">
      <dgm:prSet presAssocID="{34724257-242F-4FD7-A490-8FBB8F92D6BA}" presName="chevron2" presStyleLbl="sibTrans2D1" presStyleIdx="1" presStyleCnt="2"/>
      <dgm:spPr/>
    </dgm:pt>
    <dgm:pt modelId="{F2518608-9065-4B3D-98E7-164D6874546F}" type="pres">
      <dgm:prSet presAssocID="{34724257-242F-4FD7-A490-8FBB8F92D6BA}" presName="spChevron2" presStyleCnt="0"/>
      <dgm:spPr/>
    </dgm:pt>
    <dgm:pt modelId="{BD3EE8FB-E010-443B-839F-EFEA82065D6E}" type="pres">
      <dgm:prSet presAssocID="{5BD842A7-5BEA-41A2-9354-338F58CA1D47}" presName="last" presStyleCnt="0"/>
      <dgm:spPr/>
    </dgm:pt>
    <dgm:pt modelId="{3889F88B-EE7A-48BE-B042-1DD275C1CF86}" type="pres">
      <dgm:prSet presAssocID="{5BD842A7-5BEA-41A2-9354-338F58CA1D47}" presName="circleTx" presStyleLbl="node1" presStyleIdx="18" presStyleCnt="19"/>
      <dgm:spPr/>
    </dgm:pt>
    <dgm:pt modelId="{0C941040-C1E6-4543-B3CD-384C83D2B01B}" type="pres">
      <dgm:prSet presAssocID="{5BD842A7-5BEA-41A2-9354-338F58CA1D47}" presName="spN" presStyleCnt="0"/>
      <dgm:spPr/>
    </dgm:pt>
  </dgm:ptLst>
  <dgm:cxnLst>
    <dgm:cxn modelId="{37F22B09-AAFB-4AF7-B6AE-1CB2AB5614AD}" type="presOf" srcId="{CCD4632E-AFB7-41A8-9967-76B9C40FE33C}" destId="{446D51C9-8C62-44A2-B576-170303DB7933}" srcOrd="0" destOrd="0" presId="urn:microsoft.com/office/officeart/2009/3/layout/RandomtoResultProcess"/>
    <dgm:cxn modelId="{18BC7A1D-338F-4FBD-B732-5AD1D9C172A8}" type="presOf" srcId="{1F2B8341-717E-4501-8D66-1E9BCA89038B}" destId="{11E7E76E-D48D-4CFC-A3C8-5A41F687FEDB}" srcOrd="0" destOrd="0" presId="urn:microsoft.com/office/officeart/2009/3/layout/RandomtoResultProcess"/>
    <dgm:cxn modelId="{E3D39530-E666-40BC-927B-6B888D84813E}" type="presOf" srcId="{5BD842A7-5BEA-41A2-9354-338F58CA1D47}" destId="{3889F88B-EE7A-48BE-B042-1DD275C1CF86}" srcOrd="0" destOrd="0" presId="urn:microsoft.com/office/officeart/2009/3/layout/RandomtoResultProcess"/>
    <dgm:cxn modelId="{A5EDE84D-9A0D-49B2-9EF0-E57435DD8283}" srcId="{1F2B8341-717E-4501-8D66-1E9BCA89038B}" destId="{5BD842A7-5BEA-41A2-9354-338F58CA1D47}" srcOrd="1" destOrd="0" parTransId="{79DF1474-E44F-4AAD-BE4A-B94B07362786}" sibTransId="{475191DB-381C-49B2-B274-95E1D7073722}"/>
    <dgm:cxn modelId="{F4C5B681-4A71-4957-ABB2-FF9891082028}" srcId="{1F2B8341-717E-4501-8D66-1E9BCA89038B}" destId="{C18F05AE-4DDE-40DD-BAF0-DA7B8D494B90}" srcOrd="0" destOrd="0" parTransId="{4AB4CD82-A29B-4B2C-B017-91AABCA92761}" sibTransId="{34724257-242F-4FD7-A490-8FBB8F92D6BA}"/>
    <dgm:cxn modelId="{45309295-D4E3-493E-8496-B2A3DB2A57A9}" type="presOf" srcId="{C18F05AE-4DDE-40DD-BAF0-DA7B8D494B90}" destId="{102DACDB-D1B6-4327-BF26-509D7DF13335}" srcOrd="0" destOrd="0" presId="urn:microsoft.com/office/officeart/2009/3/layout/RandomtoResultProcess"/>
    <dgm:cxn modelId="{90791EC0-0C6F-4865-9B11-2EB36C37FBA3}" srcId="{C18F05AE-4DDE-40DD-BAF0-DA7B8D494B90}" destId="{CCD4632E-AFB7-41A8-9967-76B9C40FE33C}" srcOrd="0" destOrd="0" parTransId="{3468EB3A-E475-4A9D-A844-AD2A52381BFF}" sibTransId="{5884DAFB-0622-4A8F-93B1-5BFB890ACC67}"/>
    <dgm:cxn modelId="{83A356CA-A8B2-4139-8E9C-5AA84492AE05}" type="presParOf" srcId="{11E7E76E-D48D-4CFC-A3C8-5A41F687FEDB}" destId="{A787BFA1-DE5A-4487-9055-01968B7D5D07}" srcOrd="0" destOrd="0" presId="urn:microsoft.com/office/officeart/2009/3/layout/RandomtoResultProcess"/>
    <dgm:cxn modelId="{A478D576-AA89-4AF3-B393-F45C502F9C8A}" type="presParOf" srcId="{A787BFA1-DE5A-4487-9055-01968B7D5D07}" destId="{102DACDB-D1B6-4327-BF26-509D7DF13335}" srcOrd="0" destOrd="0" presId="urn:microsoft.com/office/officeart/2009/3/layout/RandomtoResultProcess"/>
    <dgm:cxn modelId="{1DD4887D-C63C-453F-B0A8-81BA73321F5F}" type="presParOf" srcId="{A787BFA1-DE5A-4487-9055-01968B7D5D07}" destId="{446D51C9-8C62-44A2-B576-170303DB7933}" srcOrd="1" destOrd="0" presId="urn:microsoft.com/office/officeart/2009/3/layout/RandomtoResultProcess"/>
    <dgm:cxn modelId="{7231F46C-20F3-4723-BC54-9DE9134D777D}" type="presParOf" srcId="{A787BFA1-DE5A-4487-9055-01968B7D5D07}" destId="{7B9476E4-DACB-48F3-BE37-EAB0689DA37A}" srcOrd="2" destOrd="0" presId="urn:microsoft.com/office/officeart/2009/3/layout/RandomtoResultProcess"/>
    <dgm:cxn modelId="{6DF2973B-BA1B-4DFF-82A2-25051A27883E}" type="presParOf" srcId="{A787BFA1-DE5A-4487-9055-01968B7D5D07}" destId="{F753A773-C859-4734-822A-20CD5727C1A4}" srcOrd="3" destOrd="0" presId="urn:microsoft.com/office/officeart/2009/3/layout/RandomtoResultProcess"/>
    <dgm:cxn modelId="{CD58D12D-A1C5-494A-A29E-ABEEF7D10EFA}" type="presParOf" srcId="{A787BFA1-DE5A-4487-9055-01968B7D5D07}" destId="{410FB5DE-1285-494F-9042-D2E252B0305B}" srcOrd="4" destOrd="0" presId="urn:microsoft.com/office/officeart/2009/3/layout/RandomtoResultProcess"/>
    <dgm:cxn modelId="{C346E6B9-4290-4177-A2F0-E1A7D00602AF}" type="presParOf" srcId="{A787BFA1-DE5A-4487-9055-01968B7D5D07}" destId="{0096EF64-78E9-4A4E-B5C2-AF012ED3B49E}" srcOrd="5" destOrd="0" presId="urn:microsoft.com/office/officeart/2009/3/layout/RandomtoResultProcess"/>
    <dgm:cxn modelId="{19865A4E-5F9C-4E67-92C1-366F67205F55}" type="presParOf" srcId="{A787BFA1-DE5A-4487-9055-01968B7D5D07}" destId="{2A5097E0-4BB2-4BE8-AFB9-941B9EF573F9}" srcOrd="6" destOrd="0" presId="urn:microsoft.com/office/officeart/2009/3/layout/RandomtoResultProcess"/>
    <dgm:cxn modelId="{2B28328B-0A14-4209-BC94-BFFC165214EF}" type="presParOf" srcId="{A787BFA1-DE5A-4487-9055-01968B7D5D07}" destId="{7F85F05C-D2E6-4A5E-B821-44913B3C225E}" srcOrd="7" destOrd="0" presId="urn:microsoft.com/office/officeart/2009/3/layout/RandomtoResultProcess"/>
    <dgm:cxn modelId="{839EDF00-1142-4847-AA45-B24DE1273407}" type="presParOf" srcId="{A787BFA1-DE5A-4487-9055-01968B7D5D07}" destId="{12F9809F-0A90-4284-A02A-FB9FED851D3F}" srcOrd="8" destOrd="0" presId="urn:microsoft.com/office/officeart/2009/3/layout/RandomtoResultProcess"/>
    <dgm:cxn modelId="{3C06F7E9-49A0-40BD-B5AB-490292384C26}" type="presParOf" srcId="{A787BFA1-DE5A-4487-9055-01968B7D5D07}" destId="{6A679284-4F6C-4049-B1E3-F488B37F1F6C}" srcOrd="9" destOrd="0" presId="urn:microsoft.com/office/officeart/2009/3/layout/RandomtoResultProcess"/>
    <dgm:cxn modelId="{2EB0E5DF-6BE6-445E-AAC4-EA6BC8286AAB}" type="presParOf" srcId="{A787BFA1-DE5A-4487-9055-01968B7D5D07}" destId="{B57685F1-F367-4866-A035-20B939BCE849}" srcOrd="10" destOrd="0" presId="urn:microsoft.com/office/officeart/2009/3/layout/RandomtoResultProcess"/>
    <dgm:cxn modelId="{3AB28D17-653F-4972-B735-C7CB12C756D0}" type="presParOf" srcId="{A787BFA1-DE5A-4487-9055-01968B7D5D07}" destId="{A5F5B525-3785-4487-8864-AE8659F0315F}" srcOrd="11" destOrd="0" presId="urn:microsoft.com/office/officeart/2009/3/layout/RandomtoResultProcess"/>
    <dgm:cxn modelId="{FDEB27F2-E930-4939-8686-17ABFE73FF3D}" type="presParOf" srcId="{A787BFA1-DE5A-4487-9055-01968B7D5D07}" destId="{9F8A082B-DC3C-4717-8354-38303FFEF5DA}" srcOrd="12" destOrd="0" presId="urn:microsoft.com/office/officeart/2009/3/layout/RandomtoResultProcess"/>
    <dgm:cxn modelId="{B3809EAE-9A01-488B-AB72-EC12F5B2EDEF}" type="presParOf" srcId="{A787BFA1-DE5A-4487-9055-01968B7D5D07}" destId="{82C9A072-42FA-4759-BD5F-DD26A2851B38}" srcOrd="13" destOrd="0" presId="urn:microsoft.com/office/officeart/2009/3/layout/RandomtoResultProcess"/>
    <dgm:cxn modelId="{4F9F3244-EA9A-4694-8E02-0E7F7B262A34}" type="presParOf" srcId="{A787BFA1-DE5A-4487-9055-01968B7D5D07}" destId="{FA7C42C7-37F2-43AC-B7B7-C7B2C04C6195}" srcOrd="14" destOrd="0" presId="urn:microsoft.com/office/officeart/2009/3/layout/RandomtoResultProcess"/>
    <dgm:cxn modelId="{B1D62D03-14A9-4AE2-88E8-542520C535D0}" type="presParOf" srcId="{A787BFA1-DE5A-4487-9055-01968B7D5D07}" destId="{7650938F-C492-4139-8A0A-3413F5CE28E7}" srcOrd="15" destOrd="0" presId="urn:microsoft.com/office/officeart/2009/3/layout/RandomtoResultProcess"/>
    <dgm:cxn modelId="{750AA8C4-6301-4312-A453-D8D8F9DF711E}" type="presParOf" srcId="{A787BFA1-DE5A-4487-9055-01968B7D5D07}" destId="{755FD3ED-0C14-4A8B-8741-FB355998BCFD}" srcOrd="16" destOrd="0" presId="urn:microsoft.com/office/officeart/2009/3/layout/RandomtoResultProcess"/>
    <dgm:cxn modelId="{CFA74273-E484-4FA7-9607-02485781FFDE}" type="presParOf" srcId="{A787BFA1-DE5A-4487-9055-01968B7D5D07}" destId="{2CC06F8E-6933-43EA-9971-C8781358DF91}" srcOrd="17" destOrd="0" presId="urn:microsoft.com/office/officeart/2009/3/layout/RandomtoResultProcess"/>
    <dgm:cxn modelId="{A8BE1172-196B-4DAA-98A2-5340484C2E2D}" type="presParOf" srcId="{A787BFA1-DE5A-4487-9055-01968B7D5D07}" destId="{C878FF0D-4166-47DC-9B14-558020F352B9}" srcOrd="18" destOrd="0" presId="urn:microsoft.com/office/officeart/2009/3/layout/RandomtoResultProcess"/>
    <dgm:cxn modelId="{8B5E42B1-3618-4D07-AF7D-9C1AF78C78D0}" type="presParOf" srcId="{A787BFA1-DE5A-4487-9055-01968B7D5D07}" destId="{A4ADFDC3-9BBF-4023-A400-DBB3AAB7D431}" srcOrd="19" destOrd="0" presId="urn:microsoft.com/office/officeart/2009/3/layout/RandomtoResultProcess"/>
    <dgm:cxn modelId="{510B4CC1-1C49-42E0-818B-05CC920E5E89}" type="presParOf" srcId="{11E7E76E-D48D-4CFC-A3C8-5A41F687FEDB}" destId="{3CC37D43-BCA9-4550-88E7-11AD86C4295F}" srcOrd="1" destOrd="0" presId="urn:microsoft.com/office/officeart/2009/3/layout/RandomtoResultProcess"/>
    <dgm:cxn modelId="{B36FD986-3E37-479C-A704-CB83BCDEB7F4}" type="presParOf" srcId="{3CC37D43-BCA9-4550-88E7-11AD86C4295F}" destId="{89AE3FF6-371A-433E-8CF4-8467566F8C40}" srcOrd="0" destOrd="0" presId="urn:microsoft.com/office/officeart/2009/3/layout/RandomtoResultProcess"/>
    <dgm:cxn modelId="{0B17E4D0-A9D3-4AA9-830A-67356243B594}" type="presParOf" srcId="{3CC37D43-BCA9-4550-88E7-11AD86C4295F}" destId="{28EDB5DF-2F89-464A-814F-01A5881CE5E2}" srcOrd="1" destOrd="0" presId="urn:microsoft.com/office/officeart/2009/3/layout/RandomtoResultProcess"/>
    <dgm:cxn modelId="{FB1FD8BA-CE60-44E7-94B5-E12B8F195C10}" type="presParOf" srcId="{11E7E76E-D48D-4CFC-A3C8-5A41F687FEDB}" destId="{71DDC7D1-76CC-4BAC-95A0-5E951A21EB22}" srcOrd="2" destOrd="0" presId="urn:microsoft.com/office/officeart/2009/3/layout/RandomtoResultProcess"/>
    <dgm:cxn modelId="{DD6F7819-8F83-4945-8BB7-047D7B492C19}" type="presParOf" srcId="{11E7E76E-D48D-4CFC-A3C8-5A41F687FEDB}" destId="{46004D8D-E7EB-405F-993E-13B9A1E517BA}" srcOrd="3" destOrd="0" presId="urn:microsoft.com/office/officeart/2009/3/layout/RandomtoResultProcess"/>
    <dgm:cxn modelId="{D1308A21-7783-42CF-9303-FC681B635ABC}" type="presParOf" srcId="{46004D8D-E7EB-405F-993E-13B9A1E517BA}" destId="{6284A119-9A00-4F72-A02E-8A1F415FB650}" srcOrd="0" destOrd="0" presId="urn:microsoft.com/office/officeart/2009/3/layout/RandomtoResultProcess"/>
    <dgm:cxn modelId="{86FBF849-A52A-45C4-AA29-34800C2301B4}" type="presParOf" srcId="{46004D8D-E7EB-405F-993E-13B9A1E517BA}" destId="{F2518608-9065-4B3D-98E7-164D6874546F}" srcOrd="1" destOrd="0" presId="urn:microsoft.com/office/officeart/2009/3/layout/RandomtoResultProcess"/>
    <dgm:cxn modelId="{36CE97A4-C09C-4D79-9316-1800F10359E0}" type="presParOf" srcId="{11E7E76E-D48D-4CFC-A3C8-5A41F687FEDB}" destId="{BD3EE8FB-E010-443B-839F-EFEA82065D6E}" srcOrd="4" destOrd="0" presId="urn:microsoft.com/office/officeart/2009/3/layout/RandomtoResultProcess"/>
    <dgm:cxn modelId="{FCF2188D-B0F2-4B74-B101-EFC9ED7C3118}" type="presParOf" srcId="{BD3EE8FB-E010-443B-839F-EFEA82065D6E}" destId="{3889F88B-EE7A-48BE-B042-1DD275C1CF86}" srcOrd="0" destOrd="0" presId="urn:microsoft.com/office/officeart/2009/3/layout/RandomtoResultProcess"/>
    <dgm:cxn modelId="{C0BD7C22-F1B9-4F6E-8B2A-80B6B7BC3EA5}" type="presParOf" srcId="{BD3EE8FB-E010-443B-839F-EFEA82065D6E}" destId="{0C941040-C1E6-4543-B3CD-384C83D2B01B}"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8D75-53AA-4754-8008-00521BB92EBF}">
      <dsp:nvSpPr>
        <dsp:cNvPr id="0" name=""/>
        <dsp:cNvSpPr/>
      </dsp:nvSpPr>
      <dsp:spPr>
        <a:xfrm>
          <a:off x="1200529" y="0"/>
          <a:ext cx="2088232" cy="2088232"/>
        </a:xfrm>
        <a:prstGeom prst="ellipse">
          <a:avLst/>
        </a:prstGeom>
        <a:solidFill>
          <a:srgbClr val="FFD1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solidFill>
            </a:rPr>
            <a:t>Bright Spots Well-being indicators</a:t>
          </a:r>
        </a:p>
      </dsp:txBody>
      <dsp:txXfrm>
        <a:off x="1506343" y="305814"/>
        <a:ext cx="1476604" cy="1476604"/>
      </dsp:txXfrm>
    </dsp:sp>
    <dsp:sp modelId="{B46A0082-D1BD-49FC-96E8-0E69FD167430}">
      <dsp:nvSpPr>
        <dsp:cNvPr id="0" name=""/>
        <dsp:cNvSpPr/>
      </dsp:nvSpPr>
      <dsp:spPr>
        <a:xfrm rot="17669198">
          <a:off x="3165328" y="754095"/>
          <a:ext cx="511042" cy="0"/>
        </a:xfrm>
        <a:custGeom>
          <a:avLst/>
          <a:gdLst/>
          <a:ahLst/>
          <a:cxnLst/>
          <a:rect l="0" t="0" r="0" b="0"/>
          <a:pathLst>
            <a:path>
              <a:moveTo>
                <a:pt x="0" y="0"/>
              </a:moveTo>
              <a:lnTo>
                <a:pt x="51104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B65A5-6B74-40D8-8978-B3106C30D2F6}">
      <dsp:nvSpPr>
        <dsp:cNvPr id="0" name=""/>
        <dsp:cNvSpPr/>
      </dsp:nvSpPr>
      <dsp:spPr>
        <a:xfrm>
          <a:off x="3526759" y="521555"/>
          <a:ext cx="51899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7F83B9-06CD-4EC9-A8EC-C6E7C97CC6A3}">
      <dsp:nvSpPr>
        <dsp:cNvPr id="0" name=""/>
        <dsp:cNvSpPr/>
      </dsp:nvSpPr>
      <dsp:spPr>
        <a:xfrm>
          <a:off x="4045756" y="0"/>
          <a:ext cx="3680164" cy="10431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Your Life, Your Care</a:t>
          </a:r>
        </a:p>
      </dsp:txBody>
      <dsp:txXfrm>
        <a:off x="4045756" y="0"/>
        <a:ext cx="3680164" cy="1043111"/>
      </dsp:txXfrm>
    </dsp:sp>
    <dsp:sp modelId="{A6C3951B-F08E-43EC-BE02-A28A67B99665}">
      <dsp:nvSpPr>
        <dsp:cNvPr id="0" name=""/>
        <dsp:cNvSpPr/>
      </dsp:nvSpPr>
      <dsp:spPr>
        <a:xfrm rot="3928955">
          <a:off x="3165630" y="1333724"/>
          <a:ext cx="510440" cy="0"/>
        </a:xfrm>
        <a:custGeom>
          <a:avLst/>
          <a:gdLst/>
          <a:ahLst/>
          <a:cxnLst/>
          <a:rect l="0" t="0" r="0" b="0"/>
          <a:pathLst>
            <a:path>
              <a:moveTo>
                <a:pt x="0" y="0"/>
              </a:moveTo>
              <a:lnTo>
                <a:pt x="51044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84E557-8783-46DD-B2B6-FFFDE3315E3D}">
      <dsp:nvSpPr>
        <dsp:cNvPr id="0" name=""/>
        <dsp:cNvSpPr/>
      </dsp:nvSpPr>
      <dsp:spPr>
        <a:xfrm>
          <a:off x="3526759" y="1565932"/>
          <a:ext cx="51899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3BA846-81AA-4F98-AEA1-297CC3E6A692}">
      <dsp:nvSpPr>
        <dsp:cNvPr id="0" name=""/>
        <dsp:cNvSpPr/>
      </dsp:nvSpPr>
      <dsp:spPr>
        <a:xfrm>
          <a:off x="4045756" y="1044376"/>
          <a:ext cx="3680164" cy="10431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Your Life Beyond Care</a:t>
          </a:r>
        </a:p>
      </dsp:txBody>
      <dsp:txXfrm>
        <a:off x="4045756" y="1044376"/>
        <a:ext cx="3680164" cy="1043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CD232-19C3-4983-B52B-7AF16BE68B7D}">
      <dsp:nvSpPr>
        <dsp:cNvPr id="0" name=""/>
        <dsp:cNvSpPr/>
      </dsp:nvSpPr>
      <dsp:spPr>
        <a:xfrm>
          <a:off x="339403" y="194738"/>
          <a:ext cx="2659207" cy="2659284"/>
        </a:xfrm>
        <a:prstGeom prst="circularArrow">
          <a:avLst>
            <a:gd name="adj1" fmla="val 10980"/>
            <a:gd name="adj2" fmla="val 1142322"/>
            <a:gd name="adj3" fmla="val 4500000"/>
            <a:gd name="adj4" fmla="val 10800000"/>
            <a:gd name="adj5" fmla="val 12500"/>
          </a:avLst>
        </a:prstGeom>
        <a:solidFill>
          <a:schemeClr val="accent5"/>
        </a:solidFill>
        <a:ln w="25400" cap="flat" cmpd="sng" algn="ctr">
          <a:solidFill>
            <a:schemeClr val="bg1"/>
          </a:solidFill>
          <a:prstDash val="solid"/>
        </a:ln>
        <a:effectLst/>
      </dsp:spPr>
      <dsp:style>
        <a:lnRef idx="2">
          <a:schemeClr val="accent5"/>
        </a:lnRef>
        <a:fillRef idx="1">
          <a:schemeClr val="lt1"/>
        </a:fillRef>
        <a:effectRef idx="0">
          <a:schemeClr val="accent5"/>
        </a:effectRef>
        <a:fontRef idx="minor">
          <a:schemeClr val="dk1"/>
        </a:fontRef>
      </dsp:style>
    </dsp:sp>
    <dsp:sp modelId="{A4D3D13E-214B-4E67-8A5C-9552CA7596D9}">
      <dsp:nvSpPr>
        <dsp:cNvPr id="0" name=""/>
        <dsp:cNvSpPr/>
      </dsp:nvSpPr>
      <dsp:spPr>
        <a:xfrm>
          <a:off x="893317" y="1218438"/>
          <a:ext cx="1483628" cy="74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5"/>
              </a:solidFill>
            </a:rPr>
            <a:t>Identify how children &amp; young people feel</a:t>
          </a:r>
        </a:p>
      </dsp:txBody>
      <dsp:txXfrm>
        <a:off x="893317" y="1218438"/>
        <a:ext cx="1483628" cy="741726"/>
      </dsp:txXfrm>
    </dsp:sp>
    <dsp:sp modelId="{DE83AFE5-5553-4FE6-A427-F3DF5DA78552}">
      <dsp:nvSpPr>
        <dsp:cNvPr id="0" name=""/>
        <dsp:cNvSpPr/>
      </dsp:nvSpPr>
      <dsp:spPr>
        <a:xfrm>
          <a:off x="-480636" y="1948658"/>
          <a:ext cx="2284462" cy="2285428"/>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811AA-9252-4618-B78E-9188F2BFC96D}">
      <dsp:nvSpPr>
        <dsp:cNvPr id="0" name=""/>
        <dsp:cNvSpPr/>
      </dsp:nvSpPr>
      <dsp:spPr>
        <a:xfrm>
          <a:off x="0" y="2751026"/>
          <a:ext cx="1483628" cy="74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Inform service development</a:t>
          </a:r>
        </a:p>
      </dsp:txBody>
      <dsp:txXfrm>
        <a:off x="0" y="2751026"/>
        <a:ext cx="1483628" cy="741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DACDB-D1B6-4327-BF26-509D7DF13335}">
      <dsp:nvSpPr>
        <dsp:cNvPr id="0" name=""/>
        <dsp:cNvSpPr/>
      </dsp:nvSpPr>
      <dsp:spPr>
        <a:xfrm>
          <a:off x="1287452" y="1095217"/>
          <a:ext cx="3073313" cy="1012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GB" sz="3500" kern="1200" dirty="0"/>
            <a:t>Local authorities</a:t>
          </a:r>
        </a:p>
      </dsp:txBody>
      <dsp:txXfrm>
        <a:off x="1287452" y="1095217"/>
        <a:ext cx="3073313" cy="1012796"/>
      </dsp:txXfrm>
    </dsp:sp>
    <dsp:sp modelId="{446D51C9-8C62-44A2-B576-170303DB7933}">
      <dsp:nvSpPr>
        <dsp:cNvPr id="0" name=""/>
        <dsp:cNvSpPr/>
      </dsp:nvSpPr>
      <dsp:spPr>
        <a:xfrm>
          <a:off x="669101" y="3230856"/>
          <a:ext cx="4310015" cy="189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669101" y="3230856"/>
        <a:ext cx="4310015" cy="1897487"/>
      </dsp:txXfrm>
    </dsp:sp>
    <dsp:sp modelId="{7B9476E4-DACB-48F3-BE37-EAB0689DA37A}">
      <dsp:nvSpPr>
        <dsp:cNvPr id="0" name=""/>
        <dsp:cNvSpPr/>
      </dsp:nvSpPr>
      <dsp:spPr>
        <a:xfrm>
          <a:off x="1283960" y="787187"/>
          <a:ext cx="244468" cy="2444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3A773-C859-4734-822A-20CD5727C1A4}">
      <dsp:nvSpPr>
        <dsp:cNvPr id="0" name=""/>
        <dsp:cNvSpPr/>
      </dsp:nvSpPr>
      <dsp:spPr>
        <a:xfrm>
          <a:off x="1455088" y="444932"/>
          <a:ext cx="244468" cy="2444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FB5DE-1285-494F-9042-D2E252B0305B}">
      <dsp:nvSpPr>
        <dsp:cNvPr id="0" name=""/>
        <dsp:cNvSpPr/>
      </dsp:nvSpPr>
      <dsp:spPr>
        <a:xfrm>
          <a:off x="1865794" y="513383"/>
          <a:ext cx="384164" cy="3841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6EF64-78E9-4A4E-B5C2-AF012ED3B49E}">
      <dsp:nvSpPr>
        <dsp:cNvPr id="0" name=""/>
        <dsp:cNvSpPr/>
      </dsp:nvSpPr>
      <dsp:spPr>
        <a:xfrm>
          <a:off x="2208049" y="136902"/>
          <a:ext cx="244468" cy="2444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097E0-4BB2-4BE8-AFB9-941B9EF573F9}">
      <dsp:nvSpPr>
        <dsp:cNvPr id="0" name=""/>
        <dsp:cNvSpPr/>
      </dsp:nvSpPr>
      <dsp:spPr>
        <a:xfrm>
          <a:off x="2652982" y="0"/>
          <a:ext cx="244468" cy="24446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5F05C-D2E6-4A5E-B821-44913B3C225E}">
      <dsp:nvSpPr>
        <dsp:cNvPr id="0" name=""/>
        <dsp:cNvSpPr/>
      </dsp:nvSpPr>
      <dsp:spPr>
        <a:xfrm>
          <a:off x="3200590" y="239578"/>
          <a:ext cx="244468" cy="2444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9809F-0A90-4284-A02A-FB9FED851D3F}">
      <dsp:nvSpPr>
        <dsp:cNvPr id="0" name=""/>
        <dsp:cNvSpPr/>
      </dsp:nvSpPr>
      <dsp:spPr>
        <a:xfrm>
          <a:off x="3542846" y="410706"/>
          <a:ext cx="384164" cy="3841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79284-4F6C-4049-B1E3-F488B37F1F6C}">
      <dsp:nvSpPr>
        <dsp:cNvPr id="0" name=""/>
        <dsp:cNvSpPr/>
      </dsp:nvSpPr>
      <dsp:spPr>
        <a:xfrm>
          <a:off x="4022003" y="787187"/>
          <a:ext cx="244468" cy="2444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685F1-F367-4866-A035-20B939BCE849}">
      <dsp:nvSpPr>
        <dsp:cNvPr id="0" name=""/>
        <dsp:cNvSpPr/>
      </dsp:nvSpPr>
      <dsp:spPr>
        <a:xfrm>
          <a:off x="4227356" y="1163668"/>
          <a:ext cx="244468" cy="2444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5B525-3785-4487-8864-AE8659F0315F}">
      <dsp:nvSpPr>
        <dsp:cNvPr id="0" name=""/>
        <dsp:cNvSpPr/>
      </dsp:nvSpPr>
      <dsp:spPr>
        <a:xfrm>
          <a:off x="2447628" y="444932"/>
          <a:ext cx="628632" cy="62863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A082B-DC3C-4717-8354-38303FFEF5DA}">
      <dsp:nvSpPr>
        <dsp:cNvPr id="0" name=""/>
        <dsp:cNvSpPr/>
      </dsp:nvSpPr>
      <dsp:spPr>
        <a:xfrm>
          <a:off x="1112832" y="1745502"/>
          <a:ext cx="244468" cy="2444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9A072-42FA-4759-BD5F-DD26A2851B38}">
      <dsp:nvSpPr>
        <dsp:cNvPr id="0" name=""/>
        <dsp:cNvSpPr/>
      </dsp:nvSpPr>
      <dsp:spPr>
        <a:xfrm>
          <a:off x="1318185" y="2053532"/>
          <a:ext cx="384164" cy="3841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C42C7-37F2-43AC-B7B7-C7B2C04C6195}">
      <dsp:nvSpPr>
        <dsp:cNvPr id="0" name=""/>
        <dsp:cNvSpPr/>
      </dsp:nvSpPr>
      <dsp:spPr>
        <a:xfrm>
          <a:off x="1831569" y="2327336"/>
          <a:ext cx="558784" cy="5587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0938F-C492-4139-8A0A-3413F5CE28E7}">
      <dsp:nvSpPr>
        <dsp:cNvPr id="0" name=""/>
        <dsp:cNvSpPr/>
      </dsp:nvSpPr>
      <dsp:spPr>
        <a:xfrm>
          <a:off x="2550305" y="2772268"/>
          <a:ext cx="244468" cy="2444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FD3ED-0C14-4A8B-8741-FB355998BCFD}">
      <dsp:nvSpPr>
        <dsp:cNvPr id="0" name=""/>
        <dsp:cNvSpPr/>
      </dsp:nvSpPr>
      <dsp:spPr>
        <a:xfrm>
          <a:off x="2687207" y="2327336"/>
          <a:ext cx="384164" cy="3841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06F8E-6933-43EA-9971-C8781358DF91}">
      <dsp:nvSpPr>
        <dsp:cNvPr id="0" name=""/>
        <dsp:cNvSpPr/>
      </dsp:nvSpPr>
      <dsp:spPr>
        <a:xfrm>
          <a:off x="3029462" y="2806494"/>
          <a:ext cx="244468" cy="2444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78FF0D-4166-47DC-9B14-558020F352B9}">
      <dsp:nvSpPr>
        <dsp:cNvPr id="0" name=""/>
        <dsp:cNvSpPr/>
      </dsp:nvSpPr>
      <dsp:spPr>
        <a:xfrm>
          <a:off x="3337492" y="2258885"/>
          <a:ext cx="558784" cy="55878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DFDC3-9BBF-4023-A400-DBB3AAB7D431}">
      <dsp:nvSpPr>
        <dsp:cNvPr id="0" name=""/>
        <dsp:cNvSpPr/>
      </dsp:nvSpPr>
      <dsp:spPr>
        <a:xfrm>
          <a:off x="4090454" y="2121983"/>
          <a:ext cx="384164" cy="3841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E3FF6-371A-433E-8CF4-8467566F8C40}">
      <dsp:nvSpPr>
        <dsp:cNvPr id="0" name=""/>
        <dsp:cNvSpPr/>
      </dsp:nvSpPr>
      <dsp:spPr>
        <a:xfrm>
          <a:off x="4979117" y="512813"/>
          <a:ext cx="1128235" cy="2153924"/>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4A119-9A00-4F72-A02E-8A1F415FB650}">
      <dsp:nvSpPr>
        <dsp:cNvPr id="0" name=""/>
        <dsp:cNvSpPr/>
      </dsp:nvSpPr>
      <dsp:spPr>
        <a:xfrm>
          <a:off x="5902219" y="512813"/>
          <a:ext cx="1128235" cy="2153924"/>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9F88B-EE7A-48BE-B042-1DD275C1CF86}">
      <dsp:nvSpPr>
        <dsp:cNvPr id="0" name=""/>
        <dsp:cNvSpPr/>
      </dsp:nvSpPr>
      <dsp:spPr>
        <a:xfrm>
          <a:off x="7153535" y="334809"/>
          <a:ext cx="2615455" cy="2615455"/>
        </a:xfrm>
        <a:prstGeom prst="ellipse">
          <a:avLst/>
        </a:prstGeom>
        <a:solidFill>
          <a:schemeClr val="accent4">
            <a:lumMod val="20000"/>
            <a:lumOff val="80000"/>
          </a:schemeClr>
        </a:solidFill>
        <a:ln w="762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Nation-wide</a:t>
          </a:r>
        </a:p>
      </dsp:txBody>
      <dsp:txXfrm>
        <a:off x="7536560" y="717834"/>
        <a:ext cx="1849405" cy="1849405"/>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272562-0A3A-4AB4-BC50-E60B23C155AC}" type="datetimeFigureOut">
              <a:rPr lang="en-GB" smtClean="0"/>
              <a:pPr/>
              <a:t>07/09/2023</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50FF530-3021-4178-8231-3639731D567F}" type="slidenum">
              <a:rPr lang="en-GB" smtClean="0"/>
              <a:pPr/>
              <a:t>‹#›</a:t>
            </a:fld>
            <a:endParaRPr lang="en-GB" dirty="0"/>
          </a:p>
        </p:txBody>
      </p:sp>
    </p:spTree>
    <p:extLst>
      <p:ext uri="{BB962C8B-B14F-4D97-AF65-F5344CB8AC3E}">
        <p14:creationId xmlns:p14="http://schemas.microsoft.com/office/powerpoint/2010/main" val="2507476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5D399E-EECB-44CF-8550-B4314E4F2ED2}" type="datetimeFigureOut">
              <a:rPr lang="en-GB" smtClean="0"/>
              <a:pPr/>
              <a:t>07/09/2023</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507CFE-2768-4FE9-A772-596AC82D9DD7}" type="slidenum">
              <a:rPr lang="en-GB" smtClean="0"/>
              <a:pPr/>
              <a:t>‹#›</a:t>
            </a:fld>
            <a:endParaRPr lang="en-GB" dirty="0"/>
          </a:p>
        </p:txBody>
      </p:sp>
    </p:spTree>
    <p:extLst>
      <p:ext uri="{BB962C8B-B14F-4D97-AF65-F5344CB8AC3E}">
        <p14:creationId xmlns:p14="http://schemas.microsoft.com/office/powerpoint/2010/main" val="38885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0E7FE-20E4-4612-B56C-26B77D3B46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48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Many care leavers do worse than young people in the general population – experience higher anxiety, feel unhappy, dissatisfied with life and that the</a:t>
            </a:r>
            <a:r>
              <a:rPr lang="en-GB" sz="1200" baseline="0" dirty="0"/>
              <a:t> things they do in their life are not worthwhile.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care leavers had higher anxiety, lower life satisfaction, felt lonely and were less likely to have trusted supportive people in their lives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7CFE-2768-4FE9-A772-596AC82D9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387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Pandemic sample: high levels of low well-being persisted, but not worsened as may be expected. Slight improvements e.g. coping financially and digital access </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Protective factor? Emphasis on well-being and local and national initiatives to support care leaver (UC, laptops and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wifi</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increased contact &amp; online activities)</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59308-4FD6-4F3F-9F8E-0528096B1A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19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7CFE-2768-4FE9-A772-596AC82D9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81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0E7FE-20E4-4612-B56C-26B77D3B46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46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spcAft>
                <a:spcPts val="600"/>
              </a:spcAft>
            </a:pPr>
            <a:r>
              <a:rPr lang="en-GB" sz="1200" b="1" dirty="0">
                <a:latin typeface="Arial" panose="020B0604020202020204" pitchFamily="34" charset="0"/>
                <a:cs typeface="Arial" panose="020B0604020202020204" pitchFamily="34" charset="0"/>
              </a:rPr>
              <a:t>Recommendation </a:t>
            </a:r>
          </a:p>
          <a:p>
            <a:pPr>
              <a:spcAft>
                <a:spcPts val="600"/>
              </a:spcAft>
            </a:pPr>
            <a:r>
              <a:rPr lang="en-GB" sz="1200" dirty="0">
                <a:latin typeface="Arial" panose="020B0604020202020204" pitchFamily="34" charset="0"/>
                <a:cs typeface="Arial" panose="020B0604020202020204" pitchFamily="34" charset="0"/>
              </a:rPr>
              <a:t>Pay particular attention to the specific areas care leavers highlight locally, as well as the ten key issues we find are associated with well-being, i.e.</a:t>
            </a:r>
          </a:p>
          <a:p>
            <a:pPr marL="285750" indent="-285750">
              <a:spcAft>
                <a:spcPts val="600"/>
              </a:spcAft>
              <a:buFont typeface="Arial" panose="020B0604020202020204" pitchFamily="34" charset="0"/>
              <a:buChar char="•"/>
            </a:pPr>
            <a:r>
              <a:rPr lang="en-GB" sz="1200" b="1" dirty="0">
                <a:solidFill>
                  <a:srgbClr val="80388D"/>
                </a:solidFill>
                <a:latin typeface="Arial" panose="020B0604020202020204" pitchFamily="34" charset="0"/>
                <a:cs typeface="Arial" panose="020B0604020202020204" pitchFamily="34" charset="0"/>
              </a:rPr>
              <a:t>Improve connections and relationships </a:t>
            </a:r>
            <a:r>
              <a:rPr lang="en-GB" sz="1200" dirty="0">
                <a:latin typeface="Arial" panose="020B0604020202020204" pitchFamily="34" charset="0"/>
                <a:cs typeface="Arial" panose="020B0604020202020204" pitchFamily="34" charset="0"/>
              </a:rPr>
              <a:t>(to develop friendships, trusting supportive relationships and addressing loneliness);</a:t>
            </a:r>
          </a:p>
          <a:p>
            <a:pPr marL="285750" indent="-285750">
              <a:spcAft>
                <a:spcPts val="600"/>
              </a:spcAft>
              <a:buFont typeface="Arial" panose="020B0604020202020204" pitchFamily="34" charset="0"/>
              <a:buChar char="•"/>
            </a:pPr>
            <a:r>
              <a:rPr lang="en-GB" sz="1200" b="1" dirty="0">
                <a:solidFill>
                  <a:srgbClr val="80388D"/>
                </a:solidFill>
                <a:latin typeface="Arial" panose="020B0604020202020204" pitchFamily="34" charset="0"/>
                <a:cs typeface="Arial" panose="020B0604020202020204" pitchFamily="34" charset="0"/>
              </a:rPr>
              <a:t>Provide emotional and mental health support </a:t>
            </a:r>
            <a:r>
              <a:rPr lang="en-GB" sz="1200" dirty="0">
                <a:latin typeface="Arial" panose="020B0604020202020204" pitchFamily="34" charset="0"/>
                <a:cs typeface="Arial" panose="020B0604020202020204" pitchFamily="34" charset="0"/>
              </a:rPr>
              <a:t>(to address stress, high negativity and low positivity and help care leavers feel good about their future);</a:t>
            </a:r>
          </a:p>
          <a:p>
            <a:pPr marL="285750" indent="-285750">
              <a:spcAft>
                <a:spcPts val="600"/>
              </a:spcAft>
              <a:buFont typeface="Arial" panose="020B0604020202020204" pitchFamily="34" charset="0"/>
              <a:buChar char="•"/>
            </a:pPr>
            <a:r>
              <a:rPr lang="en-GB" sz="1200" b="1" dirty="0">
                <a:solidFill>
                  <a:srgbClr val="80388D"/>
                </a:solidFill>
                <a:latin typeface="Arial" panose="020B0604020202020204" pitchFamily="34" charset="0"/>
                <a:cs typeface="Arial" panose="020B0604020202020204" pitchFamily="34" charset="0"/>
              </a:rPr>
              <a:t>Provide money management and financial support</a:t>
            </a:r>
            <a:r>
              <a:rPr lang="en-GB" sz="1200" dirty="0">
                <a:latin typeface="Arial" panose="020B0604020202020204" pitchFamily="34" charset="0"/>
                <a:cs typeface="Arial" panose="020B0604020202020204" pitchFamily="34" charset="0"/>
              </a:rPr>
              <a:t> (to support care leavers to cope financially);</a:t>
            </a:r>
          </a:p>
          <a:p>
            <a:pPr marL="285750" indent="-285750">
              <a:spcAft>
                <a:spcPts val="600"/>
              </a:spcAft>
              <a:buFont typeface="Arial" panose="020B0604020202020204" pitchFamily="34" charset="0"/>
              <a:buChar char="•"/>
            </a:pPr>
            <a:r>
              <a:rPr lang="en-GB" sz="1200" b="1" dirty="0">
                <a:solidFill>
                  <a:srgbClr val="80388D"/>
                </a:solidFill>
                <a:latin typeface="Arial" panose="020B0604020202020204" pitchFamily="34" charset="0"/>
                <a:cs typeface="Arial" panose="020B0604020202020204" pitchFamily="34" charset="0"/>
              </a:rPr>
              <a:t>Improve accommodation support </a:t>
            </a:r>
            <a:r>
              <a:rPr lang="en-GB" sz="1200" dirty="0">
                <a:latin typeface="Arial" panose="020B0604020202020204" pitchFamily="34" charset="0"/>
                <a:cs typeface="Arial" panose="020B0604020202020204" pitchFamily="34" charset="0"/>
              </a:rPr>
              <a:t>(to help care leavers feel </a:t>
            </a: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7CFE-2768-4FE9-A772-596AC82D9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61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Influencing and inform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3AECB-1F5F-415B-BA01-144ACD0EECB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352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continue to learn from children and young people in the Bright Spots programme by working with local authorities across the country to capture how their children and young people are doing. </a:t>
            </a:r>
            <a:endParaRPr lang="en-GB" dirty="0">
              <a:effectLst/>
            </a:endParaRPr>
          </a:p>
          <a:p>
            <a:r>
              <a:rPr lang="en-GB" sz="1200" b="1" kern="1200" dirty="0">
                <a:solidFill>
                  <a:schemeClr val="tx1"/>
                </a:solidFill>
                <a:effectLst/>
                <a:latin typeface="+mn-lt"/>
                <a:ea typeface="+mn-ea"/>
                <a:cs typeface="+mn-cs"/>
              </a:rPr>
              <a:t> </a:t>
            </a:r>
            <a:endParaRPr lang="en-GB" dirty="0">
              <a:effectLst/>
            </a:endParaRPr>
          </a:p>
          <a:p>
            <a:r>
              <a:rPr lang="en-GB" sz="1200" b="1" kern="1200" dirty="0">
                <a:solidFill>
                  <a:schemeClr val="tx1"/>
                </a:solidFill>
                <a:effectLst/>
                <a:latin typeface="+mn-lt"/>
                <a:ea typeface="+mn-ea"/>
                <a:cs typeface="+mn-cs"/>
              </a:rPr>
              <a:t>The local authorities who have made the most of the Bright Spots programme have used the surveys to drive change locally.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There are some great examples of how local authorities have listened to their children and young people in our Resource Bank</a:t>
            </a:r>
            <a:r>
              <a:rPr lang="en-GB" sz="1200" dirty="0">
                <a:effectLst/>
              </a:rPr>
              <a:t> </a:t>
            </a:r>
            <a:r>
              <a:rPr lang="en-GB" sz="1200" kern="1200" dirty="0">
                <a:solidFill>
                  <a:schemeClr val="tx1"/>
                </a:solidFill>
                <a:effectLst/>
                <a:latin typeface="+mn-lt"/>
                <a:ea typeface="+mn-ea"/>
                <a:cs typeface="+mn-cs"/>
              </a:rPr>
              <a:t>, the updated version of which is launched alongside this report. We encourage services to </a:t>
            </a:r>
            <a:r>
              <a:rPr lang="en-US" sz="1200" kern="1200" dirty="0">
                <a:solidFill>
                  <a:schemeClr val="tx1"/>
                </a:solidFill>
                <a:effectLst/>
                <a:latin typeface="+mn-lt"/>
                <a:ea typeface="+mn-ea"/>
                <a:cs typeface="+mn-cs"/>
              </a:rPr>
              <a:t>seek ways to co-produce service improvements with children and young people to address the issues they say would make their lives better. </a:t>
            </a:r>
            <a:endParaRPr lang="en-GB" dirty="0">
              <a:effectLst/>
            </a:endParaRPr>
          </a:p>
          <a:p>
            <a:r>
              <a:rPr lang="en-GB" sz="1200" kern="1200" dirty="0">
                <a:solidFill>
                  <a:schemeClr val="tx1"/>
                </a:solidFill>
                <a:effectLst/>
                <a:latin typeface="+mn-lt"/>
                <a:ea typeface="+mn-ea"/>
                <a:cs typeface="+mn-cs"/>
              </a:rPr>
              <a:t>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You can see examples of these in our resource bank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0E7FE-20E4-4612-B56C-26B77D3B46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1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19</a:t>
            </a:fld>
            <a:endParaRPr lang="en-GB" dirty="0"/>
          </a:p>
        </p:txBody>
      </p:sp>
    </p:spTree>
    <p:extLst>
      <p:ext uri="{BB962C8B-B14F-4D97-AF65-F5344CB8AC3E}">
        <p14:creationId xmlns:p14="http://schemas.microsoft.com/office/powerpoint/2010/main" val="346683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17550"/>
            <a:ext cx="4189412" cy="2357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99976CB0-B70B-45E1-8696-3786F02CB476}"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01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660400"/>
            <a:ext cx="3860800" cy="2171700"/>
          </a:xfrm>
        </p:spPr>
      </p:sp>
      <p:sp>
        <p:nvSpPr>
          <p:cNvPr id="3" name="Notes Placeholder 2"/>
          <p:cNvSpPr>
            <a:spLocks noGrp="1"/>
          </p:cNvSpPr>
          <p:nvPr>
            <p:ph type="body" idx="1"/>
          </p:nvPr>
        </p:nvSpPr>
        <p:spPr/>
        <p:txBody>
          <a:bodyPr/>
          <a:lstStyle/>
          <a:p>
            <a:pPr>
              <a:spcAft>
                <a:spcPts val="1000"/>
              </a:spcAft>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3AECB-1F5F-415B-BA01-144ACD0EECB3}" type="slidenum">
              <a:rPr kumimoji="0" lang="en-GB" sz="1000" b="0" i="0" u="none" strike="noStrike" kern="1200" cap="none" spc="0" normalizeH="0" baseline="0" noProof="0" smtClean="0">
                <a:ln>
                  <a:noFill/>
                </a:ln>
                <a:solidFill>
                  <a:prstClr val="black"/>
                </a:solidFill>
                <a:effectLst/>
                <a:uLnTx/>
                <a:uFillTx/>
                <a:latin typeface="Verdana" pitchFamily="34" charset="0"/>
                <a:ea typeface="Verdana"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0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endParaRPr>
          </a:p>
        </p:txBody>
      </p:sp>
    </p:spTree>
    <p:extLst>
      <p:ext uri="{BB962C8B-B14F-4D97-AF65-F5344CB8AC3E}">
        <p14:creationId xmlns:p14="http://schemas.microsoft.com/office/powerpoint/2010/main" val="25032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4</a:t>
            </a:fld>
            <a:endParaRPr lang="en-GB" dirty="0"/>
          </a:p>
        </p:txBody>
      </p:sp>
    </p:spTree>
    <p:extLst>
      <p:ext uri="{BB962C8B-B14F-4D97-AF65-F5344CB8AC3E}">
        <p14:creationId xmlns:p14="http://schemas.microsoft.com/office/powerpoint/2010/main" val="344392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almost a decade the Bright Spots programme has worked with children and young people to explore what they feel makes their lives good.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have found that what is important to children and young people is not always the focus of children's social care. But we feel it should be.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0E7FE-20E4-4612-B56C-26B77D3B46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06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874815" rtl="0" eaLnBrk="1" fontAlgn="auto" latinLnBrk="0" hangingPunct="1">
              <a:lnSpc>
                <a:spcPct val="100000"/>
              </a:lnSpc>
              <a:spcBef>
                <a:spcPts val="0"/>
              </a:spcBef>
              <a:spcAft>
                <a:spcPts val="0"/>
              </a:spcAft>
              <a:buClrTx/>
              <a:buSzTx/>
              <a:buFontTx/>
              <a:buNone/>
              <a:tabLst/>
              <a:defRPr/>
            </a:pPr>
            <a:fld id="{20ED57D9-25B1-4DC6-81FB-D77AB0D932CB}"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874815"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88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FF6A7-032C-488A-B3E3-6B8504BC80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783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Time to Reflect…CHAT function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What makes your life good?  (people, places, activities…)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59308-4FD6-4F3F-9F8E-0528096B1A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796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Bright Spots programme is a partnership between Coram Voice &amp; the University of Oxford. Between 2017 and 2022 we have had over </a:t>
            </a:r>
            <a:r>
              <a:rPr lang="en-GB" sz="1200" b="1" kern="1200" dirty="0">
                <a:solidFill>
                  <a:schemeClr val="tx1"/>
                </a:solidFill>
                <a:effectLst/>
                <a:latin typeface="+mn-lt"/>
                <a:ea typeface="+mn-ea"/>
                <a:cs typeface="+mn-cs"/>
              </a:rPr>
              <a:t>7,000</a:t>
            </a:r>
            <a:r>
              <a:rPr lang="en-GB" sz="1200" kern="1200" dirty="0">
                <a:solidFill>
                  <a:schemeClr val="tx1"/>
                </a:solidFill>
                <a:effectLst/>
                <a:latin typeface="+mn-lt"/>
                <a:ea typeface="+mn-ea"/>
                <a:cs typeface="+mn-cs"/>
              </a:rPr>
              <a:t> responses from care leavers in </a:t>
            </a:r>
            <a:r>
              <a:rPr lang="en-GB" sz="1200" b="1" kern="1200" dirty="0">
                <a:solidFill>
                  <a:schemeClr val="tx1"/>
                </a:solidFill>
                <a:effectLst/>
                <a:latin typeface="+mn-lt"/>
                <a:ea typeface="+mn-ea"/>
                <a:cs typeface="+mn-cs"/>
              </a:rPr>
              <a:t>47 local authorities</a:t>
            </a:r>
            <a:r>
              <a:rPr lang="en-GB" sz="1200" kern="1200" dirty="0">
                <a:solidFill>
                  <a:schemeClr val="tx1"/>
                </a:solidFill>
                <a:effectLst/>
                <a:latin typeface="+mn-lt"/>
                <a:ea typeface="+mn-ea"/>
                <a:cs typeface="+mn-cs"/>
              </a:rPr>
              <a:t> to questions in the </a:t>
            </a:r>
            <a:r>
              <a:rPr lang="en-GB" sz="1200" i="1" kern="1200" dirty="0">
                <a:solidFill>
                  <a:schemeClr val="tx1"/>
                </a:solidFill>
                <a:effectLst/>
                <a:latin typeface="+mn-lt"/>
                <a:ea typeface="+mn-ea"/>
                <a:cs typeface="+mn-cs"/>
              </a:rPr>
              <a:t>Your Life Beyond Care</a:t>
            </a:r>
            <a:r>
              <a:rPr lang="en-GB" sz="1200" kern="1200" dirty="0">
                <a:solidFill>
                  <a:schemeClr val="tx1"/>
                </a:solidFill>
                <a:effectLst/>
                <a:latin typeface="+mn-lt"/>
                <a:ea typeface="+mn-ea"/>
                <a:cs typeface="+mn-cs"/>
              </a:rPr>
              <a:t> survey.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7CFE-2768-4FE9-A772-596AC82D9D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28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solidFill>
                  <a:prstClr val="black">
                    <a:tint val="75000"/>
                  </a:prstClr>
                </a:solidFill>
              </a:rPr>
              <a:pPr/>
              <a:t>07/09/2023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6" name="Slide Number Placeholder 5"/>
          <p:cNvSpPr>
            <a:spLocks noGrp="1"/>
          </p:cNvSpPr>
          <p:nvPr>
            <p:ph type="sldNum" sz="quarter" idx="12"/>
          </p:nvPr>
        </p:nvSpPr>
        <p:spPr>
          <a:xfrm>
            <a:off x="9168341" y="6381369"/>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38051197"/>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381" y="1268760"/>
            <a:ext cx="546701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268760"/>
            <a:ext cx="539038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4744641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70AE-B489-4233-01CF-9C7ADEC40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CE6637-45A3-CFCC-4EEF-2EA953720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F14D5A-C6A5-C63D-8207-1F3099987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1F236-D19D-9674-542A-3E130D7A80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6FF4884-66A0-B2B8-AE3F-8E04DB243B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136F40F-8724-9D0B-8A65-E0EC816184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52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2FD2-EF60-A76F-0CED-E4C10C184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3C3A62-B1BA-5A0C-8703-F18FC3625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69A4E3-7D0A-62BB-AE35-B36408D8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C8B7F-2F79-CA65-3AF2-6F6904E750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B0E9798-D5A4-339E-CDA5-CBCF0310CF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037E8C6-4591-54B1-D5FB-29A268BD09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240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C6C8-554D-DF5E-0693-6DBF40E35D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80A301-BA5B-492A-AA7B-ADD1161DBA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23298C-296B-0547-CBA9-DCB887C1C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E49C21E-7B8A-F981-BF08-B8DC648EBC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1349A0-2FFF-93DC-AA4D-89C574CA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3663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5934E-AD80-FDBD-46E6-F1EACE0B5D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CB3D32-74F0-331D-4E43-69AD94903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26C8CD-532C-1749-BEBE-10B9400071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FC6CC3-14D2-C48E-7FC0-82B173154D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EC5A435-85C0-9E68-2ADD-DC646EBCDE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4807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lvl1pPr>
              <a:defRPr>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88A5DB-E5AB-44FC-9B80-7A4E538D4AD7}"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6" name="Slide Number Placeholder 5"/>
          <p:cNvSpPr>
            <a:spLocks noGrp="1"/>
          </p:cNvSpPr>
          <p:nvPr>
            <p:ph type="sldNum" sz="quarter" idx="12"/>
          </p:nvPr>
        </p:nvSpPr>
        <p:spPr>
          <a:xfrm>
            <a:off x="9168341" y="638136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0606744"/>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BAEA4-D045-4A31-B148-B9C279F05581}"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6" name="Slide Number Placeholder 5"/>
          <p:cNvSpPr>
            <a:spLocks noGrp="1"/>
          </p:cNvSpPr>
          <p:nvPr>
            <p:ph type="sldNum" sz="quarter" idx="12"/>
          </p:nvPr>
        </p:nvSpPr>
        <p:spPr>
          <a:xfrm>
            <a:off x="9168341" y="6366062"/>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0840602"/>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chemeClr val="tx2"/>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4"/>
            <a:ext cx="5384800" cy="492941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4"/>
            <a:ext cx="5384800" cy="492941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873614-D828-406D-B63C-8B8417E77E11}"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7" name="Slide Number Placeholder 6"/>
          <p:cNvSpPr>
            <a:spLocks noGrp="1"/>
          </p:cNvSpPr>
          <p:nvPr>
            <p:ph type="sldNum" sz="quarter" idx="12"/>
          </p:nvPr>
        </p:nvSpPr>
        <p:spPr>
          <a:xfrm>
            <a:off x="9168341" y="6381369"/>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0310984"/>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94" y="1196752"/>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1836514"/>
            <a:ext cx="5389033"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EAC3E-A275-46E7-8D1F-D4A591F1F90E}"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9" name="Slide Number Placeholder 8"/>
          <p:cNvSpPr>
            <a:spLocks noGrp="1"/>
          </p:cNvSpPr>
          <p:nvPr>
            <p:ph type="sldNum" sz="quarter" idx="12"/>
          </p:nvPr>
        </p:nvSpPr>
        <p:spPr>
          <a:xfrm>
            <a:off x="9072331" y="6364348"/>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603697"/>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1866F-39C4-4FA0-953C-EFF5256D74A4}"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4" name="Slide Number Placeholder 3"/>
          <p:cNvSpPr>
            <a:spLocks noGrp="1"/>
          </p:cNvSpPr>
          <p:nvPr>
            <p:ph type="sldNum" sz="quarter" idx="12"/>
          </p:nvPr>
        </p:nvSpPr>
        <p:spPr>
          <a:xfrm>
            <a:off x="9168341" y="6364348"/>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5729315"/>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2"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2"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820"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600" b="0" i="0" u="none" strike="noStrike" kern="1200" cap="none" spc="0" normalizeH="0" baseline="0" noProof="0">
                <a:ln>
                  <a:noFill/>
                </a:ln>
                <a:solidFill>
                  <a:srgbClr val="B20E10"/>
                </a:solidFill>
                <a:effectLst/>
                <a:uLnTx/>
                <a:uFillTx/>
                <a:latin typeface="Arial" panose="020B0604020202020204" pitchFamily="34"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srgbClr val="B20E10"/>
              </a:solidFill>
              <a:effectLst/>
              <a:uLnTx/>
              <a:uFillTx/>
              <a:latin typeface="Arial" panose="020B0604020202020204" pitchFamily="34" charset="0"/>
              <a:ea typeface="+mn-ea"/>
              <a:cs typeface="Times New Roman" pitchFamily="18" charset="0"/>
            </a:endParaRPr>
          </a:p>
        </p:txBody>
      </p:sp>
      <p:sp>
        <p:nvSpPr>
          <p:cNvPr id="8" name="Footer Placeholder 7"/>
          <p:cNvSpPr>
            <a:spLocks noGrp="1"/>
          </p:cNvSpPr>
          <p:nvPr>
            <p:ph type="ftr" sz="quarter" idx="11"/>
          </p:nvPr>
        </p:nvSpPr>
        <p:spPr>
          <a:xfrm>
            <a:off x="4165600" y="6356387"/>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20E10"/>
              </a:solidFill>
              <a:effectLst/>
              <a:uLnTx/>
              <a:uFillTx/>
              <a:latin typeface="Arial" panose="020B0604020202020204" pitchFamily="34"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600" b="0" i="0" u="none" strike="noStrike" kern="1200" cap="none" spc="0" normalizeH="0" baseline="0" noProof="0" smtClean="0">
                <a:ln>
                  <a:noFill/>
                </a:ln>
                <a:solidFill>
                  <a:srgbClr val="B20E1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srgbClr val="B20E10">
                  <a:tint val="75000"/>
                </a:srgbClr>
              </a:solidFill>
              <a:effectLst/>
              <a:uLnTx/>
              <a:uFillTx/>
              <a:latin typeface="Arial" panose="020B0604020202020204" pitchFamily="34" charset="0"/>
              <a:ea typeface="+mn-ea"/>
              <a:cs typeface="Arial" panose="020B0604020202020204" pitchFamily="34" charset="0"/>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800"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37964949"/>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23392"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4"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9" name="Slide Number Placeholder 8"/>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73998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a:xfrm>
            <a:off x="4165600" y="6356359"/>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000648744"/>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07885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20858"/>
            <a:ext cx="11521280" cy="5116454"/>
          </a:xfrm>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35639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a:xfrm>
            <a:off x="9011840" y="6356393"/>
            <a:ext cx="2844800"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323416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5676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35639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588723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4165600" y="635639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56689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a:xfrm>
            <a:off x="4165600" y="635639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9416869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ext Placeholder 2"/>
          <p:cNvSpPr>
            <a:spLocks noGrp="1"/>
          </p:cNvSpPr>
          <p:nvPr>
            <p:ph type="body" idx="1" hasCustomPrompt="1"/>
          </p:nvPr>
        </p:nvSpPr>
        <p:spPr>
          <a:xfrm>
            <a:off x="346948" y="1150800"/>
            <a:ext cx="3456384" cy="1134418"/>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346948" y="2246889"/>
            <a:ext cx="3456384"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3" hasCustomPrompt="1"/>
          </p:nvPr>
        </p:nvSpPr>
        <p:spPr>
          <a:xfrm>
            <a:off x="4227524" y="1158298"/>
            <a:ext cx="3527515" cy="1126921"/>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4"/>
          </p:nvPr>
        </p:nvSpPr>
        <p:spPr>
          <a:xfrm>
            <a:off x="4297296" y="2246889"/>
            <a:ext cx="3457741"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4"/>
          <p:cNvSpPr>
            <a:spLocks noGrp="1"/>
          </p:cNvSpPr>
          <p:nvPr>
            <p:ph type="body" sz="quarter" idx="13" hasCustomPrompt="1"/>
          </p:nvPr>
        </p:nvSpPr>
        <p:spPr>
          <a:xfrm>
            <a:off x="8302888" y="1150800"/>
            <a:ext cx="3457741" cy="113441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14"/>
          </p:nvPr>
        </p:nvSpPr>
        <p:spPr>
          <a:xfrm>
            <a:off x="8302888" y="2246889"/>
            <a:ext cx="3457741"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4" name="Rectangle 13"/>
          <p:cNvSpPr/>
          <p:nvPr userDrawn="1"/>
        </p:nvSpPr>
        <p:spPr>
          <a:xfrm>
            <a:off x="0" y="-27384"/>
            <a:ext cx="12192000" cy="1033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6B2F75"/>
              </a:solidFill>
              <a:effectLst/>
              <a:uLnTx/>
              <a:uFillTx/>
              <a:latin typeface="Arial"/>
              <a:ea typeface="+mn-ea"/>
              <a:cs typeface="+mn-cs"/>
            </a:endParaRPr>
          </a:p>
        </p:txBody>
      </p:sp>
    </p:spTree>
    <p:extLst>
      <p:ext uri="{BB962C8B-B14F-4D97-AF65-F5344CB8AC3E}">
        <p14:creationId xmlns:p14="http://schemas.microsoft.com/office/powerpoint/2010/main" val="23980261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a:xfrm>
            <a:off x="4165600" y="635639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41441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4165600" y="635639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342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1"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1"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801"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9" name="Slide Number Placeholder 8"/>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800"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4364646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9332"/>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1352773"/>
            <a:ext cx="5384800" cy="4525963"/>
          </a:xfrm>
        </p:spPr>
        <p:txBody>
          <a:bodyPr>
            <a:normAutofit/>
          </a:bodyPr>
          <a:lstStyle>
            <a:lvl1pPr indent="-360000">
              <a:lnSpc>
                <a:spcPct val="110000"/>
              </a:lnSpc>
              <a:buClr>
                <a:srgbClr val="B20E10"/>
              </a:buClr>
              <a:defRPr sz="1600">
                <a:solidFill>
                  <a:schemeClr val="bg2"/>
                </a:solidFill>
                <a:latin typeface="Arial" panose="020B0604020202020204" pitchFamily="34" charset="0"/>
                <a:cs typeface="Arial" panose="020B0604020202020204" pitchFamily="34" charset="0"/>
              </a:defRPr>
            </a:lvl1pPr>
            <a:lvl2pPr>
              <a:lnSpc>
                <a:spcPct val="110000"/>
              </a:lnSpc>
              <a:defRPr sz="1600">
                <a:solidFill>
                  <a:schemeClr val="bg2"/>
                </a:solidFill>
                <a:latin typeface="Arial" panose="020B0604020202020204" pitchFamily="34" charset="0"/>
                <a:cs typeface="Arial" panose="020B0604020202020204" pitchFamily="34" charset="0"/>
              </a:defRPr>
            </a:lvl2pPr>
            <a:lvl3pPr>
              <a:lnSpc>
                <a:spcPct val="110000"/>
              </a:lnSpc>
              <a:defRPr sz="1600">
                <a:solidFill>
                  <a:schemeClr val="bg2"/>
                </a:solidFill>
                <a:latin typeface="Arial" panose="020B0604020202020204" pitchFamily="34" charset="0"/>
                <a:cs typeface="Arial" panose="020B0604020202020204" pitchFamily="34" charset="0"/>
              </a:defRPr>
            </a:lvl3pPr>
            <a:lvl4pPr>
              <a:lnSpc>
                <a:spcPct val="110000"/>
              </a:lnSpc>
              <a:defRPr sz="1600">
                <a:solidFill>
                  <a:schemeClr val="bg2"/>
                </a:solidFill>
                <a:latin typeface="Arial" panose="020B0604020202020204" pitchFamily="34" charset="0"/>
                <a:cs typeface="Arial" panose="020B0604020202020204" pitchFamily="34" charset="0"/>
              </a:defRPr>
            </a:lvl4pPr>
            <a:lvl5pPr>
              <a:lnSpc>
                <a:spcPct val="110000"/>
              </a:lnSpc>
              <a:defRPr sz="16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352773"/>
            <a:ext cx="5384800" cy="4525963"/>
          </a:xfrm>
        </p:spPr>
        <p:txBody>
          <a:bodyPr>
            <a:normAutofit/>
          </a:bodyPr>
          <a:lstStyle>
            <a:lvl1pPr marL="360000" indent="-360000">
              <a:lnSpc>
                <a:spcPct val="110000"/>
              </a:lnSpc>
              <a:spcBef>
                <a:spcPts val="384"/>
              </a:spcBef>
              <a:buClr>
                <a:srgbClr val="B20E10"/>
              </a:buClr>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1pPr>
            <a:lvl2pPr>
              <a:lnSpc>
                <a:spcPct val="110000"/>
              </a:lnSpc>
              <a:defRPr sz="1600">
                <a:solidFill>
                  <a:schemeClr val="bg2"/>
                </a:solidFill>
                <a:latin typeface="Arial" panose="020B0604020202020204" pitchFamily="34" charset="0"/>
                <a:cs typeface="Arial" panose="020B0604020202020204" pitchFamily="34" charset="0"/>
              </a:defRPr>
            </a:lvl2pPr>
            <a:lvl3pPr>
              <a:lnSpc>
                <a:spcPct val="110000"/>
              </a:lnSpc>
              <a:defRPr sz="1600">
                <a:solidFill>
                  <a:schemeClr val="bg2"/>
                </a:solidFill>
                <a:latin typeface="Arial" panose="020B0604020202020204" pitchFamily="34" charset="0"/>
                <a:cs typeface="Arial" panose="020B0604020202020204" pitchFamily="34" charset="0"/>
              </a:defRPr>
            </a:lvl3pPr>
            <a:lvl4pPr>
              <a:lnSpc>
                <a:spcPct val="110000"/>
              </a:lnSpc>
              <a:defRPr sz="1600">
                <a:solidFill>
                  <a:schemeClr val="bg2"/>
                </a:solidFill>
                <a:latin typeface="Arial" panose="020B0604020202020204" pitchFamily="34" charset="0"/>
                <a:cs typeface="Arial" panose="020B0604020202020204" pitchFamily="34" charset="0"/>
              </a:defRPr>
            </a:lvl4pPr>
            <a:lvl5pPr>
              <a:lnSpc>
                <a:spcPct val="110000"/>
              </a:lnSpc>
              <a:defRPr sz="16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600" y="6356393"/>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609600" y="6375238"/>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a:xfrm>
            <a:off x="10832150" y="6356393"/>
            <a:ext cx="1203569" cy="365125"/>
          </a:xfrm>
          <a:prstGeom prst="rect">
            <a:avLst/>
          </a:prstGeom>
        </p:spPr>
        <p:txBody>
          <a:bodyPr/>
          <a:lstStyle>
            <a:lvl1pPr algn="r">
              <a:defRPr sz="1600">
                <a:solidFill>
                  <a:srgbClr val="7F7F7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99440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913"/>
            <a:ext cx="5853675" cy="1658615"/>
          </a:xfrm>
          <a:prstGeom prst="rect">
            <a:avLst/>
          </a:prstGeo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93"/>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Picture Placeholder 2"/>
          <p:cNvSpPr>
            <a:spLocks noGrp="1"/>
          </p:cNvSpPr>
          <p:nvPr>
            <p:ph type="pic" idx="13"/>
          </p:nvPr>
        </p:nvSpPr>
        <p:spPr>
          <a:xfrm>
            <a:off x="6576053" y="1628805"/>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407368" y="335748"/>
            <a:ext cx="1824236" cy="1079500"/>
          </a:xfrm>
          <a:prstGeom prst="rect">
            <a:avLst/>
          </a:prstGeom>
          <a:noFill/>
          <a:ln w="9525">
            <a:noFill/>
            <a:miter lim="800000"/>
            <a:headEnd/>
            <a:tailEnd/>
          </a:ln>
        </p:spPr>
      </p:pic>
      <p:pic>
        <p:nvPicPr>
          <p:cNvPr id="4" name="Picture 3"/>
          <p:cNvPicPr>
            <a:picLocks noChangeAspect="1"/>
          </p:cNvPicPr>
          <p:nvPr userDrawn="1"/>
        </p:nvPicPr>
        <p:blipFill>
          <a:blip r:embed="rId3"/>
          <a:stretch>
            <a:fillRect/>
          </a:stretch>
        </p:blipFill>
        <p:spPr>
          <a:xfrm>
            <a:off x="2567608" y="335748"/>
            <a:ext cx="4200467" cy="903858"/>
          </a:xfrm>
          <a:prstGeom prst="rect">
            <a:avLst/>
          </a:prstGeom>
        </p:spPr>
      </p:pic>
    </p:spTree>
    <p:extLst>
      <p:ext uri="{BB962C8B-B14F-4D97-AF65-F5344CB8AC3E}">
        <p14:creationId xmlns:p14="http://schemas.microsoft.com/office/powerpoint/2010/main" val="39452752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913"/>
            <a:ext cx="5853675" cy="1658615"/>
          </a:xfrm>
          <a:prstGeom prst="rect">
            <a:avLst/>
          </a:prstGeo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590838" y="4805070"/>
            <a:ext cx="10561173" cy="1218705"/>
          </a:xfr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panose="020B0604020202020204" pitchFamily="34" charset="0"/>
              <a:ea typeface="+mn-ea"/>
              <a:cs typeface="Arial" panose="020B0604020202020204" pitchFamily="34" charset="0"/>
            </a:endParaRPr>
          </a:p>
        </p:txBody>
      </p:sp>
      <p:sp>
        <p:nvSpPr>
          <p:cNvPr id="7" name="Picture Placeholder 2"/>
          <p:cNvSpPr>
            <a:spLocks noGrp="1"/>
          </p:cNvSpPr>
          <p:nvPr>
            <p:ph type="pic" idx="13"/>
          </p:nvPr>
        </p:nvSpPr>
        <p:spPr>
          <a:xfrm>
            <a:off x="6576053" y="1628805"/>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90838" y="476671"/>
            <a:ext cx="1984589" cy="1152133"/>
          </a:xfrm>
          <a:prstGeom prst="rect">
            <a:avLst/>
          </a:prstGeom>
          <a:noFill/>
          <a:ln w="9525">
            <a:noFill/>
            <a:miter lim="800000"/>
            <a:headEnd/>
            <a:tailEnd/>
          </a:ln>
        </p:spPr>
      </p:pic>
    </p:spTree>
    <p:extLst>
      <p:ext uri="{BB962C8B-B14F-4D97-AF65-F5344CB8AC3E}">
        <p14:creationId xmlns:p14="http://schemas.microsoft.com/office/powerpoint/2010/main" val="38420151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6" y="88379"/>
            <a:ext cx="12192000" cy="98014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1"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1"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804"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7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200" b="0" i="0" u="none" strike="noStrike" kern="1200" cap="none" spc="0" normalizeH="0" baseline="0" noProof="0" smtClean="0">
                <a:ln>
                  <a:noFill/>
                </a:ln>
                <a:solidFill>
                  <a:srgbClr val="B20E1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srgbClr val="B20E1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a:xfrm>
            <a:off x="4165600" y="635637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panose="020B0604020202020204" pitchFamily="34" charset="0"/>
              <a:ea typeface="+mn-ea"/>
              <a:cs typeface="Arial" panose="020B0604020202020204" pitchFamily="34" charset="0"/>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800"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4914948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877"/>
            <a:ext cx="5853675" cy="1658615"/>
          </a:xfr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57"/>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
        <p:nvSpPr>
          <p:cNvPr id="7" name="Picture Placeholder 2"/>
          <p:cNvSpPr>
            <a:spLocks noGrp="1"/>
          </p:cNvSpPr>
          <p:nvPr>
            <p:ph type="pic" idx="13"/>
          </p:nvPr>
        </p:nvSpPr>
        <p:spPr>
          <a:xfrm>
            <a:off x="6576053" y="1628801"/>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27383" y="404664"/>
            <a:ext cx="2400300" cy="1079500"/>
          </a:xfrm>
          <a:prstGeom prst="rect">
            <a:avLst/>
          </a:prstGeom>
          <a:noFill/>
          <a:ln w="9525">
            <a:noFill/>
            <a:miter lim="800000"/>
            <a:headEnd/>
            <a:tailEnd/>
          </a:ln>
        </p:spPr>
      </p:pic>
    </p:spTree>
    <p:extLst>
      <p:ext uri="{BB962C8B-B14F-4D97-AF65-F5344CB8AC3E}">
        <p14:creationId xmlns:p14="http://schemas.microsoft.com/office/powerpoint/2010/main" val="18661917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ln>
            <a:noFill/>
          </a:ln>
        </p:spPr>
        <p:style>
          <a:lnRef idx="2">
            <a:schemeClr val="accent1">
              <a:shade val="50000"/>
            </a:schemeClr>
          </a:lnRef>
          <a:fillRef idx="1">
            <a:schemeClr val="accent1"/>
          </a:fillRef>
          <a:effectRef idx="0">
            <a:schemeClr val="accent1"/>
          </a:effectRef>
          <a:fontRef idx="none"/>
        </p:style>
        <p:txBody>
          <a:bodyPr>
            <a:normAutofit/>
          </a:bodyPr>
          <a:lstStyle>
            <a:lvl1pPr marL="144000" algn="l">
              <a:defRPr sz="36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143341" y="1124744"/>
            <a:ext cx="11905323" cy="518457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39869932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6428342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381" y="1268760"/>
            <a:ext cx="546701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268760"/>
            <a:ext cx="539038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21694327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23392"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4"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28484609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1"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1"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801"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800"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5833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5" name="Slide Number Placeholder 4"/>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6598017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Date Placeholder 2"/>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3053919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31859428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noAutofit/>
          </a:bodyPr>
          <a:lstStyle>
            <a:lvl1pPr algn="l">
              <a:defRPr sz="2400" b="1"/>
            </a:lvl1pPr>
          </a:lstStyle>
          <a:p>
            <a:r>
              <a:rPr lang="en-US" dirty="0"/>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8409124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32368848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13176807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9781445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88A5DB-E5AB-44FC-9B80-7A4E538D4AD7}" type="datetime1">
              <a:rPr kumimoji="0" lang="en-GB" sz="1800" b="0" i="0" u="none" strike="noStrike" kern="1200" cap="none" spc="0" normalizeH="0" baseline="0" noProof="0" smtClean="0">
                <a:ln>
                  <a:noFill/>
                </a:ln>
                <a:solidFill>
                  <a:srgbClr val="B20E1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B20E10"/>
                </a:solidFill>
                <a:effectLst/>
                <a:uLnTx/>
                <a:uFillTx/>
                <a:latin typeface="Arial"/>
                <a:ea typeface="+mn-ea"/>
                <a:cs typeface="+mn-cs"/>
              </a:rPr>
              <a:t>www.coramvoice.org.uk/brightspots</a:t>
            </a:r>
            <a:endParaRPr kumimoji="0" lang="en-GB" sz="1800" b="0" i="0" u="none" strike="noStrike" kern="1200" cap="none" spc="0" normalizeH="0" baseline="0" noProof="0" dirty="0">
              <a:ln>
                <a:noFill/>
              </a:ln>
              <a:solidFill>
                <a:srgbClr val="B20E10"/>
              </a:solidFill>
              <a:effectLst/>
              <a:uLnTx/>
              <a:uFillTx/>
              <a:latin typeface="Arial"/>
              <a:ea typeface="+mn-ea"/>
              <a:cs typeface="+mn-cs"/>
            </a:endParaRPr>
          </a:p>
        </p:txBody>
      </p:sp>
      <p:sp>
        <p:nvSpPr>
          <p:cNvPr id="6" name="Slide Number Placeholder 5"/>
          <p:cNvSpPr>
            <a:spLocks noGrp="1"/>
          </p:cNvSpPr>
          <p:nvPr>
            <p:ph type="sldNum" sz="quarter" idx="12"/>
          </p:nvPr>
        </p:nvSpPr>
        <p:spPr>
          <a:xfrm>
            <a:off x="9168341" y="638133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3184062581"/>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88A5DB-E5AB-44FC-9B80-7A4E538D4AD7}"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9168341" y="638133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3121192"/>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BAEA4-D045-4A31-B148-B9C279F05581}"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9168341" y="6366026"/>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780799"/>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873614-D828-406D-B63C-8B8417E77E11}"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a:xfrm>
            <a:off x="9168341" y="6381333"/>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8127373"/>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4" name="Slide Number Placeholder 3"/>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6150226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196752"/>
            <a:ext cx="5389033"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836514"/>
            <a:ext cx="5389033"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EAC3E-A275-46E7-8D1F-D4A591F1F90E}"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a:xfrm>
            <a:off x="9072331" y="6364312"/>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0945390"/>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72765C-87E5-4EA0-B4F4-9C6D76ADC3AC}"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a:xfrm>
            <a:off x="9168341" y="6362257"/>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Oval 5"/>
          <p:cNvSpPr/>
          <p:nvPr userDrawn="1"/>
        </p:nvSpPr>
        <p:spPr>
          <a:xfrm>
            <a:off x="1765944" y="1782425"/>
            <a:ext cx="3527619"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27912547"/>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1866F-39C4-4FA0-953C-EFF5256D74A4}"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9168341" y="6364312"/>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3331641"/>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noAutofit/>
          </a:bodyPr>
          <a:lstStyle>
            <a:lvl1pPr algn="l">
              <a:defRPr sz="2400" b="1"/>
            </a:lvl1pPr>
          </a:lstStyle>
          <a:p>
            <a:r>
              <a:rPr lang="en-US" dirty="0"/>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29106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94216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36589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15325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E388A5DB-E5AB-44FC-9B80-7A4E538D4AD7}" type="datetime1">
              <a:rPr lang="en-GB" smtClean="0">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r>
              <a:rPr lang="en-GB" dirty="0">
                <a:solidFill>
                  <a:srgbClr val="B20E10"/>
                </a:solidFill>
              </a:rPr>
              <a:t>www.coramvoice.org.uk/brightspots</a:t>
            </a:r>
          </a:p>
        </p:txBody>
      </p:sp>
      <p:sp>
        <p:nvSpPr>
          <p:cNvPr id="6" name="Slide Number Placeholder 5"/>
          <p:cNvSpPr>
            <a:spLocks noGrp="1"/>
          </p:cNvSpPr>
          <p:nvPr>
            <p:ph type="sldNum" sz="quarter" idx="12"/>
          </p:nvPr>
        </p:nvSpPr>
        <p:spPr>
          <a:xfrm>
            <a:off x="9168341" y="6381333"/>
            <a:ext cx="2844800" cy="365125"/>
          </a:xfrm>
        </p:spPr>
        <p:txBody>
          <a:bodyPr/>
          <a:lstStyle/>
          <a:p>
            <a:fld id="{D0C90892-02D6-4317-805A-C207FF1EF343}"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242447861"/>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4BAEA4-D045-4A31-B148-B9C279F05581}" type="datetime1">
              <a:rPr lang="en-GB" smtClean="0">
                <a:solidFill>
                  <a:prstClr val="black">
                    <a:tint val="75000"/>
                  </a:prstClr>
                </a:solidFill>
              </a:rPr>
              <a:pPr/>
              <a:t>07/09/2023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6" name="Slide Number Placeholder 5"/>
          <p:cNvSpPr>
            <a:spLocks noGrp="1"/>
          </p:cNvSpPr>
          <p:nvPr>
            <p:ph type="sldNum" sz="quarter" idx="12"/>
          </p:nvPr>
        </p:nvSpPr>
        <p:spPr>
          <a:xfrm>
            <a:off x="9168341" y="6366062"/>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4565906"/>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873"/>
            <a:ext cx="5853675" cy="1658615"/>
          </a:xfr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53"/>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
        <p:nvSpPr>
          <p:cNvPr id="7" name="Picture Placeholder 2"/>
          <p:cNvSpPr>
            <a:spLocks noGrp="1"/>
          </p:cNvSpPr>
          <p:nvPr>
            <p:ph type="pic" idx="13"/>
          </p:nvPr>
        </p:nvSpPr>
        <p:spPr>
          <a:xfrm>
            <a:off x="6576053" y="1628801"/>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27382" y="404664"/>
            <a:ext cx="2400300" cy="1079500"/>
          </a:xfrm>
          <a:prstGeom prst="rect">
            <a:avLst/>
          </a:prstGeom>
          <a:noFill/>
          <a:ln w="9525">
            <a:noFill/>
            <a:miter lim="800000"/>
            <a:headEnd/>
            <a:tailEnd/>
          </a:ln>
        </p:spPr>
      </p:pic>
      <p:pic>
        <p:nvPicPr>
          <p:cNvPr id="9" name="Picture 8"/>
          <p:cNvPicPr>
            <a:picLocks noChangeAspect="1" noChangeArrowheads="1"/>
          </p:cNvPicPr>
          <p:nvPr userDrawn="1"/>
        </p:nvPicPr>
        <p:blipFill>
          <a:blip r:embed="rId3"/>
          <a:srcRect/>
          <a:stretch>
            <a:fillRect/>
          </a:stretch>
        </p:blipFill>
        <p:spPr bwMode="auto">
          <a:xfrm>
            <a:off x="3407702" y="404664"/>
            <a:ext cx="3359151" cy="893762"/>
          </a:xfrm>
          <a:prstGeom prst="rect">
            <a:avLst/>
          </a:prstGeom>
          <a:noFill/>
          <a:ln w="9525">
            <a:noFill/>
            <a:miter lim="800000"/>
            <a:headEnd/>
            <a:tailEnd/>
          </a:ln>
        </p:spPr>
      </p:pic>
    </p:spTree>
    <p:extLst>
      <p:ext uri="{BB962C8B-B14F-4D97-AF65-F5344CB8AC3E}">
        <p14:creationId xmlns:p14="http://schemas.microsoft.com/office/powerpoint/2010/main" val="1914102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ln>
            <a:noFill/>
          </a:ln>
        </p:spPr>
        <p:style>
          <a:lnRef idx="2">
            <a:schemeClr val="accent1">
              <a:shade val="50000"/>
            </a:schemeClr>
          </a:lnRef>
          <a:fillRef idx="1">
            <a:schemeClr val="accent1"/>
          </a:fillRef>
          <a:effectRef idx="0">
            <a:schemeClr val="accent1"/>
          </a:effectRef>
          <a:fontRef idx="none"/>
        </p:style>
        <p:txBody>
          <a:bodyPr>
            <a:normAutofit/>
          </a:bodyPr>
          <a:lstStyle>
            <a:lvl1pPr marL="144000" algn="l">
              <a:defRPr sz="36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143339" y="1124744"/>
            <a:ext cx="11905323" cy="518457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65951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77283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381" y="1268760"/>
            <a:ext cx="546701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1" y="1268760"/>
            <a:ext cx="539038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308283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23392"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2"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9" name="Slide Number Placeholder 8"/>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385640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1"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1"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798"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9" name="Slide Number Placeholder 8"/>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798"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392247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5" name="Slide Number Placeholder 4"/>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70272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4" name="Slide Number Placeholder 3"/>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618076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Autofit/>
          </a:bodyPr>
          <a:lstStyle>
            <a:lvl1pPr algn="l">
              <a:defRPr sz="2400" b="1"/>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65575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48998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4"/>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4"/>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solidFill>
                  <a:prstClr val="black">
                    <a:tint val="75000"/>
                  </a:prstClr>
                </a:solidFill>
              </a:rPr>
              <a:pPr/>
              <a:t>07/09/2023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7" name="Slide Number Placeholder 6"/>
          <p:cNvSpPr>
            <a:spLocks noGrp="1"/>
          </p:cNvSpPr>
          <p:nvPr>
            <p:ph type="sldNum" sz="quarter" idx="12"/>
          </p:nvPr>
        </p:nvSpPr>
        <p:spPr>
          <a:xfrm>
            <a:off x="9168341" y="6381369"/>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8336378"/>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71623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609218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Round Same Side Corner Rectangle 8"/>
          <p:cNvSpPr/>
          <p:nvPr userDrawn="1"/>
        </p:nvSpPr>
        <p:spPr>
          <a:xfrm rot="5400000" flipH="1">
            <a:off x="6257779" y="535573"/>
            <a:ext cx="3474720" cy="5267569"/>
          </a:xfrm>
          <a:prstGeom prst="round2SameRect">
            <a:avLst>
              <a:gd name="adj1" fmla="val 3122"/>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C97CDA66-08C2-4257-BD58-ACFB0474C42E}" type="datetime1">
              <a:rPr lang="en-GB">
                <a:solidFill>
                  <a:srgbClr val="B20E10"/>
                </a:solidFill>
              </a:rPr>
              <a:pPr/>
              <a:t>07/09/2023</a:t>
            </a:fld>
            <a:endParaRPr lang="en-US" dirty="0">
              <a:solidFill>
                <a:srgbClr val="B20E10"/>
              </a:solidFill>
            </a:endParaRPr>
          </a:p>
        </p:txBody>
      </p:sp>
      <p:sp>
        <p:nvSpPr>
          <p:cNvPr id="5" name="Footer Placeholder 4"/>
          <p:cNvSpPr>
            <a:spLocks noGrp="1"/>
          </p:cNvSpPr>
          <p:nvPr>
            <p:ph type="ftr" sz="quarter" idx="11"/>
          </p:nvPr>
        </p:nvSpPr>
        <p:spPr>
          <a:xfrm>
            <a:off x="609600" y="6375198"/>
            <a:ext cx="3860800" cy="365125"/>
          </a:xfrm>
          <a:prstGeom prst="rect">
            <a:avLst/>
          </a:prstGeom>
        </p:spPr>
        <p:txBody>
          <a:bodyPr/>
          <a:lstStyle/>
          <a:p>
            <a:endParaRPr lang="en-US" dirty="0">
              <a:solidFill>
                <a:srgbClr val="B20E10"/>
              </a:solidFill>
            </a:endParaRPr>
          </a:p>
        </p:txBody>
      </p:sp>
      <p:sp>
        <p:nvSpPr>
          <p:cNvPr id="6" name="Slide Number Placeholder 5"/>
          <p:cNvSpPr>
            <a:spLocks noGrp="1"/>
          </p:cNvSpPr>
          <p:nvPr>
            <p:ph type="sldNum" sz="quarter" idx="12"/>
          </p:nvPr>
        </p:nvSpPr>
        <p:spPr>
          <a:xfrm>
            <a:off x="10800523" y="6381329"/>
            <a:ext cx="1156677" cy="365125"/>
          </a:xfrm>
          <a:prstGeom prst="rect">
            <a:avLst/>
          </a:prstGeom>
        </p:spPr>
        <p:txBody>
          <a:bodyPr/>
          <a:lstStyle>
            <a:lvl1pPr algn="r">
              <a:defRPr sz="1200">
                <a:solidFill>
                  <a:srgbClr val="7F7F7F"/>
                </a:solidFill>
                <a:latin typeface="Arial" panose="020B0604020202020204" pitchFamily="34" charset="0"/>
                <a:cs typeface="Arial" panose="020B0604020202020204" pitchFamily="34" charset="0"/>
              </a:defRPr>
            </a:lvl1pPr>
          </a:lstStyle>
          <a:p>
            <a:fld id="{3830F748-930C-7740-A571-C53F4C20EDD2}" type="slidenum">
              <a:rPr lang="en-US" smtClean="0"/>
              <a:pPr/>
              <a:t>‹#›</a:t>
            </a:fld>
            <a:endParaRPr lang="en-US" dirty="0"/>
          </a:p>
        </p:txBody>
      </p:sp>
    </p:spTree>
    <p:extLst>
      <p:ext uri="{BB962C8B-B14F-4D97-AF65-F5344CB8AC3E}">
        <p14:creationId xmlns:p14="http://schemas.microsoft.com/office/powerpoint/2010/main" val="2684351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609600" y="6375198"/>
            <a:ext cx="3860800" cy="365125"/>
          </a:xfrm>
          <a:prstGeom prst="rect">
            <a:avLst/>
          </a:prstGeom>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10863384" y="6369053"/>
            <a:ext cx="1156677" cy="365125"/>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30F748-930C-7740-A571-C53F4C20EDD2}" type="slidenum">
              <a:rPr lang="en-US" sz="1600" smtClean="0"/>
              <a:pPr/>
              <a:t>‹#›</a:t>
            </a:fld>
            <a:endParaRPr lang="en-US" sz="1600" dirty="0"/>
          </a:p>
        </p:txBody>
      </p:sp>
      <p:sp>
        <p:nvSpPr>
          <p:cNvPr id="8" name="Text Placeholder 7"/>
          <p:cNvSpPr>
            <a:spLocks noGrp="1"/>
          </p:cNvSpPr>
          <p:nvPr>
            <p:ph type="body" sz="quarter" idx="12"/>
          </p:nvPr>
        </p:nvSpPr>
        <p:spPr>
          <a:xfrm>
            <a:off x="2159563" y="1484785"/>
            <a:ext cx="3744416"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Fourth level</a:t>
            </a:r>
          </a:p>
          <a:p>
            <a:pPr lvl="4"/>
            <a:r>
              <a:rPr lang="en-US" dirty="0"/>
              <a:t>Fifth level</a:t>
            </a:r>
            <a:endParaRPr lang="en-GB" dirty="0"/>
          </a:p>
        </p:txBody>
      </p:sp>
      <p:sp>
        <p:nvSpPr>
          <p:cNvPr id="14" name="Picture Placeholder 13"/>
          <p:cNvSpPr>
            <a:spLocks noGrp="1"/>
          </p:cNvSpPr>
          <p:nvPr>
            <p:ph type="pic" sz="quarter" idx="16"/>
          </p:nvPr>
        </p:nvSpPr>
        <p:spPr>
          <a:xfrm>
            <a:off x="719404" y="1556792"/>
            <a:ext cx="1219201" cy="914400"/>
          </a:xfrm>
        </p:spPr>
        <p:txBody>
          <a:bodyPr/>
          <a:lstStyle>
            <a:lvl1pPr marL="0" indent="0">
              <a:buNone/>
              <a:defRPr/>
            </a:lvl1pPr>
          </a:lstStyle>
          <a:p>
            <a:endParaRPr lang="en-GB" dirty="0"/>
          </a:p>
        </p:txBody>
      </p:sp>
      <p:sp>
        <p:nvSpPr>
          <p:cNvPr id="15" name="Text Placeholder 7"/>
          <p:cNvSpPr>
            <a:spLocks noGrp="1"/>
          </p:cNvSpPr>
          <p:nvPr>
            <p:ph type="body" sz="quarter" idx="17"/>
          </p:nvPr>
        </p:nvSpPr>
        <p:spPr>
          <a:xfrm>
            <a:off x="2159563" y="2636912"/>
            <a:ext cx="3744416"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3"/>
          <p:cNvSpPr>
            <a:spLocks noGrp="1"/>
          </p:cNvSpPr>
          <p:nvPr>
            <p:ph type="pic" sz="quarter" idx="18"/>
          </p:nvPr>
        </p:nvSpPr>
        <p:spPr>
          <a:xfrm>
            <a:off x="719404" y="2708919"/>
            <a:ext cx="1219201" cy="914400"/>
          </a:xfrm>
        </p:spPr>
        <p:txBody>
          <a:bodyPr/>
          <a:lstStyle>
            <a:lvl1pPr marL="0" indent="0">
              <a:buNone/>
              <a:defRPr/>
            </a:lvl1pPr>
          </a:lstStyle>
          <a:p>
            <a:endParaRPr lang="en-GB" dirty="0"/>
          </a:p>
        </p:txBody>
      </p:sp>
      <p:sp>
        <p:nvSpPr>
          <p:cNvPr id="17" name="Text Placeholder 7"/>
          <p:cNvSpPr>
            <a:spLocks noGrp="1"/>
          </p:cNvSpPr>
          <p:nvPr>
            <p:ph type="body" sz="quarter" idx="19"/>
          </p:nvPr>
        </p:nvSpPr>
        <p:spPr>
          <a:xfrm>
            <a:off x="2159563" y="3789040"/>
            <a:ext cx="3744416"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13"/>
          <p:cNvSpPr>
            <a:spLocks noGrp="1"/>
          </p:cNvSpPr>
          <p:nvPr>
            <p:ph type="pic" sz="quarter" idx="20"/>
          </p:nvPr>
        </p:nvSpPr>
        <p:spPr>
          <a:xfrm>
            <a:off x="719404" y="3861047"/>
            <a:ext cx="1219201" cy="914400"/>
          </a:xfrm>
        </p:spPr>
        <p:txBody>
          <a:bodyPr/>
          <a:lstStyle>
            <a:lvl1pPr marL="0" indent="0">
              <a:buNone/>
              <a:defRPr/>
            </a:lvl1pPr>
          </a:lstStyle>
          <a:p>
            <a:endParaRPr lang="en-GB" dirty="0"/>
          </a:p>
        </p:txBody>
      </p:sp>
      <p:sp>
        <p:nvSpPr>
          <p:cNvPr id="19" name="Text Placeholder 7"/>
          <p:cNvSpPr>
            <a:spLocks noGrp="1"/>
          </p:cNvSpPr>
          <p:nvPr>
            <p:ph type="body" sz="quarter" idx="21"/>
          </p:nvPr>
        </p:nvSpPr>
        <p:spPr>
          <a:xfrm>
            <a:off x="2159563" y="4941168"/>
            <a:ext cx="3744416"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3"/>
          <p:cNvSpPr>
            <a:spLocks noGrp="1"/>
          </p:cNvSpPr>
          <p:nvPr>
            <p:ph type="pic" sz="quarter" idx="22"/>
          </p:nvPr>
        </p:nvSpPr>
        <p:spPr>
          <a:xfrm>
            <a:off x="719404" y="5013175"/>
            <a:ext cx="1219201" cy="914400"/>
          </a:xfrm>
        </p:spPr>
        <p:txBody>
          <a:bodyPr/>
          <a:lstStyle>
            <a:lvl1pPr marL="0" indent="0">
              <a:buNone/>
              <a:defRPr/>
            </a:lvl1pPr>
          </a:lstStyle>
          <a:p>
            <a:endParaRPr lang="en-GB" dirty="0"/>
          </a:p>
        </p:txBody>
      </p:sp>
      <p:sp>
        <p:nvSpPr>
          <p:cNvPr id="21" name="Text Placeholder 7"/>
          <p:cNvSpPr>
            <a:spLocks noGrp="1"/>
          </p:cNvSpPr>
          <p:nvPr>
            <p:ph type="body" sz="quarter" idx="23"/>
          </p:nvPr>
        </p:nvSpPr>
        <p:spPr>
          <a:xfrm>
            <a:off x="7824192" y="1484784"/>
            <a:ext cx="3744416"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13"/>
          <p:cNvSpPr>
            <a:spLocks noGrp="1"/>
          </p:cNvSpPr>
          <p:nvPr>
            <p:ph type="pic" sz="quarter" idx="24"/>
          </p:nvPr>
        </p:nvSpPr>
        <p:spPr>
          <a:xfrm>
            <a:off x="6384033" y="1556791"/>
            <a:ext cx="1219201" cy="914400"/>
          </a:xfrm>
        </p:spPr>
        <p:txBody>
          <a:bodyPr/>
          <a:lstStyle>
            <a:lvl1pPr marL="0" indent="0">
              <a:buNone/>
              <a:defRPr/>
            </a:lvl1pPr>
          </a:lstStyle>
          <a:p>
            <a:endParaRPr lang="en-GB" dirty="0"/>
          </a:p>
        </p:txBody>
      </p:sp>
      <p:sp>
        <p:nvSpPr>
          <p:cNvPr id="23" name="Text Placeholder 7"/>
          <p:cNvSpPr>
            <a:spLocks noGrp="1"/>
          </p:cNvSpPr>
          <p:nvPr>
            <p:ph type="body" sz="quarter" idx="25"/>
          </p:nvPr>
        </p:nvSpPr>
        <p:spPr>
          <a:xfrm>
            <a:off x="7824192" y="2636911"/>
            <a:ext cx="3744416"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Picture Placeholder 13"/>
          <p:cNvSpPr>
            <a:spLocks noGrp="1"/>
          </p:cNvSpPr>
          <p:nvPr>
            <p:ph type="pic" sz="quarter" idx="26"/>
          </p:nvPr>
        </p:nvSpPr>
        <p:spPr>
          <a:xfrm>
            <a:off x="6384033" y="2708918"/>
            <a:ext cx="1219201" cy="914400"/>
          </a:xfrm>
        </p:spPr>
        <p:txBody>
          <a:bodyPr/>
          <a:lstStyle>
            <a:lvl1pPr marL="0" indent="0">
              <a:buNone/>
              <a:defRPr/>
            </a:lvl1pPr>
          </a:lstStyle>
          <a:p>
            <a:endParaRPr lang="en-GB" dirty="0"/>
          </a:p>
        </p:txBody>
      </p:sp>
      <p:sp>
        <p:nvSpPr>
          <p:cNvPr id="25" name="Text Placeholder 7"/>
          <p:cNvSpPr>
            <a:spLocks noGrp="1"/>
          </p:cNvSpPr>
          <p:nvPr>
            <p:ph type="body" sz="quarter" idx="27"/>
          </p:nvPr>
        </p:nvSpPr>
        <p:spPr>
          <a:xfrm>
            <a:off x="7824192" y="3789039"/>
            <a:ext cx="3744416"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Picture Placeholder 13"/>
          <p:cNvSpPr>
            <a:spLocks noGrp="1"/>
          </p:cNvSpPr>
          <p:nvPr>
            <p:ph type="pic" sz="quarter" idx="28"/>
          </p:nvPr>
        </p:nvSpPr>
        <p:spPr>
          <a:xfrm>
            <a:off x="6384033" y="3861046"/>
            <a:ext cx="1219201" cy="914400"/>
          </a:xfrm>
        </p:spPr>
        <p:txBody>
          <a:bodyPr/>
          <a:lstStyle>
            <a:lvl1pPr marL="0" indent="0">
              <a:buNone/>
              <a:defRPr/>
            </a:lvl1pPr>
          </a:lstStyle>
          <a:p>
            <a:endParaRPr lang="en-GB" dirty="0"/>
          </a:p>
        </p:txBody>
      </p:sp>
      <p:sp>
        <p:nvSpPr>
          <p:cNvPr id="27" name="Text Placeholder 7"/>
          <p:cNvSpPr>
            <a:spLocks noGrp="1"/>
          </p:cNvSpPr>
          <p:nvPr>
            <p:ph type="body" sz="quarter" idx="29"/>
          </p:nvPr>
        </p:nvSpPr>
        <p:spPr>
          <a:xfrm>
            <a:off x="7824192" y="4941167"/>
            <a:ext cx="3744416" cy="1008112"/>
          </a:xfrm>
        </p:spPr>
        <p:txBody>
          <a:bodyPr>
            <a:no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Picture Placeholder 13"/>
          <p:cNvSpPr>
            <a:spLocks noGrp="1"/>
          </p:cNvSpPr>
          <p:nvPr>
            <p:ph type="pic" sz="quarter" idx="30"/>
          </p:nvPr>
        </p:nvSpPr>
        <p:spPr>
          <a:xfrm>
            <a:off x="6384033" y="5013174"/>
            <a:ext cx="1219201" cy="914400"/>
          </a:xfrm>
        </p:spPr>
        <p:txBody>
          <a:bodyPr/>
          <a:lstStyle>
            <a:lvl1pPr marL="0" indent="0">
              <a:buNone/>
              <a:defRPr/>
            </a:lvl1pPr>
          </a:lstStyle>
          <a:p>
            <a:endParaRPr lang="en-GB" dirty="0"/>
          </a:p>
        </p:txBody>
      </p:sp>
    </p:spTree>
    <p:extLst>
      <p:ext uri="{BB962C8B-B14F-4D97-AF65-F5344CB8AC3E}">
        <p14:creationId xmlns:p14="http://schemas.microsoft.com/office/powerpoint/2010/main" val="2625471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567976" y="6356353"/>
            <a:ext cx="4022376"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988539" y="6375198"/>
            <a:ext cx="5458939" cy="365125"/>
          </a:xfrm>
          <a:prstGeom prst="rect">
            <a:avLst/>
          </a:prstGeom>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10329533" y="6369053"/>
            <a:ext cx="1690528" cy="365125"/>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30F748-930C-7740-A571-C53F4C20EDD2}" type="slidenum">
              <a:rPr lang="en-US" sz="1600" smtClean="0"/>
              <a:pPr/>
              <a:t>‹#›</a:t>
            </a:fld>
            <a:endParaRPr lang="en-US" sz="1600" dirty="0"/>
          </a:p>
        </p:txBody>
      </p:sp>
      <p:sp>
        <p:nvSpPr>
          <p:cNvPr id="8" name="Text Placeholder 7"/>
          <p:cNvSpPr>
            <a:spLocks noGrp="1"/>
          </p:cNvSpPr>
          <p:nvPr>
            <p:ph type="body" sz="quarter" idx="12"/>
          </p:nvPr>
        </p:nvSpPr>
        <p:spPr>
          <a:xfrm>
            <a:off x="609600" y="1484785"/>
            <a:ext cx="5294379"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Fourth level</a:t>
            </a:r>
          </a:p>
          <a:p>
            <a:pPr lvl="4"/>
            <a:r>
              <a:rPr lang="en-US" dirty="0"/>
              <a:t>Fifth level</a:t>
            </a:r>
            <a:endParaRPr lang="en-GB" dirty="0"/>
          </a:p>
        </p:txBody>
      </p:sp>
      <p:sp>
        <p:nvSpPr>
          <p:cNvPr id="15" name="Text Placeholder 7"/>
          <p:cNvSpPr>
            <a:spLocks noGrp="1"/>
          </p:cNvSpPr>
          <p:nvPr>
            <p:ph type="body" sz="quarter" idx="17"/>
          </p:nvPr>
        </p:nvSpPr>
        <p:spPr>
          <a:xfrm>
            <a:off x="609600" y="2636912"/>
            <a:ext cx="5294379"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7"/>
          <p:cNvSpPr>
            <a:spLocks noGrp="1"/>
          </p:cNvSpPr>
          <p:nvPr>
            <p:ph type="body" sz="quarter" idx="19"/>
          </p:nvPr>
        </p:nvSpPr>
        <p:spPr>
          <a:xfrm>
            <a:off x="609600" y="3789040"/>
            <a:ext cx="5294379"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7"/>
          <p:cNvSpPr>
            <a:spLocks noGrp="1"/>
          </p:cNvSpPr>
          <p:nvPr>
            <p:ph type="body" sz="quarter" idx="21"/>
          </p:nvPr>
        </p:nvSpPr>
        <p:spPr>
          <a:xfrm>
            <a:off x="609600" y="4941168"/>
            <a:ext cx="5294379" cy="1008112"/>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7"/>
          <p:cNvSpPr>
            <a:spLocks noGrp="1"/>
          </p:cNvSpPr>
          <p:nvPr>
            <p:ph type="body" sz="quarter" idx="23"/>
          </p:nvPr>
        </p:nvSpPr>
        <p:spPr>
          <a:xfrm>
            <a:off x="6096000" y="1484783"/>
            <a:ext cx="5472608" cy="1008113"/>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7"/>
          <p:cNvSpPr>
            <a:spLocks noGrp="1"/>
          </p:cNvSpPr>
          <p:nvPr>
            <p:ph type="body" sz="quarter" idx="25"/>
          </p:nvPr>
        </p:nvSpPr>
        <p:spPr>
          <a:xfrm>
            <a:off x="6096000" y="2636911"/>
            <a:ext cx="5472608" cy="1008113"/>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7"/>
          <p:cNvSpPr>
            <a:spLocks noGrp="1"/>
          </p:cNvSpPr>
          <p:nvPr>
            <p:ph type="body" sz="quarter" idx="27"/>
          </p:nvPr>
        </p:nvSpPr>
        <p:spPr>
          <a:xfrm>
            <a:off x="6096000" y="3789039"/>
            <a:ext cx="5472608" cy="1008113"/>
          </a:xfrm>
        </p:spPr>
        <p:txBody>
          <a:bodyPr>
            <a:norm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7"/>
          <p:cNvSpPr>
            <a:spLocks noGrp="1"/>
          </p:cNvSpPr>
          <p:nvPr>
            <p:ph type="body" sz="quarter" idx="29"/>
          </p:nvPr>
        </p:nvSpPr>
        <p:spPr>
          <a:xfrm>
            <a:off x="6096000" y="4941167"/>
            <a:ext cx="5472608" cy="1008113"/>
          </a:xfrm>
        </p:spPr>
        <p:txBody>
          <a:bodyPr>
            <a:no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8032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609600" y="6375198"/>
            <a:ext cx="3860800" cy="365125"/>
          </a:xfrm>
          <a:prstGeom prst="rect">
            <a:avLst/>
          </a:prstGeom>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10863384" y="6369053"/>
            <a:ext cx="1156677" cy="365125"/>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30F748-930C-7740-A571-C53F4C20EDD2}" type="slidenum">
              <a:rPr lang="en-US" sz="1600" smtClean="0"/>
              <a:pPr/>
              <a:t>‹#›</a:t>
            </a:fld>
            <a:endParaRPr lang="en-US" sz="1600" dirty="0"/>
          </a:p>
        </p:txBody>
      </p:sp>
      <p:sp>
        <p:nvSpPr>
          <p:cNvPr id="8" name="Text Placeholder 7"/>
          <p:cNvSpPr>
            <a:spLocks noGrp="1"/>
          </p:cNvSpPr>
          <p:nvPr>
            <p:ph type="body" sz="quarter" idx="12"/>
          </p:nvPr>
        </p:nvSpPr>
        <p:spPr>
          <a:xfrm>
            <a:off x="3023659" y="1484785"/>
            <a:ext cx="8544949" cy="1512167"/>
          </a:xfrm>
        </p:spPr>
        <p:txBody>
          <a:bodyPr anchor="ctr">
            <a:no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3"/>
          <p:cNvSpPr>
            <a:spLocks noGrp="1"/>
          </p:cNvSpPr>
          <p:nvPr>
            <p:ph type="pic" sz="quarter" idx="16"/>
          </p:nvPr>
        </p:nvSpPr>
        <p:spPr>
          <a:xfrm>
            <a:off x="549543" y="1494724"/>
            <a:ext cx="2282095" cy="1502228"/>
          </a:xfrm>
        </p:spPr>
        <p:txBody>
          <a:bodyPr/>
          <a:lstStyle>
            <a:lvl1pPr marL="0" indent="0">
              <a:buNone/>
              <a:defRPr/>
            </a:lvl1pPr>
          </a:lstStyle>
          <a:p>
            <a:endParaRPr lang="en-GB" dirty="0"/>
          </a:p>
        </p:txBody>
      </p:sp>
      <p:sp>
        <p:nvSpPr>
          <p:cNvPr id="21" name="Text Placeholder 7"/>
          <p:cNvSpPr>
            <a:spLocks noGrp="1"/>
          </p:cNvSpPr>
          <p:nvPr>
            <p:ph type="body" sz="quarter" idx="17"/>
          </p:nvPr>
        </p:nvSpPr>
        <p:spPr>
          <a:xfrm>
            <a:off x="431371" y="3899090"/>
            <a:ext cx="5280587" cy="1361932"/>
          </a:xfrm>
        </p:spPr>
        <p:txBody>
          <a:bodyPr anchor="ctr">
            <a:no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7"/>
          <p:cNvSpPr>
            <a:spLocks noGrp="1"/>
          </p:cNvSpPr>
          <p:nvPr>
            <p:ph type="body" sz="quarter" idx="18"/>
          </p:nvPr>
        </p:nvSpPr>
        <p:spPr>
          <a:xfrm>
            <a:off x="6192011" y="3923330"/>
            <a:ext cx="5472608" cy="1301798"/>
          </a:xfrm>
        </p:spPr>
        <p:txBody>
          <a:bodyPr anchor="ctr">
            <a:noAutofit/>
          </a:bodyPr>
          <a:lstStyle>
            <a:lvl1pPr marL="0" indent="0">
              <a:buClrTx/>
              <a:buNone/>
              <a:defRPr sz="18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7"/>
          <p:cNvSpPr>
            <a:spLocks noGrp="1"/>
          </p:cNvSpPr>
          <p:nvPr>
            <p:ph type="body" sz="quarter" idx="19" hasCustomPrompt="1"/>
          </p:nvPr>
        </p:nvSpPr>
        <p:spPr>
          <a:xfrm>
            <a:off x="2158256" y="3030502"/>
            <a:ext cx="2592288" cy="792087"/>
          </a:xfrm>
        </p:spPr>
        <p:txBody>
          <a:bodyPr anchor="ctr">
            <a:noAutofit/>
          </a:bodyPr>
          <a:lstStyle>
            <a:lvl1pPr marL="0" indent="0">
              <a:buClrTx/>
              <a:buNone/>
              <a:defRPr sz="40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XX%</a:t>
            </a:r>
          </a:p>
        </p:txBody>
      </p:sp>
      <p:sp>
        <p:nvSpPr>
          <p:cNvPr id="15" name="Text Placeholder 7"/>
          <p:cNvSpPr>
            <a:spLocks noGrp="1"/>
          </p:cNvSpPr>
          <p:nvPr>
            <p:ph type="body" sz="quarter" idx="20"/>
          </p:nvPr>
        </p:nvSpPr>
        <p:spPr>
          <a:xfrm>
            <a:off x="2699596" y="5567190"/>
            <a:ext cx="6984829" cy="801862"/>
          </a:xfrm>
          <a:solidFill>
            <a:schemeClr val="accent3"/>
          </a:solidFill>
        </p:spPr>
        <p:txBody>
          <a:bodyPr anchor="ctr">
            <a:noAutofit/>
          </a:bodyPr>
          <a:lstStyle>
            <a:lvl1pPr marL="0" indent="0" algn="ctr">
              <a:buClrTx/>
              <a:buNone/>
              <a:defRPr sz="1800">
                <a:solidFill>
                  <a:schemeClr val="tx1"/>
                </a:solidFill>
                <a:latin typeface="+mj-lt"/>
              </a:defRPr>
            </a:lvl1pPr>
            <a:lvl2pPr algn="ctr">
              <a:defRPr sz="1800">
                <a:solidFill>
                  <a:schemeClr val="tx1"/>
                </a:solidFill>
                <a:latin typeface="+mj-lt"/>
              </a:defRPr>
            </a:lvl2pPr>
            <a:lvl3pPr algn="ctr">
              <a:defRPr sz="1800">
                <a:solidFill>
                  <a:schemeClr val="tx1"/>
                </a:solidFill>
                <a:latin typeface="+mj-lt"/>
              </a:defRPr>
            </a:lvl3pPr>
            <a:lvl4pPr marL="1371600" indent="0" algn="ctr">
              <a:buNone/>
              <a:defRPr sz="1800">
                <a:solidFill>
                  <a:schemeClr val="tx1"/>
                </a:solidFill>
                <a:latin typeface="+mj-lt"/>
              </a:defRPr>
            </a:lvl4pPr>
            <a:lvl5pPr algn="ctr">
              <a:defRPr sz="18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7"/>
          <p:cNvSpPr>
            <a:spLocks noGrp="1"/>
          </p:cNvSpPr>
          <p:nvPr>
            <p:ph type="body" sz="quarter" idx="22" hasCustomPrompt="1"/>
          </p:nvPr>
        </p:nvSpPr>
        <p:spPr>
          <a:xfrm>
            <a:off x="7632171" y="3042758"/>
            <a:ext cx="2592288" cy="792087"/>
          </a:xfrm>
        </p:spPr>
        <p:txBody>
          <a:bodyPr anchor="ctr">
            <a:noAutofit/>
          </a:bodyPr>
          <a:lstStyle>
            <a:lvl1pPr marL="0" indent="0">
              <a:buClrTx/>
              <a:buNone/>
              <a:defRPr sz="4000">
                <a:solidFill>
                  <a:schemeClr val="tx1"/>
                </a:solidFill>
                <a:latin typeface="+mj-lt"/>
              </a:defRPr>
            </a:lvl1pPr>
            <a:lvl2pPr>
              <a:defRPr sz="1800">
                <a:solidFill>
                  <a:schemeClr val="tx1"/>
                </a:solidFill>
                <a:latin typeface="+mj-lt"/>
              </a:defRPr>
            </a:lvl2pPr>
            <a:lvl3pPr>
              <a:defRPr sz="1800">
                <a:solidFill>
                  <a:schemeClr val="tx1"/>
                </a:solidFill>
                <a:latin typeface="+mj-lt"/>
              </a:defRPr>
            </a:lvl3pPr>
            <a:lvl4pPr marL="1371600" indent="0">
              <a:buNone/>
              <a:defRPr sz="1800">
                <a:solidFill>
                  <a:schemeClr val="tx1"/>
                </a:solidFill>
                <a:latin typeface="+mj-lt"/>
              </a:defRPr>
            </a:lvl4pPr>
            <a:lvl5pPr>
              <a:defRPr sz="1800">
                <a:solidFill>
                  <a:schemeClr val="tx1"/>
                </a:solidFill>
                <a:latin typeface="+mj-lt"/>
              </a:defRPr>
            </a:lvl5pPr>
          </a:lstStyle>
          <a:p>
            <a:pPr lvl="0"/>
            <a:r>
              <a:rPr lang="en-US" dirty="0"/>
              <a:t>XX%</a:t>
            </a:r>
          </a:p>
        </p:txBody>
      </p:sp>
    </p:spTree>
    <p:extLst>
      <p:ext uri="{BB962C8B-B14F-4D97-AF65-F5344CB8AC3E}">
        <p14:creationId xmlns:p14="http://schemas.microsoft.com/office/powerpoint/2010/main" val="1736919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609600" y="6375198"/>
            <a:ext cx="3860800" cy="365125"/>
          </a:xfrm>
          <a:prstGeom prst="rect">
            <a:avLst/>
          </a:prstGeom>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10863384" y="6369053"/>
            <a:ext cx="1156677" cy="365125"/>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30F748-930C-7740-A571-C53F4C20EDD2}" type="slidenum">
              <a:rPr lang="en-US" sz="1600" smtClean="0"/>
              <a:pPr/>
              <a:t>‹#›</a:t>
            </a:fld>
            <a:endParaRPr lang="en-US" sz="1600" dirty="0"/>
          </a:p>
        </p:txBody>
      </p:sp>
      <p:sp>
        <p:nvSpPr>
          <p:cNvPr id="8" name="Text Placeholder 7"/>
          <p:cNvSpPr>
            <a:spLocks noGrp="1"/>
          </p:cNvSpPr>
          <p:nvPr>
            <p:ph type="body" sz="quarter" idx="12"/>
          </p:nvPr>
        </p:nvSpPr>
        <p:spPr>
          <a:xfrm>
            <a:off x="2735627" y="1700809"/>
            <a:ext cx="5472608" cy="1512167"/>
          </a:xfrm>
        </p:spPr>
        <p:txBody>
          <a:bodyPr>
            <a:normAutofit/>
          </a:bodyPr>
          <a:lstStyle>
            <a:lvl1pPr marL="0" indent="0">
              <a:buClrTx/>
              <a:buNone/>
              <a:defRPr sz="2000">
                <a:solidFill>
                  <a:schemeClr val="tx1"/>
                </a:solidFill>
                <a:latin typeface="+mj-lt"/>
              </a:defRPr>
            </a:lvl1pPr>
            <a:lvl2pPr>
              <a:defRPr sz="2000">
                <a:solidFill>
                  <a:schemeClr val="tx1"/>
                </a:solidFill>
                <a:latin typeface="+mj-lt"/>
              </a:defRPr>
            </a:lvl2pPr>
            <a:lvl3pPr>
              <a:defRPr sz="2000">
                <a:solidFill>
                  <a:schemeClr val="tx1"/>
                </a:solidFill>
                <a:latin typeface="+mj-lt"/>
              </a:defRPr>
            </a:lvl3pPr>
            <a:lvl4pPr marL="1371600" indent="0">
              <a:buNone/>
              <a:defRPr sz="2000">
                <a:solidFill>
                  <a:schemeClr val="tx1"/>
                </a:solidFill>
                <a:latin typeface="+mj-lt"/>
              </a:defRPr>
            </a:lvl4pPr>
            <a:lvl5pPr>
              <a:defRPr sz="20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3"/>
          <p:cNvSpPr>
            <a:spLocks noGrp="1"/>
          </p:cNvSpPr>
          <p:nvPr>
            <p:ph type="pic" sz="quarter" idx="16"/>
          </p:nvPr>
        </p:nvSpPr>
        <p:spPr>
          <a:xfrm>
            <a:off x="335361" y="1700808"/>
            <a:ext cx="2282095" cy="1502228"/>
          </a:xfrm>
        </p:spPr>
        <p:txBody>
          <a:bodyPr/>
          <a:lstStyle>
            <a:lvl1pPr marL="0" indent="0">
              <a:buNone/>
              <a:defRPr/>
            </a:lvl1pPr>
          </a:lstStyle>
          <a:p>
            <a:endParaRPr lang="en-GB" dirty="0"/>
          </a:p>
        </p:txBody>
      </p:sp>
      <p:sp>
        <p:nvSpPr>
          <p:cNvPr id="21" name="Text Placeholder 7"/>
          <p:cNvSpPr>
            <a:spLocks noGrp="1"/>
          </p:cNvSpPr>
          <p:nvPr>
            <p:ph type="body" sz="quarter" idx="17"/>
          </p:nvPr>
        </p:nvSpPr>
        <p:spPr>
          <a:xfrm>
            <a:off x="2735627" y="3284985"/>
            <a:ext cx="5472608" cy="1512167"/>
          </a:xfrm>
        </p:spPr>
        <p:txBody>
          <a:bodyPr>
            <a:normAutofit/>
          </a:bodyPr>
          <a:lstStyle>
            <a:lvl1pPr marL="0" indent="0">
              <a:buClrTx/>
              <a:buNone/>
              <a:defRPr sz="2000">
                <a:solidFill>
                  <a:schemeClr val="tx1"/>
                </a:solidFill>
                <a:latin typeface="+mj-lt"/>
              </a:defRPr>
            </a:lvl1pPr>
            <a:lvl2pPr>
              <a:defRPr sz="2000">
                <a:solidFill>
                  <a:schemeClr val="tx1"/>
                </a:solidFill>
                <a:latin typeface="+mj-lt"/>
              </a:defRPr>
            </a:lvl2pPr>
            <a:lvl3pPr>
              <a:defRPr sz="2000">
                <a:solidFill>
                  <a:schemeClr val="tx1"/>
                </a:solidFill>
                <a:latin typeface="+mj-lt"/>
              </a:defRPr>
            </a:lvl3pPr>
            <a:lvl4pPr marL="1371600" indent="0">
              <a:buNone/>
              <a:defRPr sz="2000">
                <a:solidFill>
                  <a:schemeClr val="tx1"/>
                </a:solidFill>
                <a:latin typeface="+mj-lt"/>
              </a:defRPr>
            </a:lvl4pPr>
            <a:lvl5pPr>
              <a:defRPr sz="20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13"/>
          <p:cNvSpPr>
            <a:spLocks noGrp="1"/>
          </p:cNvSpPr>
          <p:nvPr>
            <p:ph type="pic" sz="quarter" idx="18"/>
          </p:nvPr>
        </p:nvSpPr>
        <p:spPr>
          <a:xfrm>
            <a:off x="335361" y="3284984"/>
            <a:ext cx="2282095" cy="1502228"/>
          </a:xfrm>
        </p:spPr>
        <p:txBody>
          <a:bodyPr/>
          <a:lstStyle>
            <a:lvl1pPr marL="0" indent="0">
              <a:buNone/>
              <a:defRPr/>
            </a:lvl1pPr>
          </a:lstStyle>
          <a:p>
            <a:endParaRPr lang="en-GB" dirty="0"/>
          </a:p>
        </p:txBody>
      </p:sp>
      <p:sp>
        <p:nvSpPr>
          <p:cNvPr id="23" name="Picture Placeholder 13"/>
          <p:cNvSpPr>
            <a:spLocks noGrp="1"/>
          </p:cNvSpPr>
          <p:nvPr>
            <p:ph type="pic" sz="quarter" idx="19"/>
          </p:nvPr>
        </p:nvSpPr>
        <p:spPr>
          <a:xfrm>
            <a:off x="335361" y="4883314"/>
            <a:ext cx="2282095" cy="1502228"/>
          </a:xfrm>
        </p:spPr>
        <p:txBody>
          <a:bodyPr/>
          <a:lstStyle>
            <a:lvl1pPr marL="0" indent="0">
              <a:buNone/>
              <a:defRPr/>
            </a:lvl1pPr>
          </a:lstStyle>
          <a:p>
            <a:endParaRPr lang="en-GB" dirty="0"/>
          </a:p>
        </p:txBody>
      </p:sp>
      <p:sp>
        <p:nvSpPr>
          <p:cNvPr id="25" name="Text Placeholder 7"/>
          <p:cNvSpPr>
            <a:spLocks noGrp="1"/>
          </p:cNvSpPr>
          <p:nvPr>
            <p:ph type="body" sz="quarter" idx="21"/>
          </p:nvPr>
        </p:nvSpPr>
        <p:spPr>
          <a:xfrm>
            <a:off x="2735627" y="4856886"/>
            <a:ext cx="5472608" cy="1512167"/>
          </a:xfrm>
        </p:spPr>
        <p:txBody>
          <a:bodyPr>
            <a:normAutofit/>
          </a:bodyPr>
          <a:lstStyle>
            <a:lvl1pPr marL="0" indent="0">
              <a:buClrTx/>
              <a:buNone/>
              <a:defRPr sz="2000">
                <a:solidFill>
                  <a:schemeClr val="tx1"/>
                </a:solidFill>
                <a:latin typeface="+mj-lt"/>
              </a:defRPr>
            </a:lvl1pPr>
            <a:lvl2pPr>
              <a:defRPr sz="2000">
                <a:solidFill>
                  <a:schemeClr val="tx1"/>
                </a:solidFill>
                <a:latin typeface="+mj-lt"/>
              </a:defRPr>
            </a:lvl2pPr>
            <a:lvl3pPr>
              <a:defRPr sz="2000">
                <a:solidFill>
                  <a:schemeClr val="tx1"/>
                </a:solidFill>
                <a:latin typeface="+mj-lt"/>
              </a:defRPr>
            </a:lvl3pPr>
            <a:lvl4pPr marL="1371600" indent="0">
              <a:buNone/>
              <a:defRPr sz="2000">
                <a:solidFill>
                  <a:schemeClr val="tx1"/>
                </a:solidFill>
                <a:latin typeface="+mj-lt"/>
              </a:defRPr>
            </a:lvl4pPr>
            <a:lvl5pPr>
              <a:defRPr sz="20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5507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8881" y="1001964"/>
            <a:ext cx="11584452" cy="1133605"/>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90268" y="2173494"/>
            <a:ext cx="11551776" cy="4111614"/>
          </a:xfrm>
          <a:prstGeom prst="rect">
            <a:avLst/>
          </a:prstGeom>
        </p:spPr>
        <p:txBody>
          <a:bodyPr/>
          <a:lstStyle>
            <a:lvl1pPr>
              <a:spcAft>
                <a:spcPts val="600"/>
              </a:spcAft>
              <a:defRPr baseline="0">
                <a:solidFill>
                  <a:schemeClr val="tx1"/>
                </a:solidFill>
              </a:defRPr>
            </a:lvl1pPr>
            <a:lvl2pPr marL="703262" indent="-342900">
              <a:buClr>
                <a:srgbClr val="38647C"/>
              </a:buClr>
              <a:buFont typeface="Verdana" panose="020B0604030504040204" pitchFamily="34" charset="0"/>
              <a:buChar char="−"/>
              <a:defRPr lang="en-US" sz="2000" dirty="0" smtClean="0">
                <a:solidFill>
                  <a:schemeClr val="tx1"/>
                </a:solidFill>
                <a:latin typeface="+mn-lt"/>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230FB2D-6228-4E21-8EA4-AF43349A18F4}"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385526220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4192"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23896" y="2054623"/>
            <a:ext cx="7659520"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9003323" y="2066528"/>
            <a:ext cx="2827445" cy="4237558"/>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40862848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4192"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23896" y="2054623"/>
            <a:ext cx="5399571"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423379" y="2066527"/>
            <a:ext cx="5407389"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8329105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94" y="1196752"/>
            <a:ext cx="5389033"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1836514"/>
            <a:ext cx="5389033"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solidFill>
                  <a:prstClr val="black">
                    <a:tint val="75000"/>
                  </a:prstClr>
                </a:solidFill>
              </a:rPr>
              <a:pPr/>
              <a:t>07/09/2023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9" name="Slide Number Placeholder 8"/>
          <p:cNvSpPr>
            <a:spLocks noGrp="1"/>
          </p:cNvSpPr>
          <p:nvPr>
            <p:ph type="sldNum" sz="quarter" idx="12"/>
          </p:nvPr>
        </p:nvSpPr>
        <p:spPr>
          <a:xfrm>
            <a:off x="9072331" y="636434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87957410"/>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017" y="1003667"/>
            <a:ext cx="11550739" cy="1066800"/>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5" name="Slide Number Placeholder 1"/>
          <p:cNvSpPr>
            <a:spLocks noGrp="1"/>
          </p:cNvSpPr>
          <p:nvPr>
            <p:ph type="sldNum" sz="quarter" idx="4"/>
          </p:nvPr>
        </p:nvSpPr>
        <p:spPr>
          <a:xfrm>
            <a:off x="9028419" y="6339573"/>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182699099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22438"/>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42021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38" y="89595"/>
            <a:ext cx="4979387" cy="1383605"/>
          </a:xfrm>
          <a:prstGeom prst="rect">
            <a:avLst/>
          </a:prstGeom>
        </p:spPr>
      </p:pic>
    </p:spTree>
    <p:extLst>
      <p:ext uri="{BB962C8B-B14F-4D97-AF65-F5344CB8AC3E}">
        <p14:creationId xmlns:p14="http://schemas.microsoft.com/office/powerpoint/2010/main" val="3936771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322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215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381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254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271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94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397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9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2765C-87E5-4EA0-B4F4-9C6D76ADC3AC}" type="datetime1">
              <a:rPr lang="en-GB" smtClean="0">
                <a:solidFill>
                  <a:prstClr val="black">
                    <a:tint val="75000"/>
                  </a:prstClr>
                </a:solidFill>
              </a:rPr>
              <a:pPr/>
              <a:t>07/09/2023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5" name="Slide Number Placeholder 4"/>
          <p:cNvSpPr>
            <a:spLocks noGrp="1"/>
          </p:cNvSpPr>
          <p:nvPr>
            <p:ph type="sldNum" sz="quarter" idx="12"/>
          </p:nvPr>
        </p:nvSpPr>
        <p:spPr>
          <a:xfrm>
            <a:off x="9168341" y="6362293"/>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
        <p:nvSpPr>
          <p:cNvPr id="6" name="Oval 5"/>
          <p:cNvSpPr/>
          <p:nvPr userDrawn="1"/>
        </p:nvSpPr>
        <p:spPr>
          <a:xfrm>
            <a:off x="1765945" y="1782425"/>
            <a:ext cx="3527619"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633614331"/>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034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578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909"/>
            <a:ext cx="5853675" cy="1658615"/>
          </a:xfr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89"/>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
        <p:nvSpPr>
          <p:cNvPr id="7" name="Picture Placeholder 2"/>
          <p:cNvSpPr>
            <a:spLocks noGrp="1"/>
          </p:cNvSpPr>
          <p:nvPr>
            <p:ph type="pic" idx="13"/>
          </p:nvPr>
        </p:nvSpPr>
        <p:spPr>
          <a:xfrm>
            <a:off x="6576053" y="1628821"/>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27383" y="404664"/>
            <a:ext cx="2400300" cy="1079500"/>
          </a:xfrm>
          <a:prstGeom prst="rect">
            <a:avLst/>
          </a:prstGeom>
          <a:noFill/>
          <a:ln w="9525">
            <a:noFill/>
            <a:miter lim="800000"/>
            <a:headEnd/>
            <a:tailEnd/>
          </a:ln>
        </p:spPr>
      </p:pic>
      <p:pic>
        <p:nvPicPr>
          <p:cNvPr id="4" name="Picture 3"/>
          <p:cNvPicPr>
            <a:picLocks noChangeAspect="1"/>
          </p:cNvPicPr>
          <p:nvPr userDrawn="1"/>
        </p:nvPicPr>
        <p:blipFill>
          <a:blip r:embed="rId3"/>
          <a:stretch>
            <a:fillRect/>
          </a:stretch>
        </p:blipFill>
        <p:spPr>
          <a:xfrm>
            <a:off x="3407701" y="418008"/>
            <a:ext cx="5472608" cy="903858"/>
          </a:xfrm>
          <a:prstGeom prst="rect">
            <a:avLst/>
          </a:prstGeom>
        </p:spPr>
      </p:pic>
    </p:spTree>
    <p:extLst>
      <p:ext uri="{BB962C8B-B14F-4D97-AF65-F5344CB8AC3E}">
        <p14:creationId xmlns:p14="http://schemas.microsoft.com/office/powerpoint/2010/main" val="3644643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ln>
            <a:noFill/>
          </a:ln>
        </p:spPr>
        <p:style>
          <a:lnRef idx="2">
            <a:schemeClr val="accent1">
              <a:shade val="50000"/>
            </a:schemeClr>
          </a:lnRef>
          <a:fillRef idx="1">
            <a:schemeClr val="accent1"/>
          </a:fillRef>
          <a:effectRef idx="0">
            <a:schemeClr val="accent1"/>
          </a:effectRef>
          <a:fontRef idx="none"/>
        </p:style>
        <p:txBody>
          <a:bodyPr>
            <a:normAutofit/>
          </a:bodyPr>
          <a:lstStyle>
            <a:lvl1pPr marL="144000" algn="l">
              <a:defRPr sz="36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143341" y="1124744"/>
            <a:ext cx="11905323" cy="518457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5" name="Footer Placeholder 4"/>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601779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5" name="Footer Placeholder 4"/>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4274461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381" y="1268760"/>
            <a:ext cx="546701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268760"/>
            <a:ext cx="539038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6" name="Footer Placeholder 5"/>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1858300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23392"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32"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8" name="Footer Placeholder 7"/>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2976167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2"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2"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820"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8" name="Footer Placeholder 7"/>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800"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798459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Date Placeholder 2"/>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4" name="Footer Placeholder 3"/>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3564706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3" name="Footer Placeholder 2"/>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289342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solidFill>
                  <a:prstClr val="black">
                    <a:tint val="75000"/>
                  </a:prstClr>
                </a:solidFill>
              </a:rPr>
              <a:pPr/>
              <a:t>07/09/2023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solidFill>
                  <a:prstClr val="black">
                    <a:tint val="75000"/>
                  </a:prstClr>
                </a:solidFill>
              </a:rPr>
              <a:t>www.coramvoice.org.uk/brightspots</a:t>
            </a:r>
          </a:p>
        </p:txBody>
      </p:sp>
      <p:sp>
        <p:nvSpPr>
          <p:cNvPr id="4" name="Slide Number Placeholder 3"/>
          <p:cNvSpPr>
            <a:spLocks noGrp="1"/>
          </p:cNvSpPr>
          <p:nvPr>
            <p:ph type="sldNum" sz="quarter" idx="12"/>
          </p:nvPr>
        </p:nvSpPr>
        <p:spPr>
          <a:xfrm>
            <a:off x="9168341" y="636434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8363786"/>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noAutofit/>
          </a:bodyPr>
          <a:lstStyle>
            <a:lvl1pPr algn="l">
              <a:defRPr sz="2400" b="1"/>
            </a:lvl1pPr>
          </a:lstStyle>
          <a:p>
            <a:r>
              <a:rPr lang="en-US" dirty="0"/>
              <a:t>Click to edit Master title style</a:t>
            </a:r>
            <a:endParaRPr lang="en-GB" dirty="0"/>
          </a:p>
        </p:txBody>
      </p:sp>
      <p:sp>
        <p:nvSpPr>
          <p:cNvPr id="3" name="Content Placeholder 2"/>
          <p:cNvSpPr>
            <a:spLocks noGrp="1"/>
          </p:cNvSpPr>
          <p:nvPr>
            <p:ph idx="1"/>
          </p:nvPr>
        </p:nvSpPr>
        <p:spPr>
          <a:xfrm>
            <a:off x="4766733" y="27306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6" name="Footer Placeholder 5"/>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2330791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6" name="Footer Placeholder 5"/>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877998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5" name="Footer Placeholder 4"/>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2201407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800" b="0" i="0" u="none" strike="noStrike" kern="1200" cap="none" spc="0" normalizeH="0" baseline="0" noProof="0">
                <a:ln>
                  <a:noFill/>
                </a:ln>
                <a:solidFill>
                  <a:srgbClr val="B20E10"/>
                </a:solidFill>
                <a:effectLst/>
                <a:uLnTx/>
                <a:uFillTx/>
                <a:latin typeface="Arial"/>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5" name="Footer Placeholder 4"/>
          <p:cNvSpPr>
            <a:spLocks noGrp="1"/>
          </p:cNvSpPr>
          <p:nvPr>
            <p:ph type="ftr" sz="quarter" idx="11"/>
          </p:nvPr>
        </p:nvSpPr>
        <p:spPr>
          <a:xfrm>
            <a:off x="4165600" y="6356387"/>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20E10"/>
              </a:solidFill>
              <a:effectLst/>
              <a:uLnTx/>
              <a:uFillTx/>
              <a:latin typeface="Arial"/>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2320348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794132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20858"/>
            <a:ext cx="11521280" cy="5116454"/>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a:xfrm>
            <a:off x="9011840" y="6356353"/>
            <a:ext cx="2844800"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6546485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6160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3706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67299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33760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877"/>
            <a:ext cx="5853675" cy="1658615"/>
          </a:xfr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57"/>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
        <p:nvSpPr>
          <p:cNvPr id="7" name="Picture Placeholder 2"/>
          <p:cNvSpPr>
            <a:spLocks noGrp="1"/>
          </p:cNvSpPr>
          <p:nvPr>
            <p:ph type="pic" idx="13"/>
          </p:nvPr>
        </p:nvSpPr>
        <p:spPr>
          <a:xfrm>
            <a:off x="6576053" y="1628801"/>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27383" y="404664"/>
            <a:ext cx="2400300" cy="1079500"/>
          </a:xfrm>
          <a:prstGeom prst="rect">
            <a:avLst/>
          </a:prstGeom>
          <a:noFill/>
          <a:ln w="9525">
            <a:noFill/>
            <a:miter lim="800000"/>
            <a:headEnd/>
            <a:tailEnd/>
          </a:ln>
        </p:spPr>
      </p:pic>
    </p:spTree>
    <p:extLst>
      <p:ext uri="{BB962C8B-B14F-4D97-AF65-F5344CB8AC3E}">
        <p14:creationId xmlns:p14="http://schemas.microsoft.com/office/powerpoint/2010/main" val="24485538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ext Placeholder 2"/>
          <p:cNvSpPr>
            <a:spLocks noGrp="1"/>
          </p:cNvSpPr>
          <p:nvPr>
            <p:ph type="body" idx="1" hasCustomPrompt="1"/>
          </p:nvPr>
        </p:nvSpPr>
        <p:spPr>
          <a:xfrm>
            <a:off x="346948" y="1150800"/>
            <a:ext cx="3456384" cy="1134418"/>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346948" y="2246884"/>
            <a:ext cx="3456384"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3" hasCustomPrompt="1"/>
          </p:nvPr>
        </p:nvSpPr>
        <p:spPr>
          <a:xfrm>
            <a:off x="4227523" y="1158297"/>
            <a:ext cx="3527515" cy="1126921"/>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4"/>
          </p:nvPr>
        </p:nvSpPr>
        <p:spPr>
          <a:xfrm>
            <a:off x="4297296" y="2246884"/>
            <a:ext cx="3457741"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4"/>
          <p:cNvSpPr>
            <a:spLocks noGrp="1"/>
          </p:cNvSpPr>
          <p:nvPr>
            <p:ph type="body" sz="quarter" idx="13" hasCustomPrompt="1"/>
          </p:nvPr>
        </p:nvSpPr>
        <p:spPr>
          <a:xfrm>
            <a:off x="8302888" y="1150800"/>
            <a:ext cx="3457741" cy="113441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14"/>
          </p:nvPr>
        </p:nvSpPr>
        <p:spPr>
          <a:xfrm>
            <a:off x="8302888" y="2246884"/>
            <a:ext cx="3457741"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Click to edit Master title style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4" name="Rectangle 13"/>
          <p:cNvSpPr/>
          <p:nvPr userDrawn="1"/>
        </p:nvSpPr>
        <p:spPr>
          <a:xfrm>
            <a:off x="0" y="-27384"/>
            <a:ext cx="12192000" cy="1033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556246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27122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7482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9332"/>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1352769"/>
            <a:ext cx="5384800" cy="4525963"/>
          </a:xfrm>
        </p:spPr>
        <p:txBody>
          <a:bodyPr>
            <a:normAutofit/>
          </a:bodyPr>
          <a:lstStyle>
            <a:lvl1pPr indent="-360000">
              <a:lnSpc>
                <a:spcPct val="110000"/>
              </a:lnSpc>
              <a:buClr>
                <a:srgbClr val="B20E10"/>
              </a:buClr>
              <a:defRPr sz="1600">
                <a:solidFill>
                  <a:schemeClr val="bg2"/>
                </a:solidFill>
                <a:latin typeface="Arial" panose="020B0604020202020204" pitchFamily="34" charset="0"/>
                <a:cs typeface="Arial" panose="020B0604020202020204" pitchFamily="34" charset="0"/>
              </a:defRPr>
            </a:lvl1pPr>
            <a:lvl2pPr>
              <a:lnSpc>
                <a:spcPct val="110000"/>
              </a:lnSpc>
              <a:defRPr sz="1600">
                <a:solidFill>
                  <a:schemeClr val="bg2"/>
                </a:solidFill>
                <a:latin typeface="Arial" panose="020B0604020202020204" pitchFamily="34" charset="0"/>
                <a:cs typeface="Arial" panose="020B0604020202020204" pitchFamily="34" charset="0"/>
              </a:defRPr>
            </a:lvl2pPr>
            <a:lvl3pPr>
              <a:lnSpc>
                <a:spcPct val="110000"/>
              </a:lnSpc>
              <a:defRPr sz="1600">
                <a:solidFill>
                  <a:schemeClr val="bg2"/>
                </a:solidFill>
                <a:latin typeface="Arial" panose="020B0604020202020204" pitchFamily="34" charset="0"/>
                <a:cs typeface="Arial" panose="020B0604020202020204" pitchFamily="34" charset="0"/>
              </a:defRPr>
            </a:lvl3pPr>
            <a:lvl4pPr>
              <a:lnSpc>
                <a:spcPct val="110000"/>
              </a:lnSpc>
              <a:defRPr sz="1600">
                <a:solidFill>
                  <a:schemeClr val="bg2"/>
                </a:solidFill>
                <a:latin typeface="Arial" panose="020B0604020202020204" pitchFamily="34" charset="0"/>
                <a:cs typeface="Arial" panose="020B0604020202020204" pitchFamily="34" charset="0"/>
              </a:defRPr>
            </a:lvl4pPr>
            <a:lvl5pPr>
              <a:lnSpc>
                <a:spcPct val="110000"/>
              </a:lnSpc>
              <a:defRPr sz="16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352769"/>
            <a:ext cx="5384800" cy="4525963"/>
          </a:xfrm>
        </p:spPr>
        <p:txBody>
          <a:bodyPr>
            <a:normAutofit/>
          </a:bodyPr>
          <a:lstStyle>
            <a:lvl1pPr marL="360000" indent="-360000">
              <a:lnSpc>
                <a:spcPct val="110000"/>
              </a:lnSpc>
              <a:spcBef>
                <a:spcPts val="384"/>
              </a:spcBef>
              <a:buClr>
                <a:srgbClr val="B20E10"/>
              </a:buClr>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1pPr>
            <a:lvl2pPr>
              <a:lnSpc>
                <a:spcPct val="110000"/>
              </a:lnSpc>
              <a:defRPr sz="1600">
                <a:solidFill>
                  <a:schemeClr val="bg2"/>
                </a:solidFill>
                <a:latin typeface="Arial" panose="020B0604020202020204" pitchFamily="34" charset="0"/>
                <a:cs typeface="Arial" panose="020B0604020202020204" pitchFamily="34" charset="0"/>
              </a:defRPr>
            </a:lvl2pPr>
            <a:lvl3pPr>
              <a:lnSpc>
                <a:spcPct val="110000"/>
              </a:lnSpc>
              <a:defRPr sz="1600">
                <a:solidFill>
                  <a:schemeClr val="bg2"/>
                </a:solidFill>
                <a:latin typeface="Arial" panose="020B0604020202020204" pitchFamily="34" charset="0"/>
                <a:cs typeface="Arial" panose="020B0604020202020204" pitchFamily="34" charset="0"/>
              </a:defRPr>
            </a:lvl3pPr>
            <a:lvl4pPr>
              <a:lnSpc>
                <a:spcPct val="110000"/>
              </a:lnSpc>
              <a:defRPr sz="1600">
                <a:solidFill>
                  <a:schemeClr val="bg2"/>
                </a:solidFill>
                <a:latin typeface="Arial" panose="020B0604020202020204" pitchFamily="34" charset="0"/>
                <a:cs typeface="Arial" panose="020B0604020202020204" pitchFamily="34" charset="0"/>
              </a:defRPr>
            </a:lvl4pPr>
            <a:lvl5pPr>
              <a:lnSpc>
                <a:spcPct val="110000"/>
              </a:lnSpc>
              <a:defRPr sz="16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609600" y="6375198"/>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a:xfrm>
            <a:off x="10832124" y="6356353"/>
            <a:ext cx="1203569" cy="365125"/>
          </a:xfrm>
          <a:prstGeom prst="rect">
            <a:avLst/>
          </a:prstGeom>
        </p:spPr>
        <p:txBody>
          <a:bodyPr/>
          <a:lstStyle>
            <a:lvl1pPr algn="r">
              <a:defRPr sz="1600">
                <a:solidFill>
                  <a:srgbClr val="7F7F7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18774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873"/>
            <a:ext cx="5853675" cy="1658615"/>
          </a:xfrm>
          <a:prstGeom prst="rect">
            <a:avLst/>
          </a:prstGeo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53"/>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Picture Placeholder 2"/>
          <p:cNvSpPr>
            <a:spLocks noGrp="1"/>
          </p:cNvSpPr>
          <p:nvPr>
            <p:ph type="pic" idx="13"/>
          </p:nvPr>
        </p:nvSpPr>
        <p:spPr>
          <a:xfrm>
            <a:off x="6576053" y="1628801"/>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27382" y="404664"/>
            <a:ext cx="2400300" cy="1079500"/>
          </a:xfrm>
          <a:prstGeom prst="rect">
            <a:avLst/>
          </a:prstGeom>
          <a:noFill/>
          <a:ln w="9525">
            <a:noFill/>
            <a:miter lim="800000"/>
            <a:headEnd/>
            <a:tailEnd/>
          </a:ln>
        </p:spPr>
      </p:pic>
      <p:pic>
        <p:nvPicPr>
          <p:cNvPr id="4" name="Picture 3"/>
          <p:cNvPicPr>
            <a:picLocks noChangeAspect="1"/>
          </p:cNvPicPr>
          <p:nvPr userDrawn="1"/>
        </p:nvPicPr>
        <p:blipFill>
          <a:blip r:embed="rId3"/>
          <a:stretch>
            <a:fillRect/>
          </a:stretch>
        </p:blipFill>
        <p:spPr>
          <a:xfrm>
            <a:off x="3407701" y="418008"/>
            <a:ext cx="5472608" cy="903858"/>
          </a:xfrm>
          <a:prstGeom prst="rect">
            <a:avLst/>
          </a:prstGeom>
        </p:spPr>
      </p:pic>
    </p:spTree>
    <p:extLst>
      <p:ext uri="{BB962C8B-B14F-4D97-AF65-F5344CB8AC3E}">
        <p14:creationId xmlns:p14="http://schemas.microsoft.com/office/powerpoint/2010/main" val="1541153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lvl1pPr>
              <a:defRPr>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88A5DB-E5AB-44FC-9B80-7A4E538D4AD7}"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6" name="Slide Number Placeholder 5"/>
          <p:cNvSpPr>
            <a:spLocks noGrp="1"/>
          </p:cNvSpPr>
          <p:nvPr>
            <p:ph type="sldNum" sz="quarter" idx="12"/>
          </p:nvPr>
        </p:nvSpPr>
        <p:spPr>
          <a:xfrm>
            <a:off x="9168341" y="638136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7710657"/>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4BAEA4-D045-4A31-B148-B9C279F05581}"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6" name="Slide Number Placeholder 5"/>
          <p:cNvSpPr>
            <a:spLocks noGrp="1"/>
          </p:cNvSpPr>
          <p:nvPr>
            <p:ph type="sldNum" sz="quarter" idx="12"/>
          </p:nvPr>
        </p:nvSpPr>
        <p:spPr>
          <a:xfrm>
            <a:off x="9168341" y="6366062"/>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0728075"/>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chemeClr val="tx2"/>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4"/>
            <a:ext cx="5384800" cy="492941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4"/>
            <a:ext cx="5384800" cy="492941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873614-D828-406D-B63C-8B8417E77E11}"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7" name="Slide Number Placeholder 6"/>
          <p:cNvSpPr>
            <a:spLocks noGrp="1"/>
          </p:cNvSpPr>
          <p:nvPr>
            <p:ph type="sldNum" sz="quarter" idx="12"/>
          </p:nvPr>
        </p:nvSpPr>
        <p:spPr>
          <a:xfrm>
            <a:off x="9168341" y="6381369"/>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618595"/>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94" y="1196752"/>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1836514"/>
            <a:ext cx="5389033"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EAC3E-A275-46E7-8D1F-D4A591F1F90E}"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9" name="Slide Number Placeholder 8"/>
          <p:cNvSpPr>
            <a:spLocks noGrp="1"/>
          </p:cNvSpPr>
          <p:nvPr>
            <p:ph type="sldNum" sz="quarter" idx="12"/>
          </p:nvPr>
        </p:nvSpPr>
        <p:spPr>
          <a:xfrm>
            <a:off x="9072331" y="6364348"/>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6883243"/>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1866F-39C4-4FA0-953C-EFF5256D74A4}"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4" name="Slide Number Placeholder 3"/>
          <p:cNvSpPr>
            <a:spLocks noGrp="1"/>
          </p:cNvSpPr>
          <p:nvPr>
            <p:ph type="sldNum" sz="quarter" idx="12"/>
          </p:nvPr>
        </p:nvSpPr>
        <p:spPr>
          <a:xfrm>
            <a:off x="9168341" y="6364348"/>
            <a:ext cx="2844800" cy="365125"/>
          </a:xfrm>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845108"/>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ln>
            <a:noFill/>
          </a:ln>
        </p:spPr>
        <p:style>
          <a:lnRef idx="2">
            <a:schemeClr val="accent1">
              <a:shade val="50000"/>
            </a:schemeClr>
          </a:lnRef>
          <a:fillRef idx="1">
            <a:schemeClr val="accent1"/>
          </a:fillRef>
          <a:effectRef idx="0">
            <a:schemeClr val="accent1"/>
          </a:effectRef>
          <a:fontRef idx="none"/>
        </p:style>
        <p:txBody>
          <a:bodyPr>
            <a:normAutofit/>
          </a:bodyPr>
          <a:lstStyle>
            <a:lvl1pPr marL="144000" algn="l">
              <a:defRPr sz="36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143341" y="1124744"/>
            <a:ext cx="11905323" cy="518457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324172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2"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2"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820"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8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EF3E82-F062-4224-867C-6E08C61E1661}" type="datetimeFigureOut">
              <a:rPr kumimoji="0" lang="en-GB" sz="1600" b="0" i="0" u="none" strike="noStrike" kern="1200" cap="none" spc="0" normalizeH="0" baseline="0" noProof="0">
                <a:ln>
                  <a:noFill/>
                </a:ln>
                <a:solidFill>
                  <a:srgbClr val="B20E10"/>
                </a:solidFill>
                <a:effectLst/>
                <a:uLnTx/>
                <a:uFillTx/>
                <a:latin typeface="Arial" panose="020B0604020202020204" pitchFamily="34"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srgbClr val="B20E10"/>
              </a:solidFill>
              <a:effectLst/>
              <a:uLnTx/>
              <a:uFillTx/>
              <a:latin typeface="Arial" panose="020B0604020202020204" pitchFamily="34" charset="0"/>
              <a:ea typeface="+mn-ea"/>
              <a:cs typeface="Times New Roman" pitchFamily="18" charset="0"/>
            </a:endParaRPr>
          </a:p>
        </p:txBody>
      </p:sp>
      <p:sp>
        <p:nvSpPr>
          <p:cNvPr id="8" name="Footer Placeholder 7"/>
          <p:cNvSpPr>
            <a:spLocks noGrp="1"/>
          </p:cNvSpPr>
          <p:nvPr>
            <p:ph type="ftr" sz="quarter" idx="11"/>
          </p:nvPr>
        </p:nvSpPr>
        <p:spPr>
          <a:xfrm>
            <a:off x="4165600" y="6356387"/>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20E10"/>
              </a:solidFill>
              <a:effectLst/>
              <a:uLnTx/>
              <a:uFillTx/>
              <a:latin typeface="Arial" panose="020B0604020202020204" pitchFamily="34"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600" b="0" i="0" u="none" strike="noStrike" kern="1200" cap="none" spc="0" normalizeH="0" baseline="0" noProof="0" smtClean="0">
                <a:ln>
                  <a:noFill/>
                </a:ln>
                <a:solidFill>
                  <a:srgbClr val="B20E1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srgbClr val="B20E10">
                  <a:tint val="75000"/>
                </a:srgbClr>
              </a:solidFill>
              <a:effectLst/>
              <a:uLnTx/>
              <a:uFillTx/>
              <a:latin typeface="Arial" panose="020B0604020202020204" pitchFamily="34" charset="0"/>
              <a:ea typeface="+mn-ea"/>
              <a:cs typeface="Arial" panose="020B0604020202020204" pitchFamily="34" charset="0"/>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800"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98245885"/>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a:xfrm>
            <a:off x="4165600" y="6356359"/>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749635150"/>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56B8-C097-6065-40FA-65D828659A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F19E91-C1C8-0EFC-4832-DDF0AB4A3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12647D-D7F2-A6E9-90D5-97B25C83EB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7B052A-6180-E011-B6D8-645C3A9FEA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9889890-F78E-4C4C-240C-A958C1E97D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1536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77A4-D680-7049-3927-8B8142DFD6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FF51DA-50B4-76CA-3FF7-9422BB6F0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3EDC7-0A9A-1F43-7620-7F47813CF6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116F38D-5E4D-4760-BB93-51D94C1548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53BDBFE-CA00-C480-6999-CE7B3F06F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989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BE7C-C1FC-36F8-8387-834654C5BF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A30CF4-0D5F-CE09-FF2C-8DAD5D2D8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168D8B-C478-A803-E1F4-9DF3D85FEF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ADDB06-9CC3-31D5-0622-80F1CB471E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4327EFC-7341-93AD-95DD-05E31709A1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699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E285-7D9F-34C6-9B95-348BCD5EE7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AB5BB9-2C13-A31D-C733-1A10FBC2A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5A50BB-536C-FA14-9F1E-CB26156EEB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A2B554-F48D-2330-A22D-EE3F89C018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FF4E845-D32D-7151-FFD8-9DD46848D0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97822FC-E686-2814-D7B4-0E794E4A5C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5604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CBE8-CB6D-DC88-A80F-91EAC1F032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C521FB-6887-68D5-FB1B-7627E58F8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E322B3-3B1F-56F5-579A-72759E9CF9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657054-4B54-AAC6-C1BE-C12EC37F8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904BB-AFAF-6E7D-222E-4183AD4A2B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516BA5-F524-F8D3-7522-8EFDF2CD07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9A635ED-D0A2-4FFA-E6FF-24AA21D7CA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D64CAA3-D8F2-15C5-D2C8-DA6CF45834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203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594D-6DA6-CC05-1F8E-9C2F0C8A14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CEFADF-6D4F-BEB9-74B1-7BD4B442DA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D30A5E2-35B0-10FB-F3DA-9E0AB643D1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E458EF6-D1A3-6032-07FF-B084AE18ED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842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B45B3-4CB1-63A4-1A07-1AAA8FEC14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B071CE5-B1E8-39FB-5DE8-6584003D54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3780702-B0CA-06A4-2A0D-C83DDE6BE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566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FDBC-AD63-157F-CBFA-479EA00CE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6BDFA3-DDAC-07DA-DEAB-08EA5E9C6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F76600-B9D1-58F1-9833-D6D4A438D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E45C1-3638-A53C-DC86-7B61508BD7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C6C0EB1-5986-3308-35F6-62CF0B2886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17588F-D066-48E6-4D54-A58F396A5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54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E7EF3E82-F062-4224-867C-6E08C61E1661}" type="datetimeFigureOut">
              <a:rPr lang="en-GB" smtClean="0">
                <a:solidFill>
                  <a:srgbClr val="B20E10"/>
                </a:solidFill>
              </a:rPr>
              <a:pPr/>
              <a:t>07/09/2023</a:t>
            </a:fld>
            <a:endParaRPr lang="en-GB" dirty="0">
              <a:solidFill>
                <a:srgbClr val="B20E10"/>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370082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6691-C614-0006-731C-A935685BA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514E08-4AD0-3656-4B9A-BF9320FEC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44425F-C74B-3DC2-F49A-F569732A3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F550A-E6A8-D502-CA25-5CA3D3854F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CA74025-B613-A86B-5C65-9052D5492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1D54C93-9CD9-C79F-3871-CF5FE94D9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772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DFF4-B5BB-AD4C-289B-15F0294467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FFC703-C09E-DA04-52A4-0972700BFD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29B7D1-FECD-08B7-00DF-047B0C61A1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660C921-C98D-34B6-52CA-4DACAC5E8A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585137-2196-302C-90C5-63778B5734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424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F0600-19AD-FDCD-1906-6CA179B5A4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2EF8C8-6424-7107-BE93-6000880BCE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EC0AD-1BC0-0750-0982-6BF6696796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E6F9B1E-4DE9-26B0-CE12-4C16FD336D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C5F33C-F871-9CCC-3D60-E2BE2553F0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889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5872-A09E-A3ED-CED3-95FBE88D8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0A67B3-691E-B8F2-7A58-D5404D9B2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C3DE31-0E3C-1A5A-1ABD-59DDCAAC73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CBD56BE-0506-0CD1-D9C4-F92D116BD2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E07473-C99F-5038-60D6-57C2A665C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626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7125-5E33-E0AD-9A42-DDE068CC04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FDC6E4-4D1B-6040-0941-5671080BD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FE4C8-2CEF-2ED6-E734-DD0D0CF53C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0BD2BB-7094-CF90-3852-C9EAB323B7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300C701-ED15-28F8-3A95-A3CDE7776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684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5B11-4A0E-BF13-65F5-D58C7EE041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FD796F-7C29-6136-664F-28AAAED6E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95D1C-344C-D6CC-95AC-8800FE9B1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C7EA0C-C059-6BEB-AEE7-C3E49E6365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FCB85ED-A255-A3AD-E332-3CC58B813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7455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DF00-72B7-3DD8-F5AA-8D9959157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4999C-1529-3FC2-2F7F-1D5EDE434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6A3751-49BE-3D66-5044-8C7B3E00D2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C51EAD-469F-7C24-2422-7610CECE7A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92A108-EBEA-1184-5AD5-CC3ECA42B8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AC33654-A2E4-3712-A949-922EC9A244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2536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CE30-2267-7FCC-DBD9-C9613242E2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F47F99-9CDD-A7CA-024A-62C612EE0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78AB6-B202-3E60-5086-4989456092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3DCCB1-67B0-903F-52F2-F907F56F5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74AE2-1818-39E5-2FF8-89DDB97DA8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B8AF62-D7C5-0022-0CC9-2BAE800065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C5C453B-56FC-06BF-7199-D93450120A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5DA1558C-A20F-2F45-44AF-2CD34B049F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2513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13B81-74B2-C556-3D38-5CC8F4FBBC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A5A51E-4A15-8D31-BA56-4260C8C1B9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EE318E0-E094-ECA0-8325-58FC3B090E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D5E8759-55BC-1B86-FE00-8ABA735E34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3454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8CFDC-65BB-9D99-D7DD-E3F387DE96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11352A1-8362-F4B8-B5F9-615B73E882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46B58D4-2AE9-BA13-1F48-A16FB5EE61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112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9.xml"/><Relationship Id="rId7"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solidFill>
                  <a:prstClr val="black">
                    <a:tint val="75000"/>
                  </a:prstClr>
                </a:solidFill>
              </a:rPr>
              <a:pPr/>
              <a:t>07/09/2023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dirty="0">
                <a:solidFill>
                  <a:prstClr val="black">
                    <a:tint val="75000"/>
                  </a:prstClr>
                </a:solidFill>
              </a:rPr>
              <a:t>www.coramvoice.org.uk/brightspots</a:t>
            </a:r>
          </a:p>
        </p:txBody>
      </p:sp>
      <p:sp>
        <p:nvSpPr>
          <p:cNvPr id="6" name="Slide Number Placeholder 5"/>
          <p:cNvSpPr>
            <a:spLocks noGrp="1"/>
          </p:cNvSpPr>
          <p:nvPr>
            <p:ph type="sldNum" sz="quarter" idx="4"/>
          </p:nvPr>
        </p:nvSpPr>
        <p:spPr>
          <a:xfrm>
            <a:off x="9168341" y="638136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985772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Lst>
  <mc:AlternateContent xmlns:mc="http://schemas.openxmlformats.org/markup-compatibility/2006" xmlns:p14="http://schemas.microsoft.com/office/powerpoint/2010/main">
    <mc:Choice Requires="p14">
      <p:transition p14:dur="0" advTm="38001"/>
    </mc:Choice>
    <mc:Fallback xmlns="">
      <p:transition advTm="38001"/>
    </mc:Fallback>
  </mc:AlternateContent>
  <p:hf sldNum="0" hdr="0" ftr="0" dt="0"/>
  <p:txStyles>
    <p:titleStyle>
      <a:lvl1pPr algn="l" defTabSz="914400" rtl="0" eaLnBrk="1" latinLnBrk="0" hangingPunct="1">
        <a:spcBef>
          <a:spcPct val="0"/>
        </a:spcBef>
        <a:buNone/>
        <a:defRPr sz="3600" b="1" kern="1200">
          <a:solidFill>
            <a:srgbClr val="80388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018345-9AD0-AB69-6349-859F1D546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212655-7840-F474-0374-0C602807A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5D564B-44B1-FA33-C473-B93E0FACC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235D36-2B8C-4920-81D5-B5CF61BFEE8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59BA79-007B-B4A0-15E6-37C615237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DC1360-BE81-90CF-90E4-0D5FC2B186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46E15D-896E-4261-B0FF-7BF393F5FF8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3876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DE8F97-2FDF-4EC0-9451-DC15B05F168E}"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6" name="Slide Number Placeholder 5"/>
          <p:cNvSpPr>
            <a:spLocks noGrp="1"/>
          </p:cNvSpPr>
          <p:nvPr>
            <p:ph type="sldNum" sz="quarter" idx="4"/>
          </p:nvPr>
        </p:nvSpPr>
        <p:spPr>
          <a:xfrm>
            <a:off x="9168341" y="638136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505191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Lst>
  <mc:AlternateContent xmlns:mc="http://schemas.openxmlformats.org/markup-compatibility/2006" xmlns:p14="http://schemas.microsoft.com/office/powerpoint/2010/main">
    <mc:Choice Requires="p14">
      <p:transition p14:dur="0" advTm="38001"/>
    </mc:Choice>
    <mc:Fallback xmlns="">
      <p:transition advTm="38001"/>
    </mc:Fallback>
  </mc:AlternateContent>
  <p:hf sldNum="0" hdr="0" ftr="0" dt="0"/>
  <p:txStyles>
    <p:titleStyle>
      <a:lvl1pPr algn="l" defTabSz="914400" rtl="0" eaLnBrk="1" latinLnBrk="0" hangingPunct="1">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339" y="1124744"/>
            <a:ext cx="11809312" cy="52316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9083329" y="635639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itle Placeholder 1"/>
          <p:cNvSpPr>
            <a:spLocks noGrp="1"/>
          </p:cNvSpPr>
          <p:nvPr>
            <p:ph type="title"/>
          </p:nvPr>
        </p:nvSpPr>
        <p:spPr>
          <a:xfrm>
            <a:off x="130267" y="116632"/>
            <a:ext cx="11797862" cy="1008071"/>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75544001"/>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Lst>
  <p:txStyles>
    <p:title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8"/>
            <a:ext cx="12192000" cy="980140"/>
          </a:xfrm>
          <a:prstGeom prst="rect">
            <a:avLst/>
          </a:prstGeom>
          <a:ln>
            <a:noFill/>
          </a:ln>
        </p:spPr>
        <p:style>
          <a:lnRef idx="2">
            <a:schemeClr val="accent1">
              <a:shade val="50000"/>
            </a:schemeClr>
          </a:lnRef>
          <a:fillRef idx="1">
            <a:schemeClr val="accent1"/>
          </a:fillRef>
          <a:effectRef idx="0">
            <a:schemeClr val="accent1"/>
          </a:effectRef>
          <a:fontRef idx="none"/>
        </p:style>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39352" y="1124744"/>
            <a:ext cx="11713301" cy="5256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168341" y="638133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mn-cs"/>
            </a:endParaRPr>
          </a:p>
        </p:txBody>
      </p:sp>
    </p:spTree>
    <p:extLst>
      <p:ext uri="{BB962C8B-B14F-4D97-AF65-F5344CB8AC3E}">
        <p14:creationId xmlns:p14="http://schemas.microsoft.com/office/powerpoint/2010/main" val="50388782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txStyles>
    <p:titleStyle>
      <a:lvl1pPr marL="144000"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DE8F97-2FDF-4EC0-9451-DC15B05F168E}"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9168341" y="6381333"/>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148458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Lst>
  <mc:AlternateContent xmlns:mc="http://schemas.openxmlformats.org/markup-compatibility/2006" xmlns:p14="http://schemas.microsoft.com/office/powerpoint/2010/main">
    <mc:Choice Requires="p14">
      <p:transition p14:dur="0" advTm="38001"/>
    </mc:Choice>
    <mc:Fallback xmlns="">
      <p:transition advTm="38001"/>
    </mc:Fallback>
  </mc:AlternateContent>
  <p:hf sldNum="0" hdr="0" ftr="0" dt="0"/>
  <p:txStyles>
    <p:titleStyle>
      <a:lvl1pPr algn="l" defTabSz="914400" rtl="0" eaLnBrk="1" latinLnBrk="0" hangingPunct="1">
        <a:spcBef>
          <a:spcPct val="0"/>
        </a:spcBef>
        <a:buNone/>
        <a:defRPr sz="3600" b="1" kern="1200">
          <a:solidFill>
            <a:srgbClr val="80388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8"/>
            <a:ext cx="12192000" cy="980140"/>
          </a:xfrm>
          <a:prstGeom prst="rect">
            <a:avLst/>
          </a:prstGeom>
          <a:ln>
            <a:noFill/>
          </a:ln>
        </p:spPr>
        <p:style>
          <a:lnRef idx="2">
            <a:schemeClr val="accent1">
              <a:shade val="50000"/>
            </a:schemeClr>
          </a:lnRef>
          <a:fillRef idx="1">
            <a:schemeClr val="accent1"/>
          </a:fillRef>
          <a:effectRef idx="0">
            <a:schemeClr val="accent1"/>
          </a:effectRef>
          <a:fontRef idx="none"/>
        </p:style>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39352" y="1124744"/>
            <a:ext cx="11713301" cy="5256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168341" y="638133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266582625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txStyles>
    <p:titleStyle>
      <a:lvl1pPr marL="144000"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8"/>
            <a:ext cx="12192000" cy="980140"/>
          </a:xfrm>
          <a:prstGeom prst="rect">
            <a:avLst/>
          </a:prstGeom>
          <a:ln>
            <a:noFill/>
          </a:ln>
        </p:spPr>
        <p:style>
          <a:lnRef idx="2">
            <a:schemeClr val="accent1">
              <a:shade val="50000"/>
            </a:schemeClr>
          </a:lnRef>
          <a:fillRef idx="1">
            <a:schemeClr val="accent1"/>
          </a:fillRef>
          <a:effectRef idx="0">
            <a:schemeClr val="accent1"/>
          </a:effectRef>
          <a:fontRef idx="none"/>
        </p:style>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39350" y="1124744"/>
            <a:ext cx="11713301" cy="5256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168341" y="638132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70627641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2" r:id="rId13"/>
    <p:sldLayoutId id="2147483913" r:id="rId14"/>
    <p:sldLayoutId id="2147483914" r:id="rId15"/>
    <p:sldLayoutId id="2147483915" r:id="rId16"/>
    <p:sldLayoutId id="2147483916" r:id="rId17"/>
  </p:sldLayoutIdLst>
  <p:txStyles>
    <p:titleStyle>
      <a:lvl1pPr marL="144000"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28417" y="6347962"/>
            <a:ext cx="2844800" cy="365125"/>
          </a:xfrm>
          <a:prstGeom prst="rect">
            <a:avLst/>
          </a:prstGeom>
        </p:spPr>
        <p:txBody>
          <a:bodyPr vert="horz" lIns="91440" tIns="45720" rIns="91440" bIns="45720" rtlCol="0" anchor="ctr"/>
          <a:lstStyle>
            <a:lvl1pPr algn="r">
              <a:defRPr sz="1800">
                <a:solidFill>
                  <a:schemeClr val="tx1">
                    <a:tint val="75000"/>
                  </a:schemeClr>
                </a:solidFill>
                <a:latin typeface="Calibri" panose="020F0502020204030204" pitchFamily="34" charset="0"/>
                <a:ea typeface="Verdana" panose="020B0604030504040204" pitchFamily="34" charset="0"/>
                <a:cs typeface="Calibri" panose="020F0502020204030204" pitchFamily="34" charset="0"/>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
        <p:nvSpPr>
          <p:cNvPr id="8" name="Rectangle 6"/>
          <p:cNvSpPr>
            <a:spLocks noGrp="1" noChangeArrowheads="1"/>
          </p:cNvSpPr>
          <p:nvPr>
            <p:ph type="title"/>
          </p:nvPr>
        </p:nvSpPr>
        <p:spPr bwMode="auto">
          <a:xfrm>
            <a:off x="264981" y="1010615"/>
            <a:ext cx="1159964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Presentation slides</a:t>
            </a:r>
            <a:endParaRPr lang="en-GB" dirty="0"/>
          </a:p>
        </p:txBody>
      </p:sp>
      <p:sp>
        <p:nvSpPr>
          <p:cNvPr id="9" name="Rectangle 7"/>
          <p:cNvSpPr>
            <a:spLocks noGrp="1" noChangeArrowheads="1"/>
          </p:cNvSpPr>
          <p:nvPr>
            <p:ph type="body" idx="1"/>
          </p:nvPr>
        </p:nvSpPr>
        <p:spPr bwMode="auto">
          <a:xfrm>
            <a:off x="296027" y="2113008"/>
            <a:ext cx="11534204" cy="4173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pic>
        <p:nvPicPr>
          <p:cNvPr id="6"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45719" y="146282"/>
            <a:ext cx="1878251" cy="5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088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Lst>
  <p:transition/>
  <p:hf hdr="0" ftr="0" dt="0"/>
  <p:txStyles>
    <p:titleStyle>
      <a:lvl1pPr algn="l" rtl="0" eaLnBrk="1" fontAlgn="base" hangingPunct="1">
        <a:lnSpc>
          <a:spcPct val="90000"/>
        </a:lnSpc>
        <a:spcBef>
          <a:spcPct val="0"/>
        </a:spcBef>
        <a:spcAft>
          <a:spcPct val="0"/>
        </a:spcAft>
        <a:defRPr lang="en-GB" sz="2800" b="1"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AE8560-2AE4-40C5-B9EE-C5C45AFA1A3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6191BE-2FC0-4824-A846-952F418EFF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498033"/>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8"/>
            <a:ext cx="12192000" cy="980140"/>
          </a:xfrm>
          <a:prstGeom prst="rect">
            <a:avLst/>
          </a:prstGeom>
          <a:ln>
            <a:noFill/>
          </a:ln>
        </p:spPr>
        <p:style>
          <a:lnRef idx="2">
            <a:schemeClr val="accent1">
              <a:shade val="50000"/>
            </a:schemeClr>
          </a:lnRef>
          <a:fillRef idx="1">
            <a:schemeClr val="accent1"/>
          </a:fillRef>
          <a:effectRef idx="0">
            <a:schemeClr val="accent1"/>
          </a:effectRef>
          <a:fontRef idx="none"/>
        </p:style>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39352" y="1124744"/>
            <a:ext cx="11713301" cy="5256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168341" y="6381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01EF4E-6A8A-4257-B778-8273BC464938}" type="slidenum">
              <a:rPr kumimoji="0" lang="en-GB" sz="1200" b="0" i="0" u="none" strike="noStrike" kern="1200" cap="none" spc="0" normalizeH="0" baseline="0" noProof="0" smtClean="0">
                <a:ln>
                  <a:noFill/>
                </a:ln>
                <a:solidFill>
                  <a:srgbClr val="B20E10">
                    <a:tint val="75000"/>
                  </a:srgbClr>
                </a:solidFill>
                <a:effectLst/>
                <a:uLnTx/>
                <a:uFillTx/>
                <a:latin typeface="Arial"/>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B20E10">
                  <a:tint val="75000"/>
                </a:srgbClr>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382120843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marL="144000"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339" y="1124744"/>
            <a:ext cx="11809312" cy="5231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379902-740A-4F06-8E73-3CFD24F14E8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9083329"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292349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DE8F97-2FDF-4EC0-9451-DC15B05F168E}" type="datetime1">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www.coramvoice.org.uk/brightspots</a:t>
            </a:r>
          </a:p>
        </p:txBody>
      </p:sp>
      <p:sp>
        <p:nvSpPr>
          <p:cNvPr id="6" name="Slide Number Placeholder 5"/>
          <p:cNvSpPr>
            <a:spLocks noGrp="1"/>
          </p:cNvSpPr>
          <p:nvPr>
            <p:ph type="sldNum" sz="quarter" idx="4"/>
          </p:nvPr>
        </p:nvSpPr>
        <p:spPr>
          <a:xfrm>
            <a:off x="9168341" y="638136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C90892-02D6-4317-805A-C207FF1EF343}" type="slidenum">
              <a:rPr kumimoji="0" lang="en-GB"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783110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Lst>
  <mc:AlternateContent xmlns:mc="http://schemas.openxmlformats.org/markup-compatibility/2006" xmlns:p14="http://schemas.microsoft.com/office/powerpoint/2010/main">
    <mc:Choice Requires="p14">
      <p:transition p14:dur="0" advTm="38001"/>
    </mc:Choice>
    <mc:Fallback xmlns="">
      <p:transition advTm="38001"/>
    </mc:Fallback>
  </mc:AlternateContent>
  <p:hf sldNum="0" hdr="0" ftr="0" dt="0"/>
  <p:txStyles>
    <p:titleStyle>
      <a:lvl1pPr algn="l" defTabSz="914400" rtl="0" eaLnBrk="1" latinLnBrk="0" hangingPunct="1">
        <a:spcBef>
          <a:spcPct val="0"/>
        </a:spcBef>
        <a:buNone/>
        <a:defRPr sz="3600" b="1" kern="1200">
          <a:solidFill>
            <a:schemeClr val="tx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FFDD5-11AC-CD5D-F651-DBC7C19F9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DAFE08-9491-5AFB-B2DC-0D6AC3DDE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C3E40-A729-CCE7-FCD5-6F5338B9D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B39D0C-0747-4AF7-A830-2AB45A58EC8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12133E-BFD8-08F3-84BF-1DBCEF6F3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4E79964-2E09-A4FF-5257-916771E8E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833C6C-95F4-4E93-8586-B830E5F5672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73845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2.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05.xml"/><Relationship Id="rId1" Type="http://schemas.openxmlformats.org/officeDocument/2006/relationships/tags" Target="../tags/tag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1.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5.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2.xml"/><Relationship Id="rId1" Type="http://schemas.openxmlformats.org/officeDocument/2006/relationships/tags" Target="../tags/tag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hyperlink" Target="https://coramvoice.org.uk/for-professionals/bright-spots/bright-spots-publications/" TargetMode="External"/><Relationship Id="rId2" Type="http://schemas.openxmlformats.org/officeDocument/2006/relationships/notesSlide" Target="../notesSlides/notesSlide17.xml"/><Relationship Id="rId1" Type="http://schemas.openxmlformats.org/officeDocument/2006/relationships/slideLayout" Target="../slideLayouts/slideLayout83.xml"/><Relationship Id="rId6" Type="http://schemas.openxmlformats.org/officeDocument/2006/relationships/image" Target="../media/image27.png"/><Relationship Id="rId5" Type="http://schemas.openxmlformats.org/officeDocument/2006/relationships/hyperlink" Target="mailto:Linda.Briheim@coramvoice.org.uk" TargetMode="External"/><Relationship Id="rId4" Type="http://schemas.openxmlformats.org/officeDocument/2006/relationships/hyperlink" Target="https://coramvoice.org.uk/brightspots"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5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74149" y="4174583"/>
            <a:ext cx="9144000" cy="4359488"/>
          </a:xfrm>
        </p:spPr>
        <p:txBody>
          <a:bodyPr>
            <a:normAutofit/>
          </a:bodyPr>
          <a:lstStyle/>
          <a:p>
            <a:endParaRPr lang="en-GB" sz="3200" b="1" dirty="0">
              <a:solidFill>
                <a:schemeClr val="tx2"/>
              </a:solidFill>
            </a:endParaRPr>
          </a:p>
          <a:p>
            <a:endParaRPr lang="en-GB" sz="3200" b="1" dirty="0">
              <a:solidFill>
                <a:schemeClr val="tx2"/>
              </a:solidFill>
            </a:endParaRPr>
          </a:p>
        </p:txBody>
      </p:sp>
      <p:sp>
        <p:nvSpPr>
          <p:cNvPr id="2" name="Title 1"/>
          <p:cNvSpPr>
            <a:spLocks noGrp="1"/>
          </p:cNvSpPr>
          <p:nvPr>
            <p:ph type="ctrTitle"/>
          </p:nvPr>
        </p:nvSpPr>
        <p:spPr>
          <a:xfrm>
            <a:off x="475493" y="3881780"/>
            <a:ext cx="8310287" cy="983235"/>
          </a:xfrm>
        </p:spPr>
        <p:txBody>
          <a:bodyPr>
            <a:noAutofit/>
          </a:bodyPr>
          <a:lstStyle/>
          <a:p>
            <a:pPr algn="l"/>
            <a:r>
              <a:rPr lang="en-GB" sz="4400" i="0" dirty="0">
                <a:solidFill>
                  <a:srgbClr val="000000"/>
                </a:solidFill>
                <a:effectLst/>
              </a:rPr>
              <a:t>Measuring what matters: what care leavers’ say is important to their well-being</a:t>
            </a:r>
            <a:br>
              <a:rPr lang="en-GB" sz="4400" dirty="0"/>
            </a:br>
            <a:endParaRPr lang="en-GB" sz="4400" dirty="0"/>
          </a:p>
        </p:txBody>
      </p:sp>
      <p:sp>
        <p:nvSpPr>
          <p:cNvPr id="6" name="Rectangle 5"/>
          <p:cNvSpPr/>
          <p:nvPr/>
        </p:nvSpPr>
        <p:spPr>
          <a:xfrm>
            <a:off x="490326" y="4409741"/>
            <a:ext cx="668887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7030A0"/>
                </a:solidFill>
                <a:effectLst/>
                <a:uLnTx/>
                <a:uFillTx/>
                <a:latin typeface="Calibri" panose="020F0502020204030204"/>
                <a:ea typeface="+mn-ea"/>
                <a:cs typeface="+mn-cs"/>
              </a:rPr>
              <a:t>Dr.</a:t>
            </a:r>
            <a:r>
              <a:rPr kumimoji="0" lang="en-GB" sz="4000" b="1" i="0" u="none" strike="noStrike" kern="1200" cap="none" spc="0" normalizeH="0" baseline="0" noProof="0" dirty="0">
                <a:ln>
                  <a:noFill/>
                </a:ln>
                <a:solidFill>
                  <a:srgbClr val="7030A0"/>
                </a:solidFill>
                <a:effectLst/>
                <a:uLnTx/>
                <a:uFillTx/>
                <a:latin typeface="Calibri" panose="020F0502020204030204"/>
                <a:ea typeface="+mn-ea"/>
                <a:cs typeface="+mn-cs"/>
              </a:rPr>
              <a:t> Claire Baker, Coram Voice </a:t>
            </a:r>
          </a:p>
        </p:txBody>
      </p:sp>
      <p:sp>
        <p:nvSpPr>
          <p:cNvPr id="5" name="TextBox 4">
            <a:extLst>
              <a:ext uri="{FF2B5EF4-FFF2-40B4-BE49-F238E27FC236}">
                <a16:creationId xmlns:a16="http://schemas.microsoft.com/office/drawing/2014/main" id="{37D95E40-34FA-2077-4975-C5AC4525E898}"/>
              </a:ext>
            </a:extLst>
          </p:cNvPr>
          <p:cNvSpPr txBox="1"/>
          <p:nvPr/>
        </p:nvSpPr>
        <p:spPr>
          <a:xfrm>
            <a:off x="2654407" y="6300377"/>
            <a:ext cx="12767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Funded by </a:t>
            </a:r>
          </a:p>
        </p:txBody>
      </p:sp>
      <p:pic>
        <p:nvPicPr>
          <p:cNvPr id="7" name="Picture 6" descr="A picture containing text, clipart&#10;&#10;Description automatically generated">
            <a:extLst>
              <a:ext uri="{FF2B5EF4-FFF2-40B4-BE49-F238E27FC236}">
                <a16:creationId xmlns:a16="http://schemas.microsoft.com/office/drawing/2014/main" id="{2E652105-94CF-4607-CBB8-4D0D8AC4FD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31167" y="5966764"/>
            <a:ext cx="4522470" cy="702945"/>
          </a:xfrm>
          <a:prstGeom prst="rect">
            <a:avLst/>
          </a:prstGeom>
        </p:spPr>
      </p:pic>
    </p:spTree>
    <p:extLst>
      <p:ext uri="{BB962C8B-B14F-4D97-AF65-F5344CB8AC3E}">
        <p14:creationId xmlns:p14="http://schemas.microsoft.com/office/powerpoint/2010/main" val="206956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10624" y="415149"/>
            <a:ext cx="11496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furter_Medium" panose="020B0500000000000000" pitchFamily="34" charset="0"/>
                <a:ea typeface="+mn-ea"/>
                <a:cs typeface="+mn-cs"/>
              </a:rPr>
              <a:t>2020</a:t>
            </a:r>
            <a:endParaRPr kumimoji="0" lang="en-GB" sz="2800" b="0" i="0" u="none" strike="noStrike" kern="1200" cap="none" spc="0" normalizeH="0" baseline="0" noProof="0" dirty="0">
              <a:ln>
                <a:noFill/>
              </a:ln>
              <a:solidFill>
                <a:prstClr val="white"/>
              </a:solidFill>
              <a:effectLst/>
              <a:uLnTx/>
              <a:uFillTx/>
              <a:latin typeface="Frankfurter_Medium" panose="020B0500000000000000" pitchFamily="34" charset="0"/>
              <a:ea typeface="+mn-ea"/>
              <a:cs typeface="+mn-cs"/>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52" y="838225"/>
            <a:ext cx="4192346" cy="591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552" y="801636"/>
            <a:ext cx="4248152" cy="5986886"/>
          </a:xfrm>
          <a:prstGeom prst="rect">
            <a:avLst/>
          </a:prstGeom>
          <a:noFill/>
          <a:ln w="9525">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84425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V:\London and South East\Policy &amp; Practice Development\Bright Spots Project\External Communications\Icons &amp; Graphics\10,000 voices\WMLG - Care leaver report 2020\QUOTES-Summary\p16-Quo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767" y="1569752"/>
            <a:ext cx="3513869"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7"/>
          <p:cNvSpPr txBox="1">
            <a:spLocks/>
          </p:cNvSpPr>
          <p:nvPr/>
        </p:nvSpPr>
        <p:spPr>
          <a:xfrm>
            <a:off x="262329" y="382420"/>
            <a:ext cx="6249232" cy="23324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analysis showed a steep decline in well-being when young people left care.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V:\London and South East\Policy &amp; Practice Development\Bright Spots Project\External Communications\Icons &amp; Graphics\10,000 voices\WMLG - Care leaver report 2020\INFOGRAPHICS-Summary\Figure4-WMLG-Comparative-Well-Being.png"/>
          <p:cNvPicPr>
            <a:picLocks noChangeAspect="1" noChangeArrowheads="1"/>
          </p:cNvPicPr>
          <p:nvPr/>
        </p:nvPicPr>
        <p:blipFill rotWithShape="1">
          <a:blip r:embed="rId4">
            <a:extLst>
              <a:ext uri="{28A0092B-C50C-407E-A947-70E740481C1C}">
                <a14:useLocalDpi xmlns:a14="http://schemas.microsoft.com/office/drawing/2010/main" val="0"/>
              </a:ext>
            </a:extLst>
          </a:blip>
          <a:srcRect l="6428" t="7582" r="50000" b="75111"/>
          <a:stretch/>
        </p:blipFill>
        <p:spPr bwMode="auto">
          <a:xfrm>
            <a:off x="7065074" y="55422"/>
            <a:ext cx="4000446" cy="2349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V:\London and South East\Policy &amp; Practice Development\Bright Spots Project\External Communications\Icons &amp; Graphics\10,000 voices\WMLG - Care leaver report 2020\INFOGRAPHICS-Summary\Figure4-WMLG-Comparative-Well-Being.png"/>
          <p:cNvPicPr>
            <a:picLocks noChangeAspect="1" noChangeArrowheads="1"/>
          </p:cNvPicPr>
          <p:nvPr/>
        </p:nvPicPr>
        <p:blipFill rotWithShape="1">
          <a:blip r:embed="rId4">
            <a:extLst>
              <a:ext uri="{28A0092B-C50C-407E-A947-70E740481C1C}">
                <a14:useLocalDpi xmlns:a14="http://schemas.microsoft.com/office/drawing/2010/main" val="0"/>
              </a:ext>
            </a:extLst>
          </a:blip>
          <a:srcRect t="79410" r="50695" b="3283"/>
          <a:stretch/>
        </p:blipFill>
        <p:spPr bwMode="auto">
          <a:xfrm>
            <a:off x="6283377" y="2244061"/>
            <a:ext cx="4794460" cy="24882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London and South East\Policy &amp; Practice Development\Bright Spots Project\External Communications\Icons &amp; Graphics\10,000 voices\WMLG - Care leaver report 2020\INFOGRAPHICS-Summary\Figure4-WMLG-Comparative-Well-Being.png"/>
          <p:cNvPicPr>
            <a:picLocks noChangeAspect="1" noChangeArrowheads="1"/>
          </p:cNvPicPr>
          <p:nvPr/>
        </p:nvPicPr>
        <p:blipFill rotWithShape="1">
          <a:blip r:embed="rId4">
            <a:extLst>
              <a:ext uri="{28A0092B-C50C-407E-A947-70E740481C1C}">
                <a14:useLocalDpi xmlns:a14="http://schemas.microsoft.com/office/drawing/2010/main" val="0"/>
              </a:ext>
            </a:extLst>
          </a:blip>
          <a:srcRect l="51164" t="79410" b="3283"/>
          <a:stretch/>
        </p:blipFill>
        <p:spPr bwMode="auto">
          <a:xfrm>
            <a:off x="6973845" y="4369854"/>
            <a:ext cx="4748829" cy="248822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7"/>
          <p:cNvSpPr txBox="1">
            <a:spLocks/>
          </p:cNvSpPr>
          <p:nvPr/>
        </p:nvSpPr>
        <p:spPr>
          <a:xfrm>
            <a:off x="374755" y="5242160"/>
            <a:ext cx="6388861" cy="8783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found that compared with children in care a higher percentage of care leavers felt unhappy, unsafe and unsettled where they lived.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07585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981200" y="3531805"/>
            <a:ext cx="2487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Calibri" pitchFamily="34" charset="0"/>
                <a:cs typeface="Arial" pitchFamily="34" charset="0"/>
              </a:rPr>
              <a:t> </a:t>
            </a:r>
            <a:r>
              <a:rPr kumimoji="0" lang="en-GB" altLang="en-US" sz="600" b="0" i="0" u="none" strike="noStrike" kern="1200" cap="none" spc="0" normalizeH="0" baseline="0" noProof="0">
                <a:ln>
                  <a:noFill/>
                </a:ln>
                <a:solidFill>
                  <a:srgbClr val="B20E10"/>
                </a:solidFill>
                <a:effectLst/>
                <a:uLnTx/>
                <a:uFillTx/>
                <a:latin typeface="Arial" pitchFamily="34" charset="0"/>
                <a:ea typeface="+mn-ea"/>
                <a:cs typeface="Arial" pitchFamily="34" charset="0"/>
              </a:rPr>
              <a:t> </a:t>
            </a:r>
            <a:endParaRPr kumimoji="0" lang="en-GB" altLang="en-US" sz="1800" b="0" i="0" u="none" strike="noStrike" kern="1200" cap="none" spc="0" normalizeH="0" baseline="0" noProof="0">
              <a:ln>
                <a:noFill/>
              </a:ln>
              <a:solidFill>
                <a:srgbClr val="B20E10"/>
              </a:solidFill>
              <a:effectLst/>
              <a:uLnTx/>
              <a:uFillTx/>
              <a:latin typeface="Arial" pitchFamily="34" charset="0"/>
              <a:ea typeface="+mn-ea"/>
              <a:cs typeface="Arial" pitchFamily="34" charset="0"/>
            </a:endParaRPr>
          </a:p>
        </p:txBody>
      </p:sp>
      <p:pic>
        <p:nvPicPr>
          <p:cNvPr id="6147" name="Picture 3"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10242" r="25851" b="62298"/>
          <a:stretch/>
        </p:blipFill>
        <p:spPr bwMode="auto">
          <a:xfrm>
            <a:off x="9295363" y="3808804"/>
            <a:ext cx="2270415" cy="27939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609" y="1298760"/>
            <a:ext cx="4536504" cy="47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08" r="74255" b="62298"/>
          <a:stretch/>
        </p:blipFill>
        <p:spPr bwMode="auto">
          <a:xfrm>
            <a:off x="6684849" y="1028724"/>
            <a:ext cx="2443002" cy="28747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9948"/>
          <a:stretch/>
        </p:blipFill>
        <p:spPr bwMode="auto">
          <a:xfrm>
            <a:off x="6853312" y="501950"/>
            <a:ext cx="5003328" cy="54428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7"/>
          <p:cNvSpPr>
            <a:spLocks noGrp="1"/>
          </p:cNvSpPr>
          <p:nvPr>
            <p:ph idx="4294967295"/>
          </p:nvPr>
        </p:nvSpPr>
        <p:spPr>
          <a:xfrm>
            <a:off x="299176" y="296936"/>
            <a:ext cx="5817370" cy="749300"/>
          </a:xfrm>
        </p:spPr>
        <p:txBody>
          <a:bodyPr>
            <a:noAutofit/>
          </a:bodyPr>
          <a:lstStyle/>
          <a:p>
            <a:pPr marL="0" indent="0">
              <a:buNone/>
            </a:pPr>
            <a:r>
              <a:rPr lang="en-US" sz="2000" b="1" dirty="0"/>
              <a:t>Care leavers report they are doing worse than the general population on a range of measures.</a:t>
            </a:r>
            <a:endParaRPr lang="en-GB" sz="2000" dirty="0"/>
          </a:p>
        </p:txBody>
      </p:sp>
      <p:pic>
        <p:nvPicPr>
          <p:cNvPr id="11" name="Picture 10"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979" r="73907" b="32039"/>
          <a:stretch/>
        </p:blipFill>
        <p:spPr bwMode="auto">
          <a:xfrm>
            <a:off x="6747793" y="3659816"/>
            <a:ext cx="2443003" cy="28352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6360" y="1260628"/>
            <a:ext cx="2054017" cy="2451352"/>
          </a:xfrm>
          <a:prstGeom prst="rect">
            <a:avLst/>
          </a:prstGeom>
        </p:spPr>
      </p:pic>
    </p:spTree>
    <p:custDataLst>
      <p:tags r:id="rId1"/>
    </p:custDataLst>
    <p:extLst>
      <p:ext uri="{BB962C8B-B14F-4D97-AF65-F5344CB8AC3E}">
        <p14:creationId xmlns:p14="http://schemas.microsoft.com/office/powerpoint/2010/main" val="2889768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London and South East\Policy &amp; Practice Development\Bright Spots Project\External Communications\Icons &amp; Graphics\10,000 voices\WMLG - Care leaver report 2020\INFOGRAPHICS-Summary\Percantage-low-well-be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82" y="1916832"/>
            <a:ext cx="7086947" cy="20498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V:\London and South East\Policy &amp; Practice Development\Bright Spots Project\External Communications\Icons &amp; Graphics\10,000 voices\WMLG - Care leaver report 2020\INFOGRAPHICS-Summary\Percantage-who-felt-safe-in-ho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682" y="4509120"/>
            <a:ext cx="7016542" cy="203661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txBox="1">
            <a:spLocks/>
          </p:cNvSpPr>
          <p:nvPr/>
        </p:nvSpPr>
        <p:spPr>
          <a:xfrm>
            <a:off x="596901" y="139700"/>
            <a:ext cx="8163395" cy="22817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care system can get it right. We can learn from the positive experiences of those with high well-being. We also found that care leavers do better in some local authorities than in others</a:t>
            </a:r>
          </a:p>
        </p:txBody>
      </p:sp>
    </p:spTree>
    <p:custDataLst>
      <p:tags r:id="rId1"/>
    </p:custDataLst>
    <p:extLst>
      <p:ext uri="{BB962C8B-B14F-4D97-AF65-F5344CB8AC3E}">
        <p14:creationId xmlns:p14="http://schemas.microsoft.com/office/powerpoint/2010/main" val="365399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rot="5400000">
            <a:off x="934910" y="425659"/>
            <a:ext cx="1761103" cy="2800434"/>
          </a:xfrm>
          <a:prstGeom prst="corner">
            <a:avLst>
              <a:gd name="adj1" fmla="val 80206"/>
              <a:gd name="adj2" fmla="val 6980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p:cNvSpPr/>
          <p:nvPr/>
        </p:nvSpPr>
        <p:spPr>
          <a:xfrm>
            <a:off x="415247" y="4727954"/>
            <a:ext cx="2800433" cy="15769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01" y="3184769"/>
            <a:ext cx="432048" cy="49058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026" y="4754890"/>
            <a:ext cx="432048" cy="49058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51" y="4765710"/>
            <a:ext cx="432048" cy="49058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5229" y="4765709"/>
            <a:ext cx="432048" cy="49058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676" y="4765710"/>
            <a:ext cx="432048" cy="49058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6118" y="4765709"/>
            <a:ext cx="432048" cy="49058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026" y="5259180"/>
            <a:ext cx="432048" cy="49058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51" y="5270000"/>
            <a:ext cx="432048" cy="49058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5229" y="5269999"/>
            <a:ext cx="432048" cy="49058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676" y="5270000"/>
            <a:ext cx="432048" cy="49058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6118" y="5269999"/>
            <a:ext cx="432048" cy="49058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249" y="5768023"/>
            <a:ext cx="432048" cy="49058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6074" y="5778843"/>
            <a:ext cx="432048" cy="49058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8452" y="5778842"/>
            <a:ext cx="432048" cy="49058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4899" y="5778843"/>
            <a:ext cx="432048" cy="49058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9341" y="5778842"/>
            <a:ext cx="432048" cy="490583"/>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3696" y="3187771"/>
            <a:ext cx="432048" cy="490583"/>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491" y="3184770"/>
            <a:ext cx="432048" cy="490583"/>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8580" y="3187716"/>
            <a:ext cx="432048" cy="490583"/>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7107" y="3184768"/>
            <a:ext cx="432048" cy="490583"/>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946" y="3700708"/>
            <a:ext cx="432048" cy="490583"/>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8741" y="3703710"/>
            <a:ext cx="432048" cy="490583"/>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536" y="3700709"/>
            <a:ext cx="432048" cy="490583"/>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3625" y="3703655"/>
            <a:ext cx="432048" cy="490583"/>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2152" y="3700707"/>
            <a:ext cx="432048" cy="490583"/>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946" y="4214331"/>
            <a:ext cx="432048" cy="490583"/>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8741" y="4217333"/>
            <a:ext cx="432048" cy="490583"/>
          </a:xfrm>
          <a:prstGeom prst="rect">
            <a:avLst/>
          </a:prstGeom>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536" y="4214332"/>
            <a:ext cx="432048" cy="490583"/>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3625" y="4217278"/>
            <a:ext cx="432048" cy="490583"/>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2152" y="4214330"/>
            <a:ext cx="432048" cy="490583"/>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1864" y="2152207"/>
            <a:ext cx="432048" cy="490583"/>
          </a:xfrm>
          <a:prstGeom prst="rect">
            <a:avLst/>
          </a:prstGeom>
        </p:spPr>
      </p:pic>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953" y="2155153"/>
            <a:ext cx="432048" cy="490583"/>
          </a:xfrm>
          <a:prstGeom prst="rect">
            <a:avLst/>
          </a:prstGeom>
        </p:spPr>
      </p:pic>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480" y="2152205"/>
            <a:ext cx="432048" cy="490583"/>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74" y="2665829"/>
            <a:ext cx="432048" cy="490583"/>
          </a:xfrm>
          <a:prstGeom prst="rect">
            <a:avLst/>
          </a:prstGeom>
        </p:spPr>
      </p:pic>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069" y="2668831"/>
            <a:ext cx="432048" cy="490583"/>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1864" y="2665830"/>
            <a:ext cx="432048" cy="490583"/>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953" y="2668776"/>
            <a:ext cx="432048" cy="490583"/>
          </a:xfrm>
          <a:prstGeom prst="rect">
            <a:avLst/>
          </a:prstGeom>
        </p:spPr>
      </p:pic>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480" y="2665828"/>
            <a:ext cx="432048" cy="49058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120" y="1096536"/>
            <a:ext cx="432048" cy="490583"/>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428" y="1099484"/>
            <a:ext cx="432048" cy="490583"/>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614" y="1099484"/>
            <a:ext cx="432048" cy="490583"/>
          </a:xfrm>
          <a:prstGeom prst="rect">
            <a:avLst/>
          </a:prstGeom>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0361" y="1099484"/>
            <a:ext cx="432048" cy="490583"/>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1693" y="1104264"/>
            <a:ext cx="432048" cy="490583"/>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03" y="1620724"/>
            <a:ext cx="432048" cy="490583"/>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9111" y="1623672"/>
            <a:ext cx="432048" cy="490583"/>
          </a:xfrm>
          <a:prstGeom prst="rect">
            <a:avLst/>
          </a:prstGeom>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1297" y="1623672"/>
            <a:ext cx="432048" cy="490583"/>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5044" y="1623672"/>
            <a:ext cx="432048" cy="490583"/>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6376" y="1628452"/>
            <a:ext cx="432048" cy="490583"/>
          </a:xfrm>
          <a:prstGeom prst="rect">
            <a:avLst/>
          </a:prstGeom>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761" y="2148895"/>
            <a:ext cx="432048" cy="490583"/>
          </a:xfrm>
          <a:prstGeom prst="rect">
            <a:avLst/>
          </a:prstGeom>
        </p:spPr>
      </p:pic>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9069" y="2151843"/>
            <a:ext cx="432048" cy="490583"/>
          </a:xfrm>
          <a:prstGeom prst="rect">
            <a:avLst/>
          </a:prstGeom>
        </p:spPr>
      </p:pic>
      <p:sp>
        <p:nvSpPr>
          <p:cNvPr id="98" name="TextBox 97"/>
          <p:cNvSpPr txBox="1"/>
          <p:nvPr/>
        </p:nvSpPr>
        <p:spPr>
          <a:xfrm>
            <a:off x="860901" y="408395"/>
            <a:ext cx="19943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Well-being</a:t>
            </a:r>
            <a:endParaRPr kumimoji="0" lang="en-GB" sz="2800" b="1"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TextBox 101"/>
          <p:cNvSpPr txBox="1"/>
          <p:nvPr/>
        </p:nvSpPr>
        <p:spPr>
          <a:xfrm rot="16200000">
            <a:off x="-313189" y="1608657"/>
            <a:ext cx="18262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4D600">
                    <a:lumMod val="75000"/>
                  </a:srgbClr>
                </a:solidFill>
                <a:effectLst/>
                <a:uLnTx/>
                <a:uFillTx/>
                <a:latin typeface="Arial"/>
                <a:ea typeface="+mn-ea"/>
                <a:cs typeface="+mn-cs"/>
              </a:rPr>
              <a:t>Very high: 24%</a:t>
            </a:r>
            <a:endParaRPr kumimoji="0" lang="en-GB" sz="1800" b="1" i="0" u="none" strike="noStrike" kern="1200" cap="none" spc="0" normalizeH="0" baseline="0" noProof="0" dirty="0">
              <a:ln>
                <a:noFill/>
              </a:ln>
              <a:solidFill>
                <a:srgbClr val="C4D600">
                  <a:lumMod val="75000"/>
                </a:srgbClr>
              </a:solidFill>
              <a:effectLst/>
              <a:uLnTx/>
              <a:uFillTx/>
              <a:latin typeface="Arial"/>
              <a:ea typeface="+mn-ea"/>
              <a:cs typeface="+mn-cs"/>
            </a:endParaRPr>
          </a:p>
        </p:txBody>
      </p:sp>
      <p:sp>
        <p:nvSpPr>
          <p:cNvPr id="103" name="TextBox 102"/>
          <p:cNvSpPr txBox="1"/>
          <p:nvPr/>
        </p:nvSpPr>
        <p:spPr>
          <a:xfrm rot="16200000">
            <a:off x="-1439" y="5319805"/>
            <a:ext cx="1249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71E75"/>
                </a:solidFill>
                <a:effectLst/>
                <a:uLnTx/>
                <a:uFillTx/>
                <a:latin typeface="Arial"/>
                <a:ea typeface="+mn-ea"/>
                <a:cs typeface="+mn-cs"/>
              </a:rPr>
              <a:t>Low: 30%</a:t>
            </a:r>
            <a:endParaRPr kumimoji="0" lang="en-GB" sz="1800" b="1" i="0" u="none" strike="noStrike" kern="1200" cap="none" spc="0" normalizeH="0" baseline="0" noProof="0" dirty="0">
              <a:ln>
                <a:noFill/>
              </a:ln>
              <a:solidFill>
                <a:srgbClr val="671E75"/>
              </a:solidFill>
              <a:effectLst/>
              <a:uLnTx/>
              <a:uFillTx/>
              <a:latin typeface="Arial"/>
              <a:ea typeface="+mn-ea"/>
              <a:cs typeface="+mn-cs"/>
            </a:endParaRPr>
          </a:p>
        </p:txBody>
      </p:sp>
      <p:sp>
        <p:nvSpPr>
          <p:cNvPr id="66" name="Content Placeholder 7"/>
          <p:cNvSpPr txBox="1">
            <a:spLocks/>
          </p:cNvSpPr>
          <p:nvPr/>
        </p:nvSpPr>
        <p:spPr>
          <a:xfrm>
            <a:off x="3831361" y="3383823"/>
            <a:ext cx="7291536" cy="21515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Overall, although a majority of care leavers had moderate to high well-being 30% had low well-being. </a:t>
            </a:r>
          </a:p>
        </p:txBody>
      </p:sp>
    </p:spTree>
    <p:custDataLst>
      <p:tags r:id="rId1"/>
    </p:custDataLst>
    <p:extLst>
      <p:ext uri="{BB962C8B-B14F-4D97-AF65-F5344CB8AC3E}">
        <p14:creationId xmlns:p14="http://schemas.microsoft.com/office/powerpoint/2010/main" val="50218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52500" y="1203366"/>
            <a:ext cx="10147300" cy="3724234"/>
          </a:xfrm>
        </p:spPr>
        <p:txBody>
          <a:bodyPr>
            <a:normAutofit fontScale="90000"/>
          </a:bodyPr>
          <a:lstStyle/>
          <a:p>
            <a:pPr algn="ctr"/>
            <a:r>
              <a:rPr lang="en-GB" dirty="0"/>
              <a:t>All the things that we ask about in the Your Life Beyond Care survey are important to care leavers’ well-being. </a:t>
            </a:r>
            <a:br>
              <a:rPr lang="en-GB" dirty="0"/>
            </a:br>
            <a:br>
              <a:rPr lang="en-GB" dirty="0"/>
            </a:br>
            <a:r>
              <a:rPr lang="en-GB" dirty="0"/>
              <a:t>But our analysis showed that some things were more strongly associated with well-being. </a:t>
            </a:r>
            <a:br>
              <a:rPr lang="en-GB" dirty="0"/>
            </a:br>
            <a:br>
              <a:rPr lang="en-GB" dirty="0"/>
            </a:br>
            <a:r>
              <a:rPr lang="en-GB" dirty="0"/>
              <a:t>These will be particularly important to focus on in order to make care leavers’ lives good.  </a:t>
            </a:r>
          </a:p>
        </p:txBody>
      </p:sp>
    </p:spTree>
    <p:extLst>
      <p:ext uri="{BB962C8B-B14F-4D97-AF65-F5344CB8AC3E}">
        <p14:creationId xmlns:p14="http://schemas.microsoft.com/office/powerpoint/2010/main" val="264878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London and South East\Policy &amp; Practice Development\Bright Spots Project\External Communications\Icons &amp; Graphics\10,000 voices\WMLG - Care leaver report 2020\INFOGRAPHICS-Summary\WMLG-Well-Being-Key-Issu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381962"/>
            <a:ext cx="6192688" cy="6192688"/>
          </a:xfrm>
          <a:prstGeom prst="rect">
            <a:avLst/>
          </a:prstGeom>
          <a:solidFill>
            <a:schemeClr val="bg1"/>
          </a:solidFill>
        </p:spPr>
      </p:pic>
      <p:sp>
        <p:nvSpPr>
          <p:cNvPr id="11" name="Rectangle 10"/>
          <p:cNvSpPr/>
          <p:nvPr/>
        </p:nvSpPr>
        <p:spPr>
          <a:xfrm>
            <a:off x="8324510" y="1437121"/>
            <a:ext cx="4572000" cy="369332"/>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9239065" y="1621787"/>
            <a:ext cx="2106488" cy="120032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388D"/>
                </a:solidFill>
                <a:effectLst/>
                <a:uLnTx/>
                <a:uFillTx/>
                <a:latin typeface="Arial" panose="020B0604020202020204" pitchFamily="34" charset="0"/>
                <a:ea typeface="+mn-ea"/>
                <a:cs typeface="Arial" panose="020B0604020202020204" pitchFamily="34" charset="0"/>
              </a:rPr>
              <a:t>Support emotional well-being and mental health</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356919" y="1540562"/>
            <a:ext cx="162434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388D"/>
                </a:solidFill>
                <a:effectLst/>
                <a:uLnTx/>
                <a:uFillTx/>
                <a:latin typeface="Arial" panose="020B0604020202020204" pitchFamily="34" charset="0"/>
                <a:ea typeface="+mn-ea"/>
                <a:cs typeface="Arial" panose="020B0604020202020204" pitchFamily="34" charset="0"/>
              </a:rPr>
              <a:t>Improve connections and relationships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1725509" y="5690867"/>
            <a:ext cx="271415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388D"/>
                </a:solidFill>
                <a:effectLst/>
                <a:uLnTx/>
                <a:uFillTx/>
                <a:latin typeface="Arial" panose="020B0604020202020204" pitchFamily="34" charset="0"/>
                <a:ea typeface="+mn-ea"/>
                <a:cs typeface="Arial" panose="020B0604020202020204" pitchFamily="34" charset="0"/>
              </a:rPr>
              <a:t>Provide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388D"/>
                </a:solidFill>
                <a:effectLst/>
                <a:uLnTx/>
                <a:uFillTx/>
                <a:latin typeface="Arial" panose="020B0604020202020204" pitchFamily="34" charset="0"/>
                <a:ea typeface="+mn-ea"/>
                <a:cs typeface="Arial" panose="020B0604020202020204" pitchFamily="34" charset="0"/>
              </a:rPr>
              <a:t>practical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388D"/>
                </a:solidFill>
                <a:effectLst/>
                <a:uLnTx/>
                <a:uFillTx/>
                <a:latin typeface="Arial" panose="020B0604020202020204" pitchFamily="34" charset="0"/>
                <a:ea typeface="+mn-ea"/>
                <a:cs typeface="Arial" panose="020B0604020202020204" pitchFamily="34" charset="0"/>
              </a:rPr>
              <a:t>financial support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val 2"/>
          <p:cNvSpPr/>
          <p:nvPr/>
        </p:nvSpPr>
        <p:spPr>
          <a:xfrm>
            <a:off x="4443104" y="4469580"/>
            <a:ext cx="1152283" cy="111966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5574819" y="980730"/>
            <a:ext cx="1152283" cy="1119665"/>
          </a:xfrm>
          <a:prstGeom prst="ellipse">
            <a:avLst/>
          </a:prstGeom>
          <a:noFill/>
          <a:ln w="57150">
            <a:solidFill>
              <a:srgbClr val="EF7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3791592" y="2321351"/>
            <a:ext cx="1080275" cy="111966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6727102" y="1373233"/>
            <a:ext cx="1152283" cy="1119665"/>
          </a:xfrm>
          <a:prstGeom prst="ellipse">
            <a:avLst/>
          </a:prstGeom>
          <a:noFill/>
          <a:ln w="57150">
            <a:solidFill>
              <a:srgbClr val="EF7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4473276" y="1352058"/>
            <a:ext cx="1118668" cy="1140841"/>
          </a:xfrm>
          <a:prstGeom prst="ellipse">
            <a:avLst/>
          </a:prstGeom>
          <a:noFill/>
          <a:ln w="57150">
            <a:solidFill>
              <a:srgbClr val="EF7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7435405" y="2328157"/>
            <a:ext cx="1108868" cy="111966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6715324" y="4469579"/>
            <a:ext cx="1108868" cy="111966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3777292" y="3521270"/>
            <a:ext cx="1108868" cy="111966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5591944" y="4829620"/>
            <a:ext cx="1108868" cy="111966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7975545" y="5690867"/>
            <a:ext cx="2501005" cy="9233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388D"/>
                </a:solidFill>
                <a:effectLst/>
                <a:uLnTx/>
                <a:uFillTx/>
                <a:latin typeface="Arial" panose="020B0604020202020204" pitchFamily="34" charset="0"/>
                <a:ea typeface="+mn-ea"/>
                <a:cs typeface="Arial" panose="020B0604020202020204" pitchFamily="34" charset="0"/>
              </a:rPr>
              <a:t>Improve accommodation support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val 21"/>
          <p:cNvSpPr/>
          <p:nvPr/>
        </p:nvSpPr>
        <p:spPr>
          <a:xfrm>
            <a:off x="7435405" y="3501010"/>
            <a:ext cx="1108868" cy="111966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5042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15412" y="1143000"/>
          <a:ext cx="10561173"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23392" y="4270972"/>
            <a:ext cx="5088565" cy="193899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LAs understand experience of their children &amp; young people (CYP)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Develop local responses &amp; feedback to CYP</a:t>
            </a:r>
          </a:p>
        </p:txBody>
      </p:sp>
      <p:grpSp>
        <p:nvGrpSpPr>
          <p:cNvPr id="5" name="Group 4"/>
          <p:cNvGrpSpPr/>
          <p:nvPr/>
        </p:nvGrpSpPr>
        <p:grpSpPr>
          <a:xfrm>
            <a:off x="6384035" y="4270972"/>
            <a:ext cx="5400597" cy="1781452"/>
            <a:chOff x="3898738" y="3093483"/>
            <a:chExt cx="4021841" cy="1781452"/>
          </a:xfrm>
        </p:grpSpPr>
        <p:sp>
          <p:nvSpPr>
            <p:cNvPr id="6" name="Rectangle 5"/>
            <p:cNvSpPr/>
            <p:nvPr/>
          </p:nvSpPr>
          <p:spPr>
            <a:xfrm>
              <a:off x="5050866" y="3093483"/>
              <a:ext cx="2869713" cy="15065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Rectangle 6"/>
            <p:cNvSpPr/>
            <p:nvPr/>
          </p:nvSpPr>
          <p:spPr>
            <a:xfrm>
              <a:off x="3898738" y="3093483"/>
              <a:ext cx="4021841" cy="17814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228600" marR="0" lvl="1" indent="-228600" algn="l" defTabSz="1111250" rtl="0" eaLnBrk="1" fontAlgn="auto" latinLnBrk="0" hangingPunct="1">
                <a:lnSpc>
                  <a:spcPct val="90000"/>
                </a:lnSpc>
                <a:spcBef>
                  <a:spcPct val="0"/>
                </a:spcBef>
                <a:spcAft>
                  <a:spcPct val="15000"/>
                </a:spcAft>
                <a:buClrTx/>
                <a:buSzTx/>
                <a:buFontTx/>
                <a:buChar char="••"/>
                <a:tabLst/>
                <a:defRPr/>
              </a:pP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National understanding of well-being from young people’s perspective</a:t>
              </a:r>
            </a:p>
            <a:p>
              <a:pPr marL="228600" marR="0" lvl="1" indent="-228600" algn="l" defTabSz="111125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Benchmarking </a:t>
              </a:r>
            </a:p>
            <a:p>
              <a:pPr marL="228600" marR="0" lvl="1" indent="-228600" algn="l" defTabSz="111125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Comparisons with general population</a:t>
              </a:r>
              <a:endParaRPr kumimoji="0" lang="en-GB" sz="24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grpSp>
      <p:sp>
        <p:nvSpPr>
          <p:cNvPr id="10" name="Title 1"/>
          <p:cNvSpPr txBox="1">
            <a:spLocks/>
          </p:cNvSpPr>
          <p:nvPr/>
        </p:nvSpPr>
        <p:spPr>
          <a:xfrm>
            <a:off x="3" y="116632"/>
            <a:ext cx="12191999" cy="1143000"/>
          </a:xfrm>
          <a:prstGeom prst="rect">
            <a:avLst/>
          </a:prstGeom>
          <a:noFill/>
          <a:ln w="25400" cap="flat" cmpd="sng" algn="ctr">
            <a:noFill/>
            <a:prstDash val="solid"/>
          </a:ln>
          <a:effectLst/>
        </p:spPr>
        <p:txBody>
          <a:bodyPr vert="horz" lIns="91440" tIns="45720" rIns="91440" bIns="45720" rtlCol="0" anchor="ctr">
            <a:noAutofit/>
          </a:bodyPr>
          <a:lstStyle>
            <a:lvl1pPr marL="144000" algn="l" defTabSz="914400" rtl="0" eaLnBrk="1" latinLnBrk="0" hangingPunct="1">
              <a:spcBef>
                <a:spcPct val="0"/>
              </a:spcBef>
              <a:buNone/>
              <a:defRPr sz="36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marL="14400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B2F75"/>
                </a:solidFill>
                <a:effectLst/>
                <a:uLnTx/>
                <a:uFillTx/>
                <a:latin typeface="Arial"/>
                <a:ea typeface="+mj-ea"/>
                <a:cs typeface="+mj-cs"/>
              </a:rPr>
              <a:t>Using young people’s voices to change </a:t>
            </a:r>
          </a:p>
          <a:p>
            <a:pPr marL="14400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6B2F75"/>
                </a:solidFill>
                <a:effectLst/>
                <a:uLnTx/>
                <a:uFillTx/>
                <a:latin typeface="Arial"/>
                <a:ea typeface="+mj-ea"/>
                <a:cs typeface="+mj-cs"/>
              </a:rPr>
              <a:t>the care system</a:t>
            </a:r>
            <a:endParaRPr kumimoji="0" lang="en-GB" sz="3200" b="1" i="0" u="none" strike="noStrike" kern="1200" cap="none" spc="0" normalizeH="0" baseline="0" noProof="0" dirty="0">
              <a:ln>
                <a:noFill/>
              </a:ln>
              <a:solidFill>
                <a:srgbClr val="6B2F75"/>
              </a:solidFill>
              <a:effectLst/>
              <a:uLnTx/>
              <a:uFillTx/>
              <a:latin typeface="Arial"/>
              <a:ea typeface="+mj-ea"/>
              <a:cs typeface="+mj-cs"/>
            </a:endParaRPr>
          </a:p>
        </p:txBody>
      </p:sp>
    </p:spTree>
    <p:extLst>
      <p:ext uri="{BB962C8B-B14F-4D97-AF65-F5344CB8AC3E}">
        <p14:creationId xmlns:p14="http://schemas.microsoft.com/office/powerpoint/2010/main" val="733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2222"/>
          <a:stretch/>
        </p:blipFill>
        <p:spPr>
          <a:xfrm>
            <a:off x="0" y="0"/>
            <a:ext cx="12405579" cy="6858000"/>
          </a:xfrm>
          <a:prstGeom prst="rect">
            <a:avLst/>
          </a:prstGeom>
        </p:spPr>
      </p:pic>
      <p:sp>
        <p:nvSpPr>
          <p:cNvPr id="5" name="Rectangle 4"/>
          <p:cNvSpPr/>
          <p:nvPr/>
        </p:nvSpPr>
        <p:spPr>
          <a:xfrm>
            <a:off x="8686800" y="4225157"/>
            <a:ext cx="30861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https://coramvoice.org.uk/for-professionals/bright-spots/resource-bank/</a:t>
            </a:r>
          </a:p>
        </p:txBody>
      </p:sp>
    </p:spTree>
    <p:extLst>
      <p:ext uri="{BB962C8B-B14F-4D97-AF65-F5344CB8AC3E}">
        <p14:creationId xmlns:p14="http://schemas.microsoft.com/office/powerpoint/2010/main" val="11389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5CF0A-1EC0-3684-0D90-8CA14C3E4C10}"/>
              </a:ext>
            </a:extLst>
          </p:cNvPr>
          <p:cNvSpPr>
            <a:spLocks noGrp="1"/>
          </p:cNvSpPr>
          <p:nvPr>
            <p:ph idx="1"/>
          </p:nvPr>
        </p:nvSpPr>
        <p:spPr>
          <a:xfrm>
            <a:off x="335360" y="4437112"/>
            <a:ext cx="5740400" cy="4351338"/>
          </a:xfrm>
        </p:spPr>
        <p:txBody>
          <a:bodyPr>
            <a:normAutofit/>
          </a:bodyPr>
          <a:lstStyle/>
          <a:p>
            <a:pPr marL="0" indent="0">
              <a:buNone/>
            </a:pPr>
            <a:r>
              <a:rPr lang="en-GB" sz="2600" dirty="0">
                <a:solidFill>
                  <a:srgbClr val="000000"/>
                </a:solidFill>
              </a:rPr>
              <a:t>B</a:t>
            </a:r>
            <a:r>
              <a:rPr lang="en-GB" sz="2600" b="0" i="0" dirty="0">
                <a:solidFill>
                  <a:srgbClr val="000000"/>
                </a:solidFill>
                <a:effectLst/>
              </a:rPr>
              <a:t>right Spots publications</a:t>
            </a:r>
          </a:p>
          <a:p>
            <a:pPr marL="0" indent="0">
              <a:buNone/>
            </a:pPr>
            <a:r>
              <a:rPr lang="en-GB" sz="2600" dirty="0">
                <a:solidFill>
                  <a:srgbClr val="000000"/>
                </a:solidFill>
                <a:hlinkClick r:id="rId3"/>
              </a:rPr>
              <a:t>https://coramvoice.org.uk/for-professionals/bright-spots/bright-spots-publications/</a:t>
            </a:r>
            <a:r>
              <a:rPr lang="en-GB" sz="2600" dirty="0">
                <a:solidFill>
                  <a:srgbClr val="000000"/>
                </a:solidFill>
              </a:rPr>
              <a:t> </a:t>
            </a:r>
          </a:p>
          <a:p>
            <a:pPr marL="0" indent="0">
              <a:buNone/>
            </a:pPr>
            <a:endParaRPr lang="en-GB" dirty="0">
              <a:solidFill>
                <a:srgbClr val="333333"/>
              </a:solidFill>
              <a:latin typeface="-apple-system"/>
            </a:endParaRPr>
          </a:p>
          <a:p>
            <a:pPr marL="0" indent="0">
              <a:buNone/>
            </a:pPr>
            <a:endParaRPr lang="en-GB" dirty="0"/>
          </a:p>
        </p:txBody>
      </p:sp>
      <p:sp>
        <p:nvSpPr>
          <p:cNvPr id="4" name="Content Placeholder 7"/>
          <p:cNvSpPr txBox="1">
            <a:spLocks/>
          </p:cNvSpPr>
          <p:nvPr/>
        </p:nvSpPr>
        <p:spPr>
          <a:xfrm>
            <a:off x="191344" y="398634"/>
            <a:ext cx="5544616" cy="237203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Find out more about the Bright Spots programme and read the full research reports on the Coram Voice  website.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rPr>
              <a:t>https://coramvoice.org.uk/brightspots</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Email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400" dirty="0" err="1">
                <a:solidFill>
                  <a:prstClr val="black"/>
                </a:solidFill>
                <a:latin typeface="Calibri" panose="020F0502020204030204" pitchFamily="34" charset="0"/>
                <a:cs typeface="Calibri" panose="020F0502020204030204" pitchFamily="34" charset="0"/>
                <a:hlinkClick r:id="rId5"/>
              </a:rPr>
              <a:t>Claire.Baker</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rPr>
              <a:t>@coramvoice.org.uk</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5" name="Picture 2" descr="V:\London and South East\Policy &amp; Practice Development\Bright Spots Project\External Communications\Branding &amp; Logos\Logos\Bright Spots logo\Bright-Spot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8208" y="3501008"/>
            <a:ext cx="2727853" cy="272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7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27DF49-BED8-4A26-988C-4DBA1C53DEC2}"/>
              </a:ext>
            </a:extLst>
          </p:cNvPr>
          <p:cNvSpPr>
            <a:spLocks noGrp="1"/>
          </p:cNvSpPr>
          <p:nvPr>
            <p:ph type="sldNum" sz="quarter" idx="12"/>
          </p:nvPr>
        </p:nvSpPr>
        <p:spPr>
          <a:xfrm>
            <a:off x="7760910" y="6371846"/>
            <a:ext cx="29160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9720E-A6C6-41DC-A0CE-823AF1B2A98F}" type="slidenum">
              <a:rPr kumimoji="0" lang="en-GB" sz="900" b="0" i="0" u="none" strike="noStrike" kern="1200" cap="none" spc="0" normalizeH="0" baseline="0" noProof="0">
                <a:ln>
                  <a:noFill/>
                </a:ln>
                <a:solidFill>
                  <a:prstClr val="black">
                    <a:tint val="75000"/>
                  </a:prstClr>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dirty="0">
              <a:ln>
                <a:noFill/>
              </a:ln>
              <a:solidFill>
                <a:prstClr val="black">
                  <a:tint val="75000"/>
                </a:prstClr>
              </a:solidFill>
              <a:effectLst/>
              <a:uLnTx/>
              <a:uFillTx/>
              <a:latin typeface="Arial"/>
              <a:ea typeface="+mn-ea"/>
              <a:cs typeface="Arial" panose="020B0604020202020204" pitchFamily="34" charset="0"/>
            </a:endParaRPr>
          </a:p>
        </p:txBody>
      </p:sp>
      <p:graphicFrame>
        <p:nvGraphicFramePr>
          <p:cNvPr id="7" name="Diagram 6"/>
          <p:cNvGraphicFramePr/>
          <p:nvPr/>
        </p:nvGraphicFramePr>
        <p:xfrm>
          <a:off x="4298184" y="4622960"/>
          <a:ext cx="9841488" cy="208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89819" y="5004089"/>
            <a:ext cx="482232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20E10"/>
                </a:solidFill>
                <a:effectLst/>
                <a:uLnTx/>
                <a:uFillTx/>
                <a:latin typeface="Arial"/>
                <a:ea typeface="+mn-ea"/>
                <a:cs typeface="Times New Roman" pitchFamily="18" charset="0"/>
              </a:rPr>
              <a:t>Subjective Well-being</a:t>
            </a:r>
            <a:r>
              <a:rPr kumimoji="0" lang="en-GB" sz="2400" b="0" i="0" u="none" strike="noStrike" kern="1200" cap="none" spc="0" normalizeH="0" baseline="0" noProof="0" dirty="0">
                <a:ln>
                  <a:noFill/>
                </a:ln>
                <a:solidFill>
                  <a:srgbClr val="B20E10"/>
                </a:solidFill>
                <a:effectLst/>
                <a:uLnTx/>
                <a:uFillTx/>
                <a:latin typeface="Arial"/>
                <a:ea typeface="+mn-ea"/>
                <a:cs typeface="Times New Roman" pitchFamily="18" charset="0"/>
              </a:rPr>
              <a:t>: Feeling good and functioning well at an individual and interpersonal level. </a:t>
            </a:r>
          </a:p>
        </p:txBody>
      </p:sp>
      <p:sp>
        <p:nvSpPr>
          <p:cNvPr id="8" name="Rectangle 7"/>
          <p:cNvSpPr/>
          <p:nvPr/>
        </p:nvSpPr>
        <p:spPr>
          <a:xfrm>
            <a:off x="1023545" y="1600599"/>
            <a:ext cx="3240465" cy="23665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Official statistics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Objective measures and professional assessments </a:t>
            </a:r>
          </a:p>
        </p:txBody>
      </p:sp>
      <p:sp>
        <p:nvSpPr>
          <p:cNvPr id="10" name="Rectangle 9"/>
          <p:cNvSpPr/>
          <p:nvPr/>
        </p:nvSpPr>
        <p:spPr>
          <a:xfrm>
            <a:off x="7760910" y="1609182"/>
            <a:ext cx="3240465" cy="23665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Children in care and care leavers viewpoints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Are they happy, safe and feel they are doing well? </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7769" y="1153464"/>
            <a:ext cx="3329382" cy="3329382"/>
          </a:xfrm>
          <a:prstGeom prst="rect">
            <a:avLst/>
          </a:prstGeom>
          <a:solidFill>
            <a:schemeClr val="accent5"/>
          </a:solidFill>
          <a:ln w="76200">
            <a:solidFill>
              <a:schemeClr val="accent5"/>
            </a:solidFill>
          </a:ln>
        </p:spPr>
      </p:pic>
      <p:sp>
        <p:nvSpPr>
          <p:cNvPr id="15" name="Title 4">
            <a:extLst>
              <a:ext uri="{FF2B5EF4-FFF2-40B4-BE49-F238E27FC236}">
                <a16:creationId xmlns:a16="http://schemas.microsoft.com/office/drawing/2014/main" id="{1FDF83EC-B5DF-43CB-B8CE-F30364C43C01}"/>
              </a:ext>
            </a:extLst>
          </p:cNvPr>
          <p:cNvSpPr txBox="1">
            <a:spLocks/>
          </p:cNvSpPr>
          <p:nvPr/>
        </p:nvSpPr>
        <p:spPr>
          <a:xfrm>
            <a:off x="-96688" y="60376"/>
            <a:ext cx="11915775" cy="1317605"/>
          </a:xfrm>
          <a:prstGeom prst="rect">
            <a:avLst/>
          </a:prstGeom>
          <a:noFill/>
          <a:ln w="25400" cap="flat" cmpd="sng" algn="ctr">
            <a:noFill/>
            <a:prstDash val="solid"/>
          </a:ln>
          <a:effectLst/>
        </p:spPr>
        <p:txBody>
          <a:bodyPr vert="horz" lIns="91440" tIns="45720" rIns="91440" bIns="45720" rtlCol="0" anchor="ctr">
            <a:normAutofit/>
          </a:bodyPr>
          <a:lstStyle>
            <a:lvl1pPr marL="144000" algn="l" defTabSz="914400" rtl="0" eaLnBrk="1" latinLnBrk="0" hangingPunct="1">
              <a:spcBef>
                <a:spcPct val="0"/>
              </a:spcBef>
              <a:buNone/>
              <a:defRPr sz="36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marL="14400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671E75"/>
                </a:solidFill>
                <a:effectLst/>
                <a:uLnTx/>
                <a:uFillTx/>
                <a:latin typeface="Calibri" panose="020F0502020204030204" pitchFamily="34" charset="0"/>
                <a:cs typeface="Calibri" panose="020F0502020204030204" pitchFamily="34" charset="0"/>
              </a:rPr>
              <a:t>Children and young people as ‘experts’ in their lives</a:t>
            </a:r>
          </a:p>
        </p:txBody>
      </p:sp>
      <p:sp>
        <p:nvSpPr>
          <p:cNvPr id="4" name="Rectangle 3"/>
          <p:cNvSpPr/>
          <p:nvPr/>
        </p:nvSpPr>
        <p:spPr>
          <a:xfrm>
            <a:off x="4365041" y="1294660"/>
            <a:ext cx="3294838"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rPr>
              <a:t>Helps local authorities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rPr>
              <a:t>systematically listen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rPr>
              <a:t>their children in care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rPr>
              <a:t>and care leavers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rPr>
              <a:t>the things that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671E75"/>
                </a:solidFill>
                <a:effectLst/>
                <a:uLnTx/>
                <a:uFillTx/>
                <a:latin typeface="Arial"/>
                <a:ea typeface="+mn-ea"/>
                <a:cs typeface="Times New Roman" pitchFamily="18" charset="0"/>
              </a:rPr>
              <a:t>important to them</a:t>
            </a:r>
          </a:p>
        </p:txBody>
      </p:sp>
    </p:spTree>
    <p:custDataLst>
      <p:tags r:id="rId1"/>
    </p:custDataLst>
    <p:extLst>
      <p:ext uri="{BB962C8B-B14F-4D97-AF65-F5344CB8AC3E}">
        <p14:creationId xmlns:p14="http://schemas.microsoft.com/office/powerpoint/2010/main" val="12484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left)">
                                      <p:cBhvr>
                                        <p:cTn id="39" dur="500"/>
                                        <p:tgtEl>
                                          <p:spTgt spid="4">
                                            <p:txEl>
                                              <p:pRg st="5" end="5"/>
                                            </p:txEl>
                                          </p:spTgt>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left)">
                                      <p:cBhvr>
                                        <p:cTn id="43" dur="500"/>
                                        <p:tgtEl>
                                          <p:spTgt spid="4">
                                            <p:txEl>
                                              <p:pRg st="6" end="6"/>
                                            </p:txEl>
                                          </p:spTgt>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left)">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P spid="8" grpId="0" animBg="1"/>
      <p:bldP spid="10" grpId="0" animBg="1"/>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655842" y="1387386"/>
            <a:ext cx="6886801" cy="482788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Co-produced with CYP</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7150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based on what 170 children in care and care leavers said was important to them and what  made life good.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Evidence based </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7150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developed over 7 years of research.</a:t>
            </a:r>
          </a:p>
          <a:p>
            <a:pPr marL="57150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international literature reviews </a:t>
            </a:r>
          </a:p>
          <a:p>
            <a:pPr marL="57150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piloting and cognitive interviews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Four surveys created: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Your Life, Your Care </a:t>
            </a: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(children in care 4-7ys, 8-11yrs, 11-18yrs)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Your Life Beyond Care </a:t>
            </a: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(care leavers 16-25yrs)</a:t>
            </a:r>
          </a:p>
          <a:p>
            <a:pPr marL="742950" marR="0" lvl="1" indent="-342900" algn="l" defTabSz="914400" rtl="0" eaLnBrk="1" fontAlgn="auto" latinLnBrk="0" hangingPunct="1">
              <a:lnSpc>
                <a:spcPct val="100000"/>
              </a:lnSpc>
              <a:spcBef>
                <a:spcPts val="0"/>
              </a:spcBef>
              <a:spcAft>
                <a:spcPts val="600"/>
              </a:spcAft>
              <a:buClrTx/>
              <a:buSzTx/>
              <a:buFontTx/>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0005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Rounded Rectangle 7"/>
          <p:cNvSpPr/>
          <p:nvPr/>
        </p:nvSpPr>
        <p:spPr>
          <a:xfrm>
            <a:off x="238043" y="1316051"/>
            <a:ext cx="4094675" cy="5379577"/>
          </a:xfrm>
          <a:prstGeom prst="roundRect">
            <a:avLst>
              <a:gd name="adj" fmla="val 945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Partnership between Coram Voice &amp; the University of Oxford funded by the Hadley Trust to help LAs: </a:t>
            </a:r>
          </a:p>
        </p:txBody>
      </p:sp>
      <p:graphicFrame>
        <p:nvGraphicFramePr>
          <p:cNvPr id="9" name="Diagram 8"/>
          <p:cNvGraphicFramePr/>
          <p:nvPr/>
        </p:nvGraphicFramePr>
        <p:xfrm>
          <a:off x="1012858" y="2145043"/>
          <a:ext cx="4798282" cy="4794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04BB9D38-70E3-40C6-BE5B-6F39A806EFC3}"/>
              </a:ext>
            </a:extLst>
          </p:cNvPr>
          <p:cNvSpPr>
            <a:spLocks noGrp="1"/>
          </p:cNvSpPr>
          <p:nvPr>
            <p:ph type="title"/>
          </p:nvPr>
        </p:nvSpPr>
        <p:spPr>
          <a:xfrm>
            <a:off x="238043" y="259455"/>
            <a:ext cx="10668000" cy="980728"/>
          </a:xfrm>
          <a:solidFill>
            <a:schemeClr val="bg1"/>
          </a:solidFill>
        </p:spPr>
        <p:txBody>
          <a:bodyPr>
            <a:normAutofit/>
          </a:bodyPr>
          <a:lstStyle/>
          <a:p>
            <a:r>
              <a:rPr lang="en-GB" dirty="0">
                <a:solidFill>
                  <a:schemeClr val="accent5"/>
                </a:solidFill>
                <a:latin typeface="Calibri" panose="020F0502020204030204" pitchFamily="34" charset="0"/>
                <a:cs typeface="Calibri" panose="020F0502020204030204" pitchFamily="34" charset="0"/>
              </a:rPr>
              <a:t>About the Bright Spots Programme</a:t>
            </a:r>
          </a:p>
        </p:txBody>
      </p:sp>
    </p:spTree>
    <p:extLst>
      <p:ext uri="{BB962C8B-B14F-4D97-AF65-F5344CB8AC3E}">
        <p14:creationId xmlns:p14="http://schemas.microsoft.com/office/powerpoint/2010/main" val="249961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Measuring what matters</a:t>
            </a:r>
            <a:endParaRPr lang="en-GB" dirty="0"/>
          </a:p>
        </p:txBody>
      </p:sp>
      <p:sp>
        <p:nvSpPr>
          <p:cNvPr id="4" name="Content Placeholder 3"/>
          <p:cNvSpPr>
            <a:spLocks noGrp="1"/>
          </p:cNvSpPr>
          <p:nvPr>
            <p:ph idx="1"/>
          </p:nvPr>
        </p:nvSpPr>
        <p:spPr>
          <a:xfrm>
            <a:off x="335360" y="970380"/>
            <a:ext cx="5549900" cy="5651494"/>
          </a:xfrm>
        </p:spPr>
        <p:txBody>
          <a:bodyPr>
            <a:normAutofit fontScale="92500" lnSpcReduction="10000"/>
          </a:bodyPr>
          <a:lstStyle/>
          <a:p>
            <a:r>
              <a:rPr lang="en-US" sz="2400" dirty="0">
                <a:latin typeface="Calibri" panose="020F0502020204030204" pitchFamily="34" charset="0"/>
                <a:cs typeface="Calibri" panose="020F0502020204030204" pitchFamily="34" charset="0"/>
              </a:rPr>
              <a:t>To understand what contributes to quality care and after care experiences we need to hear directly from those who know the care system best – young people themselves</a:t>
            </a:r>
          </a:p>
          <a:p>
            <a:r>
              <a:rPr lang="en-US" sz="2400" dirty="0">
                <a:latin typeface="Calibri" panose="020F0502020204030204" pitchFamily="34" charset="0"/>
                <a:cs typeface="Calibri" panose="020F0502020204030204" pitchFamily="34" charset="0"/>
              </a:rPr>
              <a:t>But in England national data has many gaps – only provides a partial view of care leavers’ lives</a:t>
            </a:r>
          </a:p>
          <a:p>
            <a:r>
              <a:rPr lang="en-US" sz="2400" dirty="0">
                <a:latin typeface="Calibri" panose="020F0502020204030204" pitchFamily="34" charset="0"/>
                <a:cs typeface="Calibri" panose="020F0502020204030204" pitchFamily="34" charset="0"/>
              </a:rPr>
              <a:t>3 main items collected (‘in touch’; in education/employment’; in ‘suitable accommodation’)</a:t>
            </a:r>
          </a:p>
          <a:p>
            <a:r>
              <a:rPr lang="en-US" sz="2400" dirty="0">
                <a:latin typeface="Calibri" panose="020F0502020204030204" pitchFamily="34" charset="0"/>
                <a:cs typeface="Calibri" panose="020F0502020204030204" pitchFamily="34" charset="0"/>
              </a:rPr>
              <a:t>Problems with this approach</a:t>
            </a:r>
          </a:p>
          <a:p>
            <a:pPr lvl="1"/>
            <a:r>
              <a:rPr lang="en-US" sz="2400" i="1" dirty="0">
                <a:latin typeface="Calibri" panose="020F0502020204030204" pitchFamily="34" charset="0"/>
                <a:cs typeface="Calibri" panose="020F0502020204030204" pitchFamily="34" charset="0"/>
              </a:rPr>
              <a:t>Who </a:t>
            </a:r>
            <a:r>
              <a:rPr lang="en-US" sz="2400" dirty="0">
                <a:latin typeface="Calibri" panose="020F0502020204030204" pitchFamily="34" charset="0"/>
                <a:cs typeface="Calibri" panose="020F0502020204030204" pitchFamily="34" charset="0"/>
              </a:rPr>
              <a:t>records the information (professionals judgements)</a:t>
            </a:r>
          </a:p>
          <a:p>
            <a:pPr lvl="1"/>
            <a:r>
              <a:rPr lang="en-US" sz="2400" i="1" dirty="0">
                <a:latin typeface="Calibri" panose="020F0502020204030204" pitchFamily="34" charset="0"/>
                <a:cs typeface="Calibri" panose="020F0502020204030204" pitchFamily="34" charset="0"/>
              </a:rPr>
              <a:t>What </a:t>
            </a:r>
            <a:r>
              <a:rPr lang="en-US" sz="2400" dirty="0">
                <a:latin typeface="Calibri" panose="020F0502020204030204" pitchFamily="34" charset="0"/>
                <a:cs typeface="Calibri" panose="020F0502020204030204" pitchFamily="34" charset="0"/>
              </a:rPr>
              <a:t>collected – none based on what young people think important in their lives</a:t>
            </a:r>
          </a:p>
          <a:p>
            <a:pPr lvl="1"/>
            <a:r>
              <a:rPr lang="en-US" sz="2400" i="1" dirty="0">
                <a:latin typeface="Calibri" panose="020F0502020204030204" pitchFamily="34" charset="0"/>
                <a:cs typeface="Calibri" panose="020F0502020204030204" pitchFamily="34" charset="0"/>
              </a:rPr>
              <a:t>When </a:t>
            </a:r>
            <a:r>
              <a:rPr lang="en-US" sz="2400" dirty="0">
                <a:latin typeface="Calibri" panose="020F0502020204030204" pitchFamily="34" charset="0"/>
                <a:cs typeface="Calibri" panose="020F0502020204030204" pitchFamily="34" charset="0"/>
              </a:rPr>
              <a:t>published – out of date</a:t>
            </a:r>
            <a:endParaRPr lang="en-US" sz="2400" i="1" dirty="0">
              <a:latin typeface="Calibri" panose="020F0502020204030204" pitchFamily="34" charset="0"/>
              <a:cs typeface="Calibri" panose="020F0502020204030204" pitchFamily="34" charset="0"/>
            </a:endParaRPr>
          </a:p>
          <a:p>
            <a:pPr lvl="1"/>
            <a:endParaRPr lang="en-US" dirty="0"/>
          </a:p>
          <a:p>
            <a:pPr lvl="1"/>
            <a:endParaRPr lang="en-US" dirty="0"/>
          </a:p>
        </p:txBody>
      </p:sp>
      <p:sp>
        <p:nvSpPr>
          <p:cNvPr id="6" name="Oval Callout 7">
            <a:extLst>
              <a:ext uri="{FF2B5EF4-FFF2-40B4-BE49-F238E27FC236}">
                <a16:creationId xmlns:a16="http://schemas.microsoft.com/office/drawing/2014/main" id="{A18FB3E1-9270-40ED-859F-074A38A7D818}"/>
              </a:ext>
            </a:extLst>
          </p:cNvPr>
          <p:cNvSpPr/>
          <p:nvPr/>
        </p:nvSpPr>
        <p:spPr>
          <a:xfrm>
            <a:off x="6384032" y="2924944"/>
            <a:ext cx="5042992" cy="2906952"/>
          </a:xfrm>
          <a:prstGeom prst="wedgeEllipseCallout">
            <a:avLst>
              <a:gd name="adj1" fmla="val -39711"/>
              <a:gd name="adj2" fmla="val 51855"/>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en-GB" i="1" dirty="0"/>
              <a:t>The ‘care system’ collets data on what matters to itself, and not on what matters to the people who live in and around it</a:t>
            </a:r>
          </a:p>
          <a:p>
            <a:pPr lvl="0" algn="ctr">
              <a:defRPr/>
            </a:pPr>
            <a:r>
              <a:rPr kumimoji="0" lang="en-GB" sz="1800" b="0" i="1" u="none" strike="noStrike" kern="1200" cap="none" spc="0" normalizeH="0" baseline="0" noProof="0" dirty="0">
                <a:ln>
                  <a:noFill/>
                </a:ln>
                <a:solidFill>
                  <a:prstClr val="black"/>
                </a:solidFill>
                <a:effectLst/>
                <a:uLnTx/>
                <a:uFillTx/>
                <a:latin typeface="Arial"/>
                <a:ea typeface="+mn-ea"/>
                <a:cs typeface="+mn-cs"/>
              </a:rPr>
              <a:t>(the Promise, Scotland, 2022)</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15334846"/>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60500" y="5022061"/>
            <a:ext cx="9474200" cy="565191"/>
          </a:xfrm>
        </p:spPr>
        <p:txBody>
          <a:bodyPr>
            <a:normAutofit fontScale="90000"/>
          </a:bodyPr>
          <a:lstStyle/>
          <a:p>
            <a:pPr algn="ctr"/>
            <a:r>
              <a:rPr lang="en-GB" dirty="0"/>
              <a:t>What is important to children and young people is not always the focus of children's social care. But we feel it should be.</a:t>
            </a:r>
          </a:p>
        </p:txBody>
      </p:sp>
      <p:pic>
        <p:nvPicPr>
          <p:cNvPr id="9" name="Picture 2" descr="V:\London and South East\Policy &amp; Practice Development\Bright Spots Project\External Communications\Branding &amp; Logos\Logos\Bright Spots logo\Bright-Spot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412" y="110124"/>
            <a:ext cx="4014541" cy="401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3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5BCA-656A-4DC1-A68F-7389BEAB0895}"/>
              </a:ext>
            </a:extLst>
          </p:cNvPr>
          <p:cNvSpPr>
            <a:spLocks noGrp="1"/>
          </p:cNvSpPr>
          <p:nvPr>
            <p:ph type="title"/>
          </p:nvPr>
        </p:nvSpPr>
        <p:spPr>
          <a:noFill/>
        </p:spPr>
        <p:txBody>
          <a:bodyPr>
            <a:normAutofit/>
          </a:bodyPr>
          <a:lstStyle/>
          <a:p>
            <a:r>
              <a:rPr lang="en-GB" dirty="0">
                <a:solidFill>
                  <a:srgbClr val="7030A0"/>
                </a:solidFill>
              </a:rPr>
              <a:t>Developing the well-being indicators / survey</a:t>
            </a:r>
          </a:p>
        </p:txBody>
      </p:sp>
      <p:pic>
        <p:nvPicPr>
          <p:cNvPr id="7" name="Picture 6" descr="A close up of text on a white background&#10;&#10;Description generated with high confidence">
            <a:extLst>
              <a:ext uri="{FF2B5EF4-FFF2-40B4-BE49-F238E27FC236}">
                <a16:creationId xmlns:a16="http://schemas.microsoft.com/office/drawing/2014/main" id="{C6D43B02-E209-4370-97AA-6917032E04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471" y="1259632"/>
            <a:ext cx="4224469" cy="3168352"/>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337" y="2564904"/>
            <a:ext cx="282313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40C7F9E9-ACB1-458D-9486-9EAB807CB14C}"/>
              </a:ext>
            </a:extLst>
          </p:cNvPr>
          <p:cNvSpPr txBox="1">
            <a:spLocks/>
          </p:cNvSpPr>
          <p:nvPr/>
        </p:nvSpPr>
        <p:spPr>
          <a:xfrm>
            <a:off x="671398" y="4437112"/>
            <a:ext cx="5544616" cy="242088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0000"/>
              </a:lnSpc>
              <a:spcBef>
                <a:spcPts val="384"/>
              </a:spcBef>
              <a:buClr>
                <a:srgbClr val="B20E10"/>
              </a:buClr>
              <a:buFont typeface="Arial"/>
              <a:buChar char="•"/>
              <a:defRPr sz="1600" kern="1200">
                <a:solidFill>
                  <a:schemeClr val="bg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10000"/>
              </a:lnSpc>
              <a:spcBef>
                <a:spcPct val="20000"/>
              </a:spcBef>
              <a:buClrTx/>
              <a:buSzPct val="80000"/>
              <a:buFont typeface="Arial"/>
              <a:buChar char="•"/>
              <a:defRPr sz="1600" kern="1200">
                <a:solidFill>
                  <a:schemeClr val="bg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bg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384"/>
              </a:spcBef>
              <a:spcAft>
                <a:spcPts val="0"/>
              </a:spcAft>
              <a:buClr>
                <a:srgbClr val="B20E10"/>
              </a:buClr>
              <a:buSzTx/>
              <a:buFont typeface="Arial"/>
              <a:buNone/>
              <a:tabLst/>
              <a:defRPr/>
            </a:pPr>
            <a:endParaRPr kumimoji="0" lang="en-GB" sz="3600" b="0" i="0" u="none" strike="noStrike" kern="1200" cap="none" spc="0" normalizeH="0" baseline="0" noProof="0" dirty="0">
              <a:ln>
                <a:noFill/>
              </a:ln>
              <a:solidFill>
                <a:srgbClr val="747373"/>
              </a:solidFill>
              <a:effectLst/>
              <a:uLnTx/>
              <a:uFillTx/>
              <a:latin typeface="Arial" panose="020B0604020202020204" pitchFamily="34" charset="0"/>
              <a:ea typeface="+mn-ea"/>
              <a:cs typeface="Arial" panose="020B0604020202020204" pitchFamily="34" charset="0"/>
            </a:endParaRPr>
          </a:p>
          <a:p>
            <a:pPr marL="742950" marR="0" lvl="0" indent="-742950" algn="l" defTabSz="457200" rtl="0" eaLnBrk="1" fontAlgn="auto" latinLnBrk="0" hangingPunct="1">
              <a:lnSpc>
                <a:spcPct val="110000"/>
              </a:lnSpc>
              <a:spcBef>
                <a:spcPts val="384"/>
              </a:spcBef>
              <a:spcAft>
                <a:spcPts val="0"/>
              </a:spcAft>
              <a:buClr>
                <a:srgbClr val="B20E10"/>
              </a:buClr>
              <a:buSzTx/>
              <a:buFont typeface="Arial"/>
              <a:buAutoNum type="arabicPeriod"/>
              <a:tabLst/>
              <a:defRPr/>
            </a:pP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makes life good?</a:t>
            </a:r>
          </a:p>
          <a:p>
            <a:pPr marL="742950" marR="0" lvl="0" indent="-742950" algn="l" defTabSz="457200" rtl="0" eaLnBrk="1" fontAlgn="auto" latinLnBrk="0" hangingPunct="1">
              <a:lnSpc>
                <a:spcPct val="110000"/>
              </a:lnSpc>
              <a:spcBef>
                <a:spcPts val="384"/>
              </a:spcBef>
              <a:spcAft>
                <a:spcPts val="0"/>
              </a:spcAft>
              <a:buClr>
                <a:srgbClr val="B20E10"/>
              </a:buClr>
              <a:buSzTx/>
              <a:buFont typeface="Arial"/>
              <a:buAutoNum type="arabicPeriod"/>
              <a:tabLst/>
              <a:defRPr/>
            </a:pP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Discussing &amp; changing the questions </a:t>
            </a:r>
          </a:p>
          <a:p>
            <a:pPr marL="742950" marR="0" lvl="0" indent="-742950" algn="l" defTabSz="457200" rtl="0" eaLnBrk="1" fontAlgn="auto" latinLnBrk="0" hangingPunct="1">
              <a:lnSpc>
                <a:spcPct val="110000"/>
              </a:lnSpc>
              <a:spcBef>
                <a:spcPts val="384"/>
              </a:spcBef>
              <a:spcAft>
                <a:spcPts val="0"/>
              </a:spcAft>
              <a:buClr>
                <a:srgbClr val="B20E10"/>
              </a:buClr>
              <a:buSzTx/>
              <a:buFont typeface="Arial"/>
              <a:buAutoNum type="arabicPeriod"/>
              <a:tabLst/>
              <a:defRPr/>
            </a:pP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Distributing the survey (how reach all care leavers?)</a:t>
            </a:r>
          </a:p>
          <a:p>
            <a:pPr marL="742950" marR="0" lvl="0" indent="-742950" algn="l" defTabSz="457200" rtl="0" eaLnBrk="1" fontAlgn="auto" latinLnBrk="0" hangingPunct="1">
              <a:lnSpc>
                <a:spcPct val="110000"/>
              </a:lnSpc>
              <a:spcBef>
                <a:spcPts val="384"/>
              </a:spcBef>
              <a:spcAft>
                <a:spcPts val="0"/>
              </a:spcAft>
              <a:buClr>
                <a:srgbClr val="B20E10"/>
              </a:buClr>
              <a:buSzTx/>
              <a:buFont typeface="Arial"/>
              <a:buAutoNum type="arabicPeriod"/>
              <a:tabLst/>
              <a:defRPr/>
            </a:pP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findings and next steps</a:t>
            </a:r>
          </a:p>
        </p:txBody>
      </p:sp>
    </p:spTree>
    <p:extLst>
      <p:ext uri="{BB962C8B-B14F-4D97-AF65-F5344CB8AC3E}">
        <p14:creationId xmlns:p14="http://schemas.microsoft.com/office/powerpoint/2010/main" val="389127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29087"/>
            <a:ext cx="7492753" cy="6840010"/>
          </a:xfrm>
          <a:prstGeom prst="rect">
            <a:avLst/>
          </a:prstGeom>
        </p:spPr>
      </p:pic>
      <p:sp>
        <p:nvSpPr>
          <p:cNvPr id="4" name="TextBox 3"/>
          <p:cNvSpPr txBox="1"/>
          <p:nvPr/>
        </p:nvSpPr>
        <p:spPr>
          <a:xfrm>
            <a:off x="263352" y="476672"/>
            <a:ext cx="3816424" cy="6124754"/>
          </a:xfrm>
          <a:prstGeom prst="rect">
            <a:avLst/>
          </a:prstGeom>
          <a:noFill/>
        </p:spPr>
        <p:txBody>
          <a:bodyPr wrap="square" rtlCol="0">
            <a:spAutoFit/>
          </a:bodyPr>
          <a:lstStyle/>
          <a:p>
            <a:r>
              <a:rPr lang="en-US" sz="3600" b="1" dirty="0">
                <a:solidFill>
                  <a:srgbClr val="6B2F75"/>
                </a:solidFill>
              </a:rPr>
              <a:t>Focus on what makes a good life.. </a:t>
            </a:r>
          </a:p>
          <a:p>
            <a:endParaRPr lang="en-US" sz="2400" b="1" dirty="0">
              <a:solidFill>
                <a:srgbClr val="000000"/>
              </a:solidFill>
            </a:endParaRPr>
          </a:p>
          <a:p>
            <a:r>
              <a:rPr lang="en-US" sz="2000" b="1" dirty="0">
                <a:solidFill>
                  <a:srgbClr val="000000"/>
                </a:solidFill>
              </a:rPr>
              <a:t>Your Life Beyond Care </a:t>
            </a:r>
          </a:p>
          <a:p>
            <a:r>
              <a:rPr lang="en-US" sz="2000" b="1" dirty="0">
                <a:solidFill>
                  <a:srgbClr val="000000"/>
                </a:solidFill>
              </a:rPr>
              <a:t>Bright spots well-being indicators </a:t>
            </a:r>
          </a:p>
          <a:p>
            <a:endParaRPr lang="en-US" sz="2000" dirty="0">
              <a:solidFill>
                <a:srgbClr val="000000"/>
              </a:solidFill>
            </a:endParaRPr>
          </a:p>
          <a:p>
            <a:pPr marL="285750" indent="-285750">
              <a:buFont typeface="Arial" panose="020B0604020202020204" pitchFamily="34" charset="0"/>
              <a:buChar char="•"/>
            </a:pPr>
            <a:r>
              <a:rPr lang="en-US" sz="2000" dirty="0">
                <a:solidFill>
                  <a:srgbClr val="000000"/>
                </a:solidFill>
              </a:rPr>
              <a:t>Co-produced with care leavers</a:t>
            </a:r>
          </a:p>
          <a:p>
            <a:pPr marL="285750" indent="-285750">
              <a:buFont typeface="Arial" panose="020B0604020202020204" pitchFamily="34" charset="0"/>
              <a:buChar char="•"/>
            </a:pPr>
            <a:endParaRPr lang="en-US" sz="2000" dirty="0">
              <a:solidFill>
                <a:srgbClr val="000000"/>
              </a:solidFill>
            </a:endParaRPr>
          </a:p>
          <a:p>
            <a:pPr marL="285750" indent="-285750">
              <a:buFont typeface="Arial" panose="020B0604020202020204" pitchFamily="34" charset="0"/>
              <a:buChar char="•"/>
            </a:pPr>
            <a:r>
              <a:rPr lang="en-US" sz="2000" dirty="0">
                <a:solidFill>
                  <a:srgbClr val="000000"/>
                </a:solidFill>
              </a:rPr>
              <a:t>Shift focus of the care system to areas that may have been neglected – greater emphasis on what is important to young people. </a:t>
            </a:r>
            <a:endParaRPr lang="en-GB" sz="2000" dirty="0">
              <a:solidFill>
                <a:srgbClr val="000000"/>
              </a:solidFill>
            </a:endParaRPr>
          </a:p>
          <a:p>
            <a:endParaRPr lang="en-US" sz="2000" dirty="0">
              <a:solidFill>
                <a:srgbClr val="000000"/>
              </a:solidFill>
            </a:endParaRPr>
          </a:p>
        </p:txBody>
      </p:sp>
    </p:spTree>
    <p:custDataLst>
      <p:tags r:id="rId1"/>
    </p:custDataLst>
    <p:extLst>
      <p:ext uri="{BB962C8B-B14F-4D97-AF65-F5344CB8AC3E}">
        <p14:creationId xmlns:p14="http://schemas.microsoft.com/office/powerpoint/2010/main" val="259059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1e8fb84-5985-4185-9e5e-881960260ea4">
            <a:extLst>
              <a:ext uri="{FF2B5EF4-FFF2-40B4-BE49-F238E27FC236}">
                <a16:creationId xmlns:a16="http://schemas.microsoft.com/office/drawing/2014/main" id="{4FD6563A-6A74-BDB5-B68F-C17A40FE7E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78" y="1"/>
            <a:ext cx="12364277" cy="729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49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9D38-70E3-40C6-BE5B-6F39A806EFC3}"/>
              </a:ext>
            </a:extLst>
          </p:cNvPr>
          <p:cNvSpPr>
            <a:spLocks noGrp="1"/>
          </p:cNvSpPr>
          <p:nvPr>
            <p:ph type="title"/>
          </p:nvPr>
        </p:nvSpPr>
        <p:spPr>
          <a:noFill/>
        </p:spPr>
        <p:txBody>
          <a:bodyPr/>
          <a:lstStyle/>
          <a:p>
            <a:r>
              <a:rPr lang="en-GB" dirty="0">
                <a:solidFill>
                  <a:srgbClr val="7030A0"/>
                </a:solidFill>
              </a:rPr>
              <a:t>Central question</a:t>
            </a:r>
          </a:p>
        </p:txBody>
      </p:sp>
      <p:sp>
        <p:nvSpPr>
          <p:cNvPr id="4" name="Oval Callout 7">
            <a:extLst>
              <a:ext uri="{FF2B5EF4-FFF2-40B4-BE49-F238E27FC236}">
                <a16:creationId xmlns:a16="http://schemas.microsoft.com/office/drawing/2014/main" id="{8C1F41FB-0672-42D4-A062-07535FA4EFD8}"/>
              </a:ext>
            </a:extLst>
          </p:cNvPr>
          <p:cNvSpPr>
            <a:spLocks noGrp="1"/>
          </p:cNvSpPr>
          <p:nvPr>
            <p:ph idx="1"/>
          </p:nvPr>
        </p:nvSpPr>
        <p:spPr>
          <a:xfrm>
            <a:off x="1631505" y="1003131"/>
            <a:ext cx="6330461" cy="3629464"/>
          </a:xfrm>
          <a:prstGeom prst="wedgeEllipseCallout">
            <a:avLst>
              <a:gd name="adj1" fmla="val -39711"/>
              <a:gd name="adj2" fmla="val 51855"/>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normAutofit/>
          </a:bodyPr>
          <a:lstStyle/>
          <a:p>
            <a:pPr marL="0" indent="0" algn="ctr">
              <a:spcBef>
                <a:spcPts val="0"/>
              </a:spcBef>
              <a:buNone/>
              <a:defRPr/>
            </a:pPr>
            <a:r>
              <a:rPr lang="en-GB" sz="5400" i="1" dirty="0">
                <a:solidFill>
                  <a:schemeClr val="tx1"/>
                </a:solidFill>
                <a:latin typeface="Arial"/>
              </a:rPr>
              <a:t>What makes life good?</a:t>
            </a:r>
            <a:endParaRPr lang="en-GB" sz="5400" dirty="0">
              <a:solidFill>
                <a:schemeClr val="tx1"/>
              </a:solidFill>
              <a:latin typeface="Arial"/>
            </a:endParaRPr>
          </a:p>
        </p:txBody>
      </p:sp>
      <p:sp>
        <p:nvSpPr>
          <p:cNvPr id="5" name="Rectangle 4">
            <a:extLst>
              <a:ext uri="{FF2B5EF4-FFF2-40B4-BE49-F238E27FC236}">
                <a16:creationId xmlns:a16="http://schemas.microsoft.com/office/drawing/2014/main" id="{35C36DB8-2931-4D27-9EA1-4351D1694A7C}"/>
              </a:ext>
            </a:extLst>
          </p:cNvPr>
          <p:cNvSpPr/>
          <p:nvPr/>
        </p:nvSpPr>
        <p:spPr>
          <a:xfrm>
            <a:off x="1631505" y="5640707"/>
            <a:ext cx="8584660" cy="830997"/>
          </a:xfrm>
          <a:prstGeom prst="rect">
            <a:avLst/>
          </a:prstGeom>
          <a:ln>
            <a:solidFill>
              <a:srgbClr val="C00000"/>
            </a:solidFill>
          </a:ln>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Aspirations: Growing up is about more than just preparing young people for independent living </a:t>
            </a:r>
          </a:p>
        </p:txBody>
      </p:sp>
      <p:sp>
        <p:nvSpPr>
          <p:cNvPr id="6" name="Oval Callout 7">
            <a:extLst>
              <a:ext uri="{FF2B5EF4-FFF2-40B4-BE49-F238E27FC236}">
                <a16:creationId xmlns:a16="http://schemas.microsoft.com/office/drawing/2014/main" id="{A18FB3E1-9270-40ED-859F-074A38A7D818}"/>
              </a:ext>
            </a:extLst>
          </p:cNvPr>
          <p:cNvSpPr/>
          <p:nvPr/>
        </p:nvSpPr>
        <p:spPr>
          <a:xfrm>
            <a:off x="7464152" y="1988840"/>
            <a:ext cx="3221069" cy="2881552"/>
          </a:xfrm>
          <a:prstGeom prst="wedgeEllipseCallout">
            <a:avLst>
              <a:gd name="adj1" fmla="val -39711"/>
              <a:gd name="adj2" fmla="val 51855"/>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a:ea typeface="+mn-ea"/>
                <a:cs typeface="+mn-cs"/>
              </a:rPr>
              <a:t>I know how to live independent like surviving; I don’t know how to live independent as in like being happy and living</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90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5.4|9.8|1.5|2.8|1.1|1.3|0.8|0.8|1.5|9"/>
</p:tagLst>
</file>

<file path=ppt/tags/tag2.xml><?xml version="1.0" encoding="utf-8"?>
<p:tagLst xmlns:a="http://schemas.openxmlformats.org/drawingml/2006/main" xmlns:r="http://schemas.openxmlformats.org/officeDocument/2006/relationships" xmlns:p="http://schemas.openxmlformats.org/presentationml/2006/main">
  <p:tag name="TIMING" val="|28.3|1.3|1.1"/>
</p:tagLst>
</file>

<file path=ppt/tags/tag3.xml><?xml version="1.0" encoding="utf-8"?>
<p:tagLst xmlns:a="http://schemas.openxmlformats.org/drawingml/2006/main" xmlns:r="http://schemas.openxmlformats.org/officeDocument/2006/relationships" xmlns:p="http://schemas.openxmlformats.org/presentationml/2006/main">
  <p:tag name="TIMING" val="|13.5"/>
</p:tagLst>
</file>

<file path=ppt/tags/tag4.xml><?xml version="1.0" encoding="utf-8"?>
<p:tagLst xmlns:a="http://schemas.openxmlformats.org/drawingml/2006/main" xmlns:r="http://schemas.openxmlformats.org/officeDocument/2006/relationships" xmlns:p="http://schemas.openxmlformats.org/presentationml/2006/main">
  <p:tag name="TIMING" val="|0.8|4.7|1.3|6.5|0.8|1.4"/>
</p:tagLst>
</file>

<file path=ppt/tags/tag5.xml><?xml version="1.0" encoding="utf-8"?>
<p:tagLst xmlns:a="http://schemas.openxmlformats.org/drawingml/2006/main" xmlns:r="http://schemas.openxmlformats.org/officeDocument/2006/relationships" xmlns:p="http://schemas.openxmlformats.org/presentationml/2006/main">
  <p:tag name="TIMING" val="|1|3.9|0.5|1.6|1.3|1.4|1.6|1.2"/>
</p:tagLst>
</file>

<file path=ppt/tags/tag6.xml><?xml version="1.0" encoding="utf-8"?>
<p:tagLst xmlns:a="http://schemas.openxmlformats.org/drawingml/2006/main" xmlns:r="http://schemas.openxmlformats.org/officeDocument/2006/relationships" xmlns:p="http://schemas.openxmlformats.org/presentationml/2006/main">
  <p:tag name="TIMING" val="|0.9|12.3|21"/>
</p:tagLst>
</file>

<file path=ppt/tags/tag7.xml><?xml version="1.0" encoding="utf-8"?>
<p:tagLst xmlns:a="http://schemas.openxmlformats.org/drawingml/2006/main" xmlns:r="http://schemas.openxmlformats.org/officeDocument/2006/relationships" xmlns:p="http://schemas.openxmlformats.org/presentationml/2006/main">
  <p:tag name="TIMING" val="|1.3|18.3|3|0.5"/>
</p:tagLst>
</file>

<file path=ppt/tags/tag8.xml><?xml version="1.0" encoding="utf-8"?>
<p:tagLst xmlns:a="http://schemas.openxmlformats.org/drawingml/2006/main" xmlns:r="http://schemas.openxmlformats.org/officeDocument/2006/relationships" xmlns:p="http://schemas.openxmlformats.org/presentationml/2006/main">
  <p:tag name="TIMING" val="|1.1|3.1|1.7"/>
</p:tagLst>
</file>

<file path=ppt/theme/theme1.xml><?xml version="1.0" encoding="utf-8"?>
<a:theme xmlns:a="http://schemas.openxmlformats.org/drawingml/2006/main" name="7_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Coram Voice colours">
      <a:dk1>
        <a:sysClr val="windowText" lastClr="000000"/>
      </a:dk1>
      <a:lt1>
        <a:sysClr val="window" lastClr="FFFFFF"/>
      </a:lt1>
      <a:dk2>
        <a:srgbClr val="6B2F75"/>
      </a:dk2>
      <a:lt2>
        <a:srgbClr val="C6D219"/>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Coram Voice colours">
      <a:dk1>
        <a:sysClr val="windowText" lastClr="000000"/>
      </a:dk1>
      <a:lt1>
        <a:sysClr val="window" lastClr="FFFFFF"/>
      </a:lt1>
      <a:dk2>
        <a:srgbClr val="6B2F75"/>
      </a:dk2>
      <a:lt2>
        <a:srgbClr val="C6D219"/>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brand colour presentation">
  <a:themeElements>
    <a:clrScheme name="Custom 10">
      <a:dk1>
        <a:srgbClr val="6B2F75"/>
      </a:dk1>
      <a:lt1>
        <a:srgbClr val="FFFFFF"/>
      </a:lt1>
      <a:dk2>
        <a:srgbClr val="747373"/>
      </a:dk2>
      <a:lt2>
        <a:srgbClr val="C6D219"/>
      </a:lt2>
      <a:accent1>
        <a:srgbClr val="6B2F75"/>
      </a:accent1>
      <a:accent2>
        <a:srgbClr val="C6D219"/>
      </a:accent2>
      <a:accent3>
        <a:srgbClr val="ED7D31"/>
      </a:accent3>
      <a:accent4>
        <a:srgbClr val="F8D500"/>
      </a:accent4>
      <a:accent5>
        <a:srgbClr val="87CBD8"/>
      </a:accent5>
      <a:accent6>
        <a:srgbClr val="B20E10"/>
      </a:accent6>
      <a:hlink>
        <a:srgbClr val="6B2F75"/>
      </a:hlink>
      <a:folHlink>
        <a:srgbClr val="ED7D3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LA findings presentations and next steps.potx [Autosaved]" id="{5101EB2D-39F4-41D3-AEC0-D9F56CC70710}" vid="{C73A6D3A-1A5E-4055-82D0-06497745AFBA}"/>
    </a:ext>
  </a:extLst>
</a:theme>
</file>

<file path=ppt/theme/theme13.xml><?xml version="1.0" encoding="utf-8"?>
<a:theme xmlns:a="http://schemas.openxmlformats.org/drawingml/2006/main" name="4_Bright Spots presentation template - Dec 2017">
  <a:themeElements>
    <a:clrScheme name="Custom 1">
      <a:dk1>
        <a:srgbClr val="B20E10"/>
      </a:dk1>
      <a:lt1>
        <a:srgbClr val="FFFFFF"/>
      </a:lt1>
      <a:dk2>
        <a:srgbClr val="FFD100"/>
      </a:dk2>
      <a:lt2>
        <a:srgbClr val="000000"/>
      </a:lt2>
      <a:accent1>
        <a:srgbClr val="B20E10"/>
      </a:accent1>
      <a:accent2>
        <a:srgbClr val="FFD100"/>
      </a:accent2>
      <a:accent3>
        <a:srgbClr val="747373"/>
      </a:accent3>
      <a:accent4>
        <a:srgbClr val="C4D600"/>
      </a:accent4>
      <a:accent5>
        <a:srgbClr val="671E75"/>
      </a:accent5>
      <a:accent6>
        <a:srgbClr val="C1BAA4"/>
      </a:accent6>
      <a:hlink>
        <a:srgbClr val="671E75"/>
      </a:hlink>
      <a:folHlink>
        <a:srgbClr val="7473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ght Spots presentation template - Dec 2017">
  <a:themeElements>
    <a:clrScheme name="Custom 1">
      <a:dk1>
        <a:srgbClr val="B20E10"/>
      </a:dk1>
      <a:lt1>
        <a:srgbClr val="FFFFFF"/>
      </a:lt1>
      <a:dk2>
        <a:srgbClr val="FFD100"/>
      </a:dk2>
      <a:lt2>
        <a:srgbClr val="000000"/>
      </a:lt2>
      <a:accent1>
        <a:srgbClr val="B20E10"/>
      </a:accent1>
      <a:accent2>
        <a:srgbClr val="FFD100"/>
      </a:accent2>
      <a:accent3>
        <a:srgbClr val="747373"/>
      </a:accent3>
      <a:accent4>
        <a:srgbClr val="C4D600"/>
      </a:accent4>
      <a:accent5>
        <a:srgbClr val="671E75"/>
      </a:accent5>
      <a:accent6>
        <a:srgbClr val="C1BAA4"/>
      </a:accent6>
      <a:hlink>
        <a:srgbClr val="671E75"/>
      </a:hlink>
      <a:folHlink>
        <a:srgbClr val="7473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right Spots presentation template - Dec 2017">
  <a:themeElements>
    <a:clrScheme name="Custom 1">
      <a:dk1>
        <a:srgbClr val="B20E10"/>
      </a:dk1>
      <a:lt1>
        <a:srgbClr val="FFFFFF"/>
      </a:lt1>
      <a:dk2>
        <a:srgbClr val="FFD100"/>
      </a:dk2>
      <a:lt2>
        <a:srgbClr val="000000"/>
      </a:lt2>
      <a:accent1>
        <a:srgbClr val="B20E10"/>
      </a:accent1>
      <a:accent2>
        <a:srgbClr val="FFD100"/>
      </a:accent2>
      <a:accent3>
        <a:srgbClr val="747373"/>
      </a:accent3>
      <a:accent4>
        <a:srgbClr val="C4D600"/>
      </a:accent4>
      <a:accent5>
        <a:srgbClr val="671E75"/>
      </a:accent5>
      <a:accent6>
        <a:srgbClr val="C1BAA4"/>
      </a:accent6>
      <a:hlink>
        <a:srgbClr val="671E75"/>
      </a:hlink>
      <a:folHlink>
        <a:srgbClr val="7473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Custom 1">
      <a:dk1>
        <a:sysClr val="windowText" lastClr="000000"/>
      </a:dk1>
      <a:lt1>
        <a:sysClr val="window" lastClr="FFFFFF"/>
      </a:lt1>
      <a:dk2>
        <a:srgbClr val="B20E10"/>
      </a:dk2>
      <a:lt2>
        <a:srgbClr val="F8D500"/>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right Spots presentation template - Dec 2017">
  <a:themeElements>
    <a:clrScheme name="Custom 1">
      <a:dk1>
        <a:srgbClr val="B20E10"/>
      </a:dk1>
      <a:lt1>
        <a:srgbClr val="FFFFFF"/>
      </a:lt1>
      <a:dk2>
        <a:srgbClr val="FFD100"/>
      </a:dk2>
      <a:lt2>
        <a:srgbClr val="000000"/>
      </a:lt2>
      <a:accent1>
        <a:srgbClr val="B20E10"/>
      </a:accent1>
      <a:accent2>
        <a:srgbClr val="FFD100"/>
      </a:accent2>
      <a:accent3>
        <a:srgbClr val="747373"/>
      </a:accent3>
      <a:accent4>
        <a:srgbClr val="C4D600"/>
      </a:accent4>
      <a:accent5>
        <a:srgbClr val="671E75"/>
      </a:accent5>
      <a:accent6>
        <a:srgbClr val="C1BAA4"/>
      </a:accent6>
      <a:hlink>
        <a:srgbClr val="671E75"/>
      </a:hlink>
      <a:folHlink>
        <a:srgbClr val="7473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rand colour presentation">
  <a:themeElements>
    <a:clrScheme name="Custom 2">
      <a:dk1>
        <a:sysClr val="windowText" lastClr="000000"/>
      </a:dk1>
      <a:lt1>
        <a:sysClr val="window" lastClr="FFFFFF"/>
      </a:lt1>
      <a:dk2>
        <a:srgbClr val="B20E10"/>
      </a:dk2>
      <a:lt2>
        <a:srgbClr val="C1BAA4"/>
      </a:lt2>
      <a:accent1>
        <a:srgbClr val="80388D"/>
      </a:accent1>
      <a:accent2>
        <a:srgbClr val="95C11F"/>
      </a:accent2>
      <a:accent3>
        <a:srgbClr val="B20E10"/>
      </a:accent3>
      <a:accent4>
        <a:srgbClr val="8FD1E3"/>
      </a:accent4>
      <a:accent5>
        <a:srgbClr val="EF7723"/>
      </a:accent5>
      <a:accent6>
        <a:srgbClr val="FFDD00"/>
      </a:accent6>
      <a:hlink>
        <a:srgbClr val="C1BAA4"/>
      </a:hlink>
      <a:folHlink>
        <a:srgbClr val="DC08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LA findings presentations and next steps.potx [Autosaved]" id="{5101EB2D-39F4-41D3-AEC0-D9F56CC70710}" vid="{C73A6D3A-1A5E-4055-82D0-06497745AFBA}"/>
    </a:ext>
  </a:extLst>
</a:theme>
</file>

<file path=ppt/theme/theme8.xml><?xml version="1.0" encoding="utf-8"?>
<a:theme xmlns:a="http://schemas.openxmlformats.org/drawingml/2006/main" name="8_Office Theme">
  <a:themeElements>
    <a:clrScheme name="Coram Voice colours">
      <a:dk1>
        <a:sysClr val="windowText" lastClr="000000"/>
      </a:dk1>
      <a:lt1>
        <a:sysClr val="window" lastClr="FFFFFF"/>
      </a:lt1>
      <a:dk2>
        <a:srgbClr val="6B2F75"/>
      </a:dk2>
      <a:lt2>
        <a:srgbClr val="C6D219"/>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Coram Voice colours">
      <a:dk1>
        <a:sysClr val="windowText" lastClr="000000"/>
      </a:dk1>
      <a:lt1>
        <a:sysClr val="window" lastClr="FFFFFF"/>
      </a:lt1>
      <a:dk2>
        <a:srgbClr val="6B2F75"/>
      </a:dk2>
      <a:lt2>
        <a:srgbClr val="C6D219"/>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6553B8F7BB54CB4981BC2BFCFBAF2" ma:contentTypeVersion="12" ma:contentTypeDescription="Create a new document." ma:contentTypeScope="" ma:versionID="cad3f7ba02c4c62cbab557b0067db98d">
  <xsd:schema xmlns:xsd="http://www.w3.org/2001/XMLSchema" xmlns:xs="http://www.w3.org/2001/XMLSchema" xmlns:p="http://schemas.microsoft.com/office/2006/metadata/properties" xmlns:ns2="27fdaa2b-ac31-47fe-8616-bd4d1c8ef7f3" xmlns:ns3="7e1d6809-6e68-43b6-b7f9-a0b0dc0dc300" targetNamespace="http://schemas.microsoft.com/office/2006/metadata/properties" ma:root="true" ma:fieldsID="e96d3ddc10aba54c50496f5d1e7f94ee" ns2:_="" ns3:_="">
    <xsd:import namespace="27fdaa2b-ac31-47fe-8616-bd4d1c8ef7f3"/>
    <xsd:import namespace="7e1d6809-6e68-43b6-b7f9-a0b0dc0dc3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daa2b-ac31-47fe-8616-bd4d1c8ef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1d6809-6e68-43b6-b7f9-a0b0dc0dc3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F986B-1AFA-44E7-909F-3F6F5D929205}">
  <ds:schemaRefs>
    <ds:schemaRef ds:uri="http://schemas.microsoft.com/sharepoint/v3/contenttype/forms"/>
  </ds:schemaRefs>
</ds:datastoreItem>
</file>

<file path=customXml/itemProps2.xml><?xml version="1.0" encoding="utf-8"?>
<ds:datastoreItem xmlns:ds="http://schemas.openxmlformats.org/officeDocument/2006/customXml" ds:itemID="{F642C7C3-6B21-4799-ABA3-C7A81668977A}">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 ds:uri="http://purl.org/dc/dcmitype/"/>
    <ds:schemaRef ds:uri="http://schemas.microsoft.com/office/infopath/2007/PartnerControls"/>
    <ds:schemaRef ds:uri="7e1d6809-6e68-43b6-b7f9-a0b0dc0dc300"/>
    <ds:schemaRef ds:uri="27fdaa2b-ac31-47fe-8616-bd4d1c8ef7f3"/>
  </ds:schemaRefs>
</ds:datastoreItem>
</file>

<file path=customXml/itemProps3.xml><?xml version="1.0" encoding="utf-8"?>
<ds:datastoreItem xmlns:ds="http://schemas.openxmlformats.org/officeDocument/2006/customXml" ds:itemID="{99420AE0-0F7A-4C4E-B36A-743EADD82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fdaa2b-ac31-47fe-8616-bd4d1c8ef7f3"/>
    <ds:schemaRef ds:uri="7e1d6809-6e68-43b6-b7f9-a0b0dc0dc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80515</TotalTime>
  <Words>1287</Words>
  <Application>Microsoft Office PowerPoint</Application>
  <PresentationFormat>Widescreen</PresentationFormat>
  <Paragraphs>141</Paragraphs>
  <Slides>19</Slides>
  <Notes>17</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19</vt:i4>
      </vt:variant>
    </vt:vector>
  </HeadingPairs>
  <TitlesOfParts>
    <vt:vector size="41" baseType="lpstr">
      <vt:lpstr>-apple-system</vt:lpstr>
      <vt:lpstr>Arial</vt:lpstr>
      <vt:lpstr>Calibri</vt:lpstr>
      <vt:lpstr>Calibri Light</vt:lpstr>
      <vt:lpstr>Frankfurter_Medium</vt:lpstr>
      <vt:lpstr>Verdana</vt:lpstr>
      <vt:lpstr>Wingdings</vt:lpstr>
      <vt:lpstr>Wingdings 2</vt:lpstr>
      <vt:lpstr>7_Office Theme</vt:lpstr>
      <vt:lpstr>Bright Spots presentation template - Dec 2017</vt:lpstr>
      <vt:lpstr>1_Bright Spots presentation template - Dec 2017</vt:lpstr>
      <vt:lpstr>4_RiP Powerpoint</vt:lpstr>
      <vt:lpstr>1_Office Theme</vt:lpstr>
      <vt:lpstr>2_Bright Spots presentation template - Dec 2017</vt:lpstr>
      <vt:lpstr>1_brand colour presentation</vt:lpstr>
      <vt:lpstr>8_Office Theme</vt:lpstr>
      <vt:lpstr>2_Office Theme</vt:lpstr>
      <vt:lpstr>4_Office Theme</vt:lpstr>
      <vt:lpstr>9_Office Theme</vt:lpstr>
      <vt:lpstr>2_brand colour presentation</vt:lpstr>
      <vt:lpstr>4_Bright Spots presentation template - Dec 2017</vt:lpstr>
      <vt:lpstr>5_Office Theme</vt:lpstr>
      <vt:lpstr>Measuring what matters: what care leavers’ say is important to their well-being </vt:lpstr>
      <vt:lpstr>PowerPoint Presentation</vt:lpstr>
      <vt:lpstr>About the Bright Spots Programme</vt:lpstr>
      <vt:lpstr>Measuring what matters</vt:lpstr>
      <vt:lpstr>What is important to children and young people is not always the focus of children's social care. But we feel it should be.</vt:lpstr>
      <vt:lpstr>Developing the well-being indicators / survey</vt:lpstr>
      <vt:lpstr>PowerPoint Presentation</vt:lpstr>
      <vt:lpstr>PowerPoint Presentation</vt:lpstr>
      <vt:lpstr>Central question</vt:lpstr>
      <vt:lpstr>PowerPoint Presentation</vt:lpstr>
      <vt:lpstr>PowerPoint Presentation</vt:lpstr>
      <vt:lpstr>PowerPoint Presentation</vt:lpstr>
      <vt:lpstr>PowerPoint Presentation</vt:lpstr>
      <vt:lpstr>PowerPoint Presentation</vt:lpstr>
      <vt:lpstr>All the things that we ask about in the Your Life Beyond Care survey are important to care leavers’ well-being.   But our analysis showed that some things were more strongly associated with well-being.   These will be particularly important to focus on in order to make care leavers’ lives good.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Gargi Agrawal</dc:creator>
  <cp:lastModifiedBy>Claire Baker</cp:lastModifiedBy>
  <cp:revision>1797</cp:revision>
  <cp:lastPrinted>2018-03-05T10:55:40Z</cp:lastPrinted>
  <dcterms:created xsi:type="dcterms:W3CDTF">2016-12-15T12:29:30Z</dcterms:created>
  <dcterms:modified xsi:type="dcterms:W3CDTF">2023-09-07T09:02:05Z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0x0101006336553B8F7BB54CB4981BC2BFCFBAF2</vt:lpwstr>
  </property>
</Properties>
</file>