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notesMasterIdLst>
    <p:notesMasterId r:id="rId5"/>
  </p:notesMasterIdLst>
  <p:handoutMasterIdLst>
    <p:handoutMasterId r:id="rId6"/>
  </p:handoutMasterIdLst>
  <p:sldIdLst>
    <p:sldId id="393" r:id="rId2"/>
    <p:sldId id="420" r:id="rId3"/>
    <p:sldId id="419" r:id="rId4"/>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guide id="3" orient="horz" pos="3127">
          <p15:clr>
            <a:srgbClr val="A4A3A4"/>
          </p15:clr>
        </p15:guide>
        <p15:guide id="4"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Julie Selwyn" initials="JS" lastIdx="5" clrIdx="6"/>
  <p:cmAuthor id="1" name="Linda Briheim" initials="LB" lastIdx="25" clrIdx="0"/>
  <p:cmAuthor id="8" name="Linda Briheim-Crookall" initials="LB" lastIdx="4" clrIdx="7"/>
  <p:cmAuthor id="2" name="Susanna Larsson" initials="SL" lastIdx="51" clrIdx="1"/>
  <p:cmAuthor id="9" name="Windows User" initials="WU" lastIdx="1" clrIdx="8"/>
  <p:cmAuthor id="3" name="JT Selwyn" initials="JTS" lastIdx="19" clrIdx="2"/>
  <p:cmAuthor id="10" name="Coram Visitor" initials="CV" lastIdx="1" clrIdx="9"/>
  <p:cmAuthor id="4" name="JT Selwyn" initials="JS" lastIdx="3" clrIdx="3"/>
  <p:cmAuthor id="11" name="Richard Marvin" initials="RM" lastIdx="4" clrIdx="10">
    <p:extLst>
      <p:ext uri="{19B8F6BF-5375-455C-9EA6-DF929625EA0E}">
        <p15:presenceInfo xmlns:p15="http://schemas.microsoft.com/office/powerpoint/2012/main" userId="S-1-5-21-241973725-1369835751-1847928074-16022" providerId="AD"/>
      </p:ext>
    </p:extLst>
  </p:cmAuthor>
  <p:cmAuthor id="5" name="Linda Briheim-Crookall" initials="LBC" lastIdx="39" clrIdx="4"/>
  <p:cmAuthor id="6" name="Shaneese Barrett" initials="SB" lastIdx="6"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4D600"/>
    <a:srgbClr val="F0FF4D"/>
    <a:srgbClr val="FFDD00"/>
    <a:srgbClr val="F8D500"/>
    <a:srgbClr val="7F7F7F"/>
    <a:srgbClr val="FFEA6D"/>
    <a:srgbClr val="80388D"/>
    <a:srgbClr val="EF7723"/>
    <a:srgbClr val="6B2F75"/>
    <a:srgbClr val="87CBD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2728BF5-3E4F-402B-927C-2ABB955BE9E4}" v="13" dt="2020-09-16T13:29:40.788"/>
    <p1510:client id="{ADB04C2A-D876-A882-B724-0FF485EFE0C3}" v="80" dt="2023-09-14T15:36:30.538"/>
  </p1510:revLst>
</p1510:revInfo>
</file>

<file path=ppt/tableStyles.xml><?xml version="1.0" encoding="utf-8"?>
<a:tblStyleLst xmlns:a="http://schemas.openxmlformats.org/drawingml/2006/main" def="{5C22544A-7EE6-4342-B048-85BDC9FD1C3A}">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077" autoAdjust="0"/>
    <p:restoredTop sz="95606" autoAdjust="0"/>
  </p:normalViewPr>
  <p:slideViewPr>
    <p:cSldViewPr>
      <p:cViewPr varScale="1">
        <p:scale>
          <a:sx n="66" d="100"/>
          <a:sy n="66" d="100"/>
        </p:scale>
        <p:origin x="1376" y="-4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8682"/>
    </p:cViewPr>
  </p:sorterViewPr>
  <p:notesViewPr>
    <p:cSldViewPr>
      <p:cViewPr varScale="1">
        <p:scale>
          <a:sx n="85" d="100"/>
          <a:sy n="85" d="100"/>
        </p:scale>
        <p:origin x="-3150" y="-84"/>
      </p:cViewPr>
      <p:guideLst>
        <p:guide orient="horz" pos="2880"/>
        <p:guide pos="2160"/>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34272562-0A3A-4AB4-BC50-E60B23C155AC}" type="datetimeFigureOut">
              <a:rPr lang="en-GB" smtClean="0"/>
              <a:pPr/>
              <a:t>14/09/2023</a:t>
            </a:fld>
            <a:endParaRPr lang="en-GB"/>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E50FF530-3021-4178-8231-3639731D567F}" type="slidenum">
              <a:rPr lang="en-GB" smtClean="0"/>
              <a:pPr/>
              <a:t>‹#›</a:t>
            </a:fld>
            <a:endParaRPr lang="en-GB"/>
          </a:p>
        </p:txBody>
      </p:sp>
    </p:spTree>
    <p:extLst>
      <p:ext uri="{BB962C8B-B14F-4D97-AF65-F5344CB8AC3E}">
        <p14:creationId xmlns:p14="http://schemas.microsoft.com/office/powerpoint/2010/main" val="25074765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5A5D399E-EECB-44CF-8550-B4314E4F2ED2}" type="datetimeFigureOut">
              <a:rPr lang="en-GB" smtClean="0"/>
              <a:pPr/>
              <a:t>14/09/2023</a:t>
            </a:fld>
            <a:endParaRPr lang="en-GB"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F2507CFE-2768-4FE9-A772-596AC82D9DD7}" type="slidenum">
              <a:rPr lang="en-GB" smtClean="0"/>
              <a:pPr/>
              <a:t>‹#›</a:t>
            </a:fld>
            <a:endParaRPr lang="en-GB" dirty="0"/>
          </a:p>
        </p:txBody>
      </p:sp>
    </p:spTree>
    <p:extLst>
      <p:ext uri="{BB962C8B-B14F-4D97-AF65-F5344CB8AC3E}">
        <p14:creationId xmlns:p14="http://schemas.microsoft.com/office/powerpoint/2010/main" val="38885260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2507CFE-2768-4FE9-A772-596AC82D9DD7}" type="slidenum">
              <a:rPr lang="en-GB" smtClean="0"/>
              <a:pPr/>
              <a:t>1</a:t>
            </a:fld>
            <a:endParaRPr lang="en-GB" dirty="0"/>
          </a:p>
        </p:txBody>
      </p:sp>
    </p:spTree>
    <p:extLst>
      <p:ext uri="{BB962C8B-B14F-4D97-AF65-F5344CB8AC3E}">
        <p14:creationId xmlns:p14="http://schemas.microsoft.com/office/powerpoint/2010/main" val="38605738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2507CFE-2768-4FE9-A772-596AC82D9DD7}" type="slidenum">
              <a:rPr lang="en-GB" smtClean="0"/>
              <a:pPr/>
              <a:t>2</a:t>
            </a:fld>
            <a:endParaRPr lang="en-GB" dirty="0"/>
          </a:p>
        </p:txBody>
      </p:sp>
    </p:spTree>
    <p:extLst>
      <p:ext uri="{BB962C8B-B14F-4D97-AF65-F5344CB8AC3E}">
        <p14:creationId xmlns:p14="http://schemas.microsoft.com/office/powerpoint/2010/main" val="2651573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Case</a:t>
            </a:r>
            <a:r>
              <a:rPr lang="en-US" baseline="0" dirty="0"/>
              <a:t> study for presentations or online </a:t>
            </a:r>
            <a:r>
              <a:rPr lang="en-US" dirty="0"/>
              <a:t>video</a:t>
            </a:r>
            <a:endParaRPr lang="en-GB" dirty="0"/>
          </a:p>
        </p:txBody>
      </p:sp>
      <p:sp>
        <p:nvSpPr>
          <p:cNvPr id="4" name="Slide Number Placeholder 3"/>
          <p:cNvSpPr>
            <a:spLocks noGrp="1"/>
          </p:cNvSpPr>
          <p:nvPr>
            <p:ph type="sldNum" sz="quarter" idx="10"/>
          </p:nvPr>
        </p:nvSpPr>
        <p:spPr/>
        <p:txBody>
          <a:bodyPr/>
          <a:lstStyle/>
          <a:p>
            <a:fld id="{F2507CFE-2768-4FE9-A772-596AC82D9DD7}" type="slidenum">
              <a:rPr lang="en-GB" smtClean="0"/>
              <a:pPr/>
              <a:t>3</a:t>
            </a:fld>
            <a:endParaRPr lang="en-GB" dirty="0"/>
          </a:p>
        </p:txBody>
      </p:sp>
    </p:spTree>
    <p:extLst>
      <p:ext uri="{BB962C8B-B14F-4D97-AF65-F5344CB8AC3E}">
        <p14:creationId xmlns:p14="http://schemas.microsoft.com/office/powerpoint/2010/main" val="26216482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E388A5DB-E5AB-44FC-9B80-7A4E538D4AD7}" type="datetime1">
              <a:rPr lang="en-GB" smtClean="0"/>
              <a:pPr/>
              <a:t>14/09/2023</a:t>
            </a:fld>
            <a:endParaRPr lang="en-GB" dirty="0"/>
          </a:p>
        </p:txBody>
      </p:sp>
      <p:sp>
        <p:nvSpPr>
          <p:cNvPr id="5" name="Footer Placeholder 4"/>
          <p:cNvSpPr>
            <a:spLocks noGrp="1"/>
          </p:cNvSpPr>
          <p:nvPr>
            <p:ph type="ftr" sz="quarter" idx="11"/>
          </p:nvPr>
        </p:nvSpPr>
        <p:spPr/>
        <p:txBody>
          <a:bodyPr/>
          <a:lstStyle/>
          <a:p>
            <a:r>
              <a:rPr lang="en-GB"/>
              <a:t>www.coramvoice.org.uk/brightspots</a:t>
            </a:r>
            <a:endParaRPr lang="en-GB" dirty="0"/>
          </a:p>
        </p:txBody>
      </p:sp>
      <p:sp>
        <p:nvSpPr>
          <p:cNvPr id="6" name="Slide Number Placeholder 5"/>
          <p:cNvSpPr>
            <a:spLocks noGrp="1"/>
          </p:cNvSpPr>
          <p:nvPr>
            <p:ph type="sldNum" sz="quarter" idx="12"/>
          </p:nvPr>
        </p:nvSpPr>
        <p:spPr>
          <a:xfrm>
            <a:off x="6876256" y="6381328"/>
            <a:ext cx="2133600" cy="365125"/>
          </a:xfrm>
        </p:spPr>
        <p:txBody>
          <a:bodyPr/>
          <a:lstStyle/>
          <a:p>
            <a:fld id="{D0C90892-02D6-4317-805A-C207FF1EF343}" type="slidenum">
              <a:rPr lang="en-GB" smtClean="0"/>
              <a:pPr/>
              <a:t>‹#›</a:t>
            </a:fld>
            <a:endParaRPr lang="en-GB" dirty="0"/>
          </a:p>
        </p:txBody>
      </p:sp>
    </p:spTree>
    <p:extLst>
      <p:ext uri="{BB962C8B-B14F-4D97-AF65-F5344CB8AC3E}">
        <p14:creationId xmlns:p14="http://schemas.microsoft.com/office/powerpoint/2010/main" val="5449785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74BAEA4-D045-4A31-B148-B9C279F05581}" type="datetime1">
              <a:rPr lang="en-GB" smtClean="0"/>
              <a:pPr/>
              <a:t>14/09/2023</a:t>
            </a:fld>
            <a:endParaRPr lang="en-GB" dirty="0"/>
          </a:p>
        </p:txBody>
      </p:sp>
      <p:sp>
        <p:nvSpPr>
          <p:cNvPr id="5" name="Footer Placeholder 4"/>
          <p:cNvSpPr>
            <a:spLocks noGrp="1"/>
          </p:cNvSpPr>
          <p:nvPr>
            <p:ph type="ftr" sz="quarter" idx="11"/>
          </p:nvPr>
        </p:nvSpPr>
        <p:spPr/>
        <p:txBody>
          <a:bodyPr/>
          <a:lstStyle/>
          <a:p>
            <a:r>
              <a:rPr lang="en-GB"/>
              <a:t>www.coramvoice.org.uk/brightspots</a:t>
            </a:r>
            <a:endParaRPr lang="en-GB" dirty="0"/>
          </a:p>
        </p:txBody>
      </p:sp>
      <p:sp>
        <p:nvSpPr>
          <p:cNvPr id="6" name="Slide Number Placeholder 5"/>
          <p:cNvSpPr>
            <a:spLocks noGrp="1"/>
          </p:cNvSpPr>
          <p:nvPr>
            <p:ph type="sldNum" sz="quarter" idx="12"/>
          </p:nvPr>
        </p:nvSpPr>
        <p:spPr>
          <a:xfrm>
            <a:off x="6876256" y="6366021"/>
            <a:ext cx="2133600" cy="365125"/>
          </a:xfrm>
        </p:spPr>
        <p:txBody>
          <a:bodyPr/>
          <a:lstStyle/>
          <a:p>
            <a:fld id="{D0C90892-02D6-4317-805A-C207FF1EF343}" type="slidenum">
              <a:rPr lang="en-GB" smtClean="0"/>
              <a:pPr/>
              <a:t>‹#›</a:t>
            </a:fld>
            <a:endParaRPr lang="en-GB" dirty="0"/>
          </a:p>
        </p:txBody>
      </p:sp>
    </p:spTree>
    <p:extLst>
      <p:ext uri="{BB962C8B-B14F-4D97-AF65-F5344CB8AC3E}">
        <p14:creationId xmlns:p14="http://schemas.microsoft.com/office/powerpoint/2010/main" val="1385299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lstStyle>
            <a:lvl1pPr>
              <a:defRPr/>
            </a:lvl1pPr>
          </a:lstStyle>
          <a:p>
            <a:r>
              <a:rPr lang="en-US" dirty="0"/>
              <a:t>Click to edit Master title style</a:t>
            </a:r>
            <a:endParaRPr lang="en-GB" dirty="0"/>
          </a:p>
        </p:txBody>
      </p:sp>
      <p:sp>
        <p:nvSpPr>
          <p:cNvPr id="3" name="Content Placeholder 2"/>
          <p:cNvSpPr>
            <a:spLocks noGrp="1"/>
          </p:cNvSpPr>
          <p:nvPr>
            <p:ph sz="half" idx="1"/>
          </p:nvPr>
        </p:nvSpPr>
        <p:spPr>
          <a:xfrm>
            <a:off x="457200" y="1196752"/>
            <a:ext cx="4038600" cy="4929411"/>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4648200" y="1196752"/>
            <a:ext cx="4038600" cy="4929411"/>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9D873614-D828-406D-B63C-8B8417E77E11}" type="datetime1">
              <a:rPr lang="en-GB" smtClean="0"/>
              <a:pPr/>
              <a:t>14/09/2023</a:t>
            </a:fld>
            <a:endParaRPr lang="en-GB" dirty="0"/>
          </a:p>
        </p:txBody>
      </p:sp>
      <p:sp>
        <p:nvSpPr>
          <p:cNvPr id="6" name="Footer Placeholder 5"/>
          <p:cNvSpPr>
            <a:spLocks noGrp="1"/>
          </p:cNvSpPr>
          <p:nvPr>
            <p:ph type="ftr" sz="quarter" idx="11"/>
          </p:nvPr>
        </p:nvSpPr>
        <p:spPr/>
        <p:txBody>
          <a:bodyPr/>
          <a:lstStyle/>
          <a:p>
            <a:r>
              <a:rPr lang="en-GB"/>
              <a:t>www.coramvoice.org.uk/brightspots</a:t>
            </a:r>
            <a:endParaRPr lang="en-GB" dirty="0"/>
          </a:p>
        </p:txBody>
      </p:sp>
      <p:sp>
        <p:nvSpPr>
          <p:cNvPr id="7" name="Slide Number Placeholder 6"/>
          <p:cNvSpPr>
            <a:spLocks noGrp="1"/>
          </p:cNvSpPr>
          <p:nvPr>
            <p:ph type="sldNum" sz="quarter" idx="12"/>
          </p:nvPr>
        </p:nvSpPr>
        <p:spPr>
          <a:xfrm>
            <a:off x="6876256" y="6381328"/>
            <a:ext cx="2133600" cy="365125"/>
          </a:xfrm>
        </p:spPr>
        <p:txBody>
          <a:bodyPr/>
          <a:lstStyle>
            <a:lvl1pPr>
              <a:defRPr>
                <a:latin typeface="Arial" panose="020B0604020202020204" pitchFamily="34" charset="0"/>
                <a:cs typeface="Arial" panose="020B0604020202020204" pitchFamily="34" charset="0"/>
              </a:defRPr>
            </a:lvl1pPr>
          </a:lstStyle>
          <a:p>
            <a:fld id="{D0C90892-02D6-4317-805A-C207FF1EF343}" type="slidenum">
              <a:rPr lang="en-GB" smtClean="0"/>
              <a:pPr/>
              <a:t>‹#›</a:t>
            </a:fld>
            <a:endParaRPr lang="en-GB" dirty="0"/>
          </a:p>
        </p:txBody>
      </p:sp>
    </p:spTree>
    <p:extLst>
      <p:ext uri="{BB962C8B-B14F-4D97-AF65-F5344CB8AC3E}">
        <p14:creationId xmlns:p14="http://schemas.microsoft.com/office/powerpoint/2010/main" val="10417645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67544" y="-8293"/>
            <a:ext cx="8229600" cy="1143000"/>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457200" y="1196752"/>
            <a:ext cx="4040188" cy="639762"/>
          </a:xfrm>
        </p:spPr>
        <p:txBody>
          <a:bodyPr anchor="b">
            <a:normAutofit/>
          </a:bodyPr>
          <a:lstStyle>
            <a:lvl1pPr marL="0" indent="0">
              <a:buNone/>
              <a:defRPr sz="1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1836514"/>
            <a:ext cx="4040188" cy="3951288"/>
          </a:xfrm>
        </p:spPr>
        <p:txBody>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Text Placeholder 4"/>
          <p:cNvSpPr>
            <a:spLocks noGrp="1"/>
          </p:cNvSpPr>
          <p:nvPr>
            <p:ph type="body" sz="quarter" idx="3"/>
          </p:nvPr>
        </p:nvSpPr>
        <p:spPr>
          <a:xfrm>
            <a:off x="4645025" y="1196752"/>
            <a:ext cx="4041775" cy="639762"/>
          </a:xfrm>
        </p:spPr>
        <p:txBody>
          <a:bodyPr anchor="b">
            <a:normAutofit/>
          </a:bodyPr>
          <a:lstStyle>
            <a:lvl1pPr marL="0" indent="0">
              <a:buNone/>
              <a:defRPr sz="1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1836514"/>
            <a:ext cx="4041775" cy="3951288"/>
          </a:xfrm>
        </p:spPr>
        <p:txBody>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5AFEAC3E-A275-46E7-8D1F-D4A591F1F90E}" type="datetime1">
              <a:rPr lang="en-GB" smtClean="0"/>
              <a:pPr/>
              <a:t>14/09/2023</a:t>
            </a:fld>
            <a:endParaRPr lang="en-GB" dirty="0"/>
          </a:p>
        </p:txBody>
      </p:sp>
      <p:sp>
        <p:nvSpPr>
          <p:cNvPr id="8" name="Footer Placeholder 7"/>
          <p:cNvSpPr>
            <a:spLocks noGrp="1"/>
          </p:cNvSpPr>
          <p:nvPr>
            <p:ph type="ftr" sz="quarter" idx="11"/>
          </p:nvPr>
        </p:nvSpPr>
        <p:spPr/>
        <p:txBody>
          <a:bodyPr/>
          <a:lstStyle/>
          <a:p>
            <a:r>
              <a:rPr lang="en-GB"/>
              <a:t>www.coramvoice.org.uk/brightspots</a:t>
            </a:r>
            <a:endParaRPr lang="en-GB" dirty="0"/>
          </a:p>
        </p:txBody>
      </p:sp>
      <p:sp>
        <p:nvSpPr>
          <p:cNvPr id="9" name="Slide Number Placeholder 8"/>
          <p:cNvSpPr>
            <a:spLocks noGrp="1"/>
          </p:cNvSpPr>
          <p:nvPr>
            <p:ph type="sldNum" sz="quarter" idx="12"/>
          </p:nvPr>
        </p:nvSpPr>
        <p:spPr>
          <a:xfrm>
            <a:off x="6804248" y="6364307"/>
            <a:ext cx="2133600" cy="365125"/>
          </a:xfrm>
        </p:spPr>
        <p:txBody>
          <a:bodyPr/>
          <a:lstStyle>
            <a:lvl1pPr>
              <a:defRPr>
                <a:latin typeface="Arial" panose="020B0604020202020204" pitchFamily="34" charset="0"/>
                <a:cs typeface="Arial" panose="020B0604020202020204" pitchFamily="34" charset="0"/>
              </a:defRPr>
            </a:lvl1pPr>
          </a:lstStyle>
          <a:p>
            <a:fld id="{D0C90892-02D6-4317-805A-C207FF1EF343}" type="slidenum">
              <a:rPr lang="en-GB" smtClean="0"/>
              <a:pPr/>
              <a:t>‹#›</a:t>
            </a:fld>
            <a:endParaRPr lang="en-GB" dirty="0"/>
          </a:p>
        </p:txBody>
      </p:sp>
    </p:spTree>
    <p:extLst>
      <p:ext uri="{BB962C8B-B14F-4D97-AF65-F5344CB8AC3E}">
        <p14:creationId xmlns:p14="http://schemas.microsoft.com/office/powerpoint/2010/main" val="18337863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272765C-87E5-4EA0-B4F4-9C6D76ADC3AC}" type="datetime1">
              <a:rPr lang="en-GB" smtClean="0"/>
              <a:pPr/>
              <a:t>14/09/2023</a:t>
            </a:fld>
            <a:endParaRPr lang="en-GB" dirty="0"/>
          </a:p>
        </p:txBody>
      </p:sp>
      <p:sp>
        <p:nvSpPr>
          <p:cNvPr id="4" name="Footer Placeholder 3"/>
          <p:cNvSpPr>
            <a:spLocks noGrp="1"/>
          </p:cNvSpPr>
          <p:nvPr>
            <p:ph type="ftr" sz="quarter" idx="11"/>
          </p:nvPr>
        </p:nvSpPr>
        <p:spPr/>
        <p:txBody>
          <a:bodyPr/>
          <a:lstStyle/>
          <a:p>
            <a:r>
              <a:rPr lang="en-GB"/>
              <a:t>www.coramvoice.org.uk/brightspots</a:t>
            </a:r>
            <a:endParaRPr lang="en-GB" dirty="0"/>
          </a:p>
        </p:txBody>
      </p:sp>
      <p:sp>
        <p:nvSpPr>
          <p:cNvPr id="5" name="Slide Number Placeholder 4"/>
          <p:cNvSpPr>
            <a:spLocks noGrp="1"/>
          </p:cNvSpPr>
          <p:nvPr>
            <p:ph type="sldNum" sz="quarter" idx="12"/>
          </p:nvPr>
        </p:nvSpPr>
        <p:spPr>
          <a:xfrm>
            <a:off x="6876256" y="6362252"/>
            <a:ext cx="2133600" cy="365125"/>
          </a:xfrm>
        </p:spPr>
        <p:txBody>
          <a:bodyPr/>
          <a:lstStyle>
            <a:lvl1pPr>
              <a:defRPr>
                <a:latin typeface="Arial" panose="020B0604020202020204" pitchFamily="34" charset="0"/>
                <a:cs typeface="Arial" panose="020B0604020202020204" pitchFamily="34" charset="0"/>
              </a:defRPr>
            </a:lvl1pPr>
          </a:lstStyle>
          <a:p>
            <a:fld id="{D0C90892-02D6-4317-805A-C207FF1EF343}" type="slidenum">
              <a:rPr lang="en-GB" smtClean="0"/>
              <a:pPr/>
              <a:t>‹#›</a:t>
            </a:fld>
            <a:endParaRPr lang="en-GB" dirty="0"/>
          </a:p>
        </p:txBody>
      </p:sp>
      <p:sp>
        <p:nvSpPr>
          <p:cNvPr id="6" name="Oval 5"/>
          <p:cNvSpPr/>
          <p:nvPr userDrawn="1"/>
        </p:nvSpPr>
        <p:spPr>
          <a:xfrm>
            <a:off x="1324457" y="1782425"/>
            <a:ext cx="2645714" cy="2773860"/>
          </a:xfrm>
          <a:prstGeom prst="ellipse">
            <a:avLst/>
          </a:prstGeom>
          <a:solidFill>
            <a:srgbClr val="FFDD00"/>
          </a:solidFill>
          <a:ln>
            <a:solidFill>
              <a:srgbClr val="FFDD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39469199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91866F-39C4-4FA0-953C-EFF5256D74A4}" type="datetime1">
              <a:rPr lang="en-GB" smtClean="0"/>
              <a:pPr/>
              <a:t>14/09/2023</a:t>
            </a:fld>
            <a:endParaRPr lang="en-GB" dirty="0"/>
          </a:p>
        </p:txBody>
      </p:sp>
      <p:sp>
        <p:nvSpPr>
          <p:cNvPr id="3" name="Footer Placeholder 2"/>
          <p:cNvSpPr>
            <a:spLocks noGrp="1"/>
          </p:cNvSpPr>
          <p:nvPr>
            <p:ph type="ftr" sz="quarter" idx="11"/>
          </p:nvPr>
        </p:nvSpPr>
        <p:spPr/>
        <p:txBody>
          <a:bodyPr/>
          <a:lstStyle/>
          <a:p>
            <a:r>
              <a:rPr lang="en-GB"/>
              <a:t>www.coramvoice.org.uk/brightspots</a:t>
            </a:r>
            <a:endParaRPr lang="en-GB" dirty="0"/>
          </a:p>
        </p:txBody>
      </p:sp>
      <p:sp>
        <p:nvSpPr>
          <p:cNvPr id="4" name="Slide Number Placeholder 3"/>
          <p:cNvSpPr>
            <a:spLocks noGrp="1"/>
          </p:cNvSpPr>
          <p:nvPr>
            <p:ph type="sldNum" sz="quarter" idx="12"/>
          </p:nvPr>
        </p:nvSpPr>
        <p:spPr>
          <a:xfrm>
            <a:off x="6876256" y="6364307"/>
            <a:ext cx="2133600" cy="365125"/>
          </a:xfrm>
        </p:spPr>
        <p:txBody>
          <a:bodyPr/>
          <a:lstStyle>
            <a:lvl1pPr>
              <a:defRPr>
                <a:latin typeface="Arial" panose="020B0604020202020204" pitchFamily="34" charset="0"/>
                <a:cs typeface="Arial" panose="020B0604020202020204" pitchFamily="34" charset="0"/>
              </a:defRPr>
            </a:lvl1pPr>
          </a:lstStyle>
          <a:p>
            <a:fld id="{D0C90892-02D6-4317-805A-C207FF1EF343}" type="slidenum">
              <a:rPr lang="en-GB" smtClean="0"/>
              <a:pPr/>
              <a:t>‹#›</a:t>
            </a:fld>
            <a:endParaRPr lang="en-GB" dirty="0"/>
          </a:p>
        </p:txBody>
      </p:sp>
    </p:spTree>
    <p:extLst>
      <p:ext uri="{BB962C8B-B14F-4D97-AF65-F5344CB8AC3E}">
        <p14:creationId xmlns:p14="http://schemas.microsoft.com/office/powerpoint/2010/main" val="36264006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600">
                <a:solidFill>
                  <a:schemeClr val="tx1">
                    <a:tint val="75000"/>
                  </a:schemeClr>
                </a:solidFill>
                <a:latin typeface="Arial" panose="020B0604020202020204" pitchFamily="34" charset="0"/>
                <a:cs typeface="Arial" panose="020B0604020202020204" pitchFamily="34" charset="0"/>
              </a:defRPr>
            </a:lvl1pPr>
          </a:lstStyle>
          <a:p>
            <a:fld id="{6DDE8F97-2FDF-4EC0-9451-DC15B05F168E}" type="datetime1">
              <a:rPr lang="en-GB" smtClean="0"/>
              <a:pPr/>
              <a:t>14/09/2023</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600">
                <a:solidFill>
                  <a:schemeClr val="tx1">
                    <a:tint val="75000"/>
                  </a:schemeClr>
                </a:solidFill>
                <a:latin typeface="Arial" panose="020B0604020202020204" pitchFamily="34" charset="0"/>
                <a:cs typeface="Arial" panose="020B0604020202020204" pitchFamily="34" charset="0"/>
              </a:defRPr>
            </a:lvl1pPr>
          </a:lstStyle>
          <a:p>
            <a:r>
              <a:rPr lang="en-GB"/>
              <a:t>www.coramvoice.org.uk/brightspots</a:t>
            </a:r>
            <a:endParaRPr lang="en-GB" dirty="0"/>
          </a:p>
        </p:txBody>
      </p:sp>
      <p:sp>
        <p:nvSpPr>
          <p:cNvPr id="6" name="Slide Number Placeholder 5"/>
          <p:cNvSpPr>
            <a:spLocks noGrp="1"/>
          </p:cNvSpPr>
          <p:nvPr>
            <p:ph type="sldNum" sz="quarter" idx="4"/>
          </p:nvPr>
        </p:nvSpPr>
        <p:spPr>
          <a:xfrm>
            <a:off x="6876256" y="6381328"/>
            <a:ext cx="2133600" cy="365125"/>
          </a:xfrm>
          <a:prstGeom prst="rect">
            <a:avLst/>
          </a:prstGeom>
        </p:spPr>
        <p:txBody>
          <a:bodyPr vert="horz" lIns="91440" tIns="45720" rIns="91440" bIns="45720" rtlCol="0" anchor="ctr"/>
          <a:lstStyle>
            <a:lvl1pPr algn="r">
              <a:defRPr sz="1600">
                <a:solidFill>
                  <a:schemeClr val="tx1">
                    <a:tint val="75000"/>
                  </a:schemeClr>
                </a:solidFill>
                <a:latin typeface="Arial" panose="020B0604020202020204" pitchFamily="34" charset="0"/>
                <a:cs typeface="Arial" panose="020B0604020202020204" pitchFamily="34" charset="0"/>
              </a:defRPr>
            </a:lvl1pPr>
          </a:lstStyle>
          <a:p>
            <a:fld id="{D0C90892-02D6-4317-805A-C207FF1EF343}" type="slidenum">
              <a:rPr lang="en-GB" smtClean="0"/>
              <a:pPr/>
              <a:t>‹#›</a:t>
            </a:fld>
            <a:endParaRPr lang="en-GB" dirty="0"/>
          </a:p>
        </p:txBody>
      </p:sp>
    </p:spTree>
    <p:extLst>
      <p:ext uri="{BB962C8B-B14F-4D97-AF65-F5344CB8AC3E}">
        <p14:creationId xmlns:p14="http://schemas.microsoft.com/office/powerpoint/2010/main" val="1209022891"/>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90" r:id="rId3"/>
    <p:sldLayoutId id="2147483691" r:id="rId4"/>
    <p:sldLayoutId id="2147483692" r:id="rId5"/>
    <p:sldLayoutId id="2147483693" r:id="rId6"/>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spcBef>
          <a:spcPct val="0"/>
        </a:spcBef>
        <a:buNone/>
        <a:defRPr sz="3600"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www.coramvoice.org.uk/brightspots"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 Id="rId5" Type="http://schemas.openxmlformats.org/officeDocument/2006/relationships/image" Target="../media/image3.pn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 2"/>
          <p:cNvSpPr/>
          <p:nvPr/>
        </p:nvSpPr>
        <p:spPr>
          <a:xfrm>
            <a:off x="-1564458" y="1844824"/>
            <a:ext cx="9059272" cy="8640960"/>
          </a:xfrm>
          <a:prstGeom prst="ellipse">
            <a:avLst/>
          </a:prstGeom>
          <a:solidFill>
            <a:srgbClr val="7F7F7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dirty="0"/>
          </a:p>
        </p:txBody>
      </p:sp>
      <p:sp>
        <p:nvSpPr>
          <p:cNvPr id="8" name="Rectangle 7"/>
          <p:cNvSpPr/>
          <p:nvPr/>
        </p:nvSpPr>
        <p:spPr>
          <a:xfrm>
            <a:off x="0" y="0"/>
            <a:ext cx="9144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spc="300" dirty="0"/>
          </a:p>
        </p:txBody>
      </p:sp>
      <p:sp>
        <p:nvSpPr>
          <p:cNvPr id="9" name="Rounded Rectangle 8"/>
          <p:cNvSpPr/>
          <p:nvPr/>
        </p:nvSpPr>
        <p:spPr>
          <a:xfrm>
            <a:off x="1327284" y="1426468"/>
            <a:ext cx="4252827" cy="849533"/>
          </a:xfrm>
          <a:prstGeom prst="roundRect">
            <a:avLst/>
          </a:prstGeom>
          <a:solidFill>
            <a:srgbClr val="C4D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a:solidFill>
                  <a:schemeClr val="tx1">
                    <a:lumMod val="65000"/>
                    <a:lumOff val="35000"/>
                  </a:schemeClr>
                </a:solidFill>
                <a:cs typeface="Arial" panose="020B0604020202020204" pitchFamily="34" charset="0"/>
              </a:rPr>
              <a:t>Rights and Voice</a:t>
            </a:r>
          </a:p>
        </p:txBody>
      </p:sp>
      <p:sp>
        <p:nvSpPr>
          <p:cNvPr id="10" name="Rounded Rectangle 9"/>
          <p:cNvSpPr/>
          <p:nvPr/>
        </p:nvSpPr>
        <p:spPr>
          <a:xfrm>
            <a:off x="4558382" y="3801782"/>
            <a:ext cx="4248472" cy="1874029"/>
          </a:xfrm>
          <a:prstGeom prst="roundRect">
            <a:avLst/>
          </a:prstGeom>
          <a:solidFill>
            <a:srgbClr val="C4D6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en-US" sz="2000" i="1" dirty="0">
                <a:solidFill>
                  <a:schemeClr val="tx1">
                    <a:lumMod val="65000"/>
                    <a:lumOff val="35000"/>
                  </a:schemeClr>
                </a:solidFill>
              </a:rPr>
              <a:t>Hertfordshire Corporate Parenting strategy titled – Our Exciting Life Changing Plan is based on their Bright Spots findings and focuses what young people said was important to them</a:t>
            </a:r>
          </a:p>
        </p:txBody>
      </p:sp>
      <p:sp>
        <p:nvSpPr>
          <p:cNvPr id="12" name="Oval 11"/>
          <p:cNvSpPr/>
          <p:nvPr/>
        </p:nvSpPr>
        <p:spPr>
          <a:xfrm>
            <a:off x="247165" y="1354460"/>
            <a:ext cx="914400" cy="898989"/>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a:p>
        </p:txBody>
      </p:sp>
      <p:sp>
        <p:nvSpPr>
          <p:cNvPr id="2" name="TextBox 1"/>
          <p:cNvSpPr txBox="1"/>
          <p:nvPr/>
        </p:nvSpPr>
        <p:spPr>
          <a:xfrm>
            <a:off x="5982" y="6525344"/>
            <a:ext cx="7488832" cy="307777"/>
          </a:xfrm>
          <a:prstGeom prst="rect">
            <a:avLst/>
          </a:prstGeom>
          <a:noFill/>
        </p:spPr>
        <p:txBody>
          <a:bodyPr wrap="square" rtlCol="0">
            <a:spAutoFit/>
          </a:bodyPr>
          <a:lstStyle/>
          <a:p>
            <a:r>
              <a:rPr lang="en-GB" sz="1400" b="1" dirty="0">
                <a:solidFill>
                  <a:schemeClr val="bg1"/>
                </a:solidFill>
                <a:cs typeface="Arial" panose="020B0604020202020204" pitchFamily="34" charset="0"/>
              </a:rPr>
              <a:t>This is a practice example from the Bright Spots Programme </a:t>
            </a:r>
            <a:r>
              <a:rPr lang="en-GB" sz="1400" b="1" dirty="0">
                <a:solidFill>
                  <a:srgbClr val="C4D600"/>
                </a:solidFill>
                <a:cs typeface="Arial" panose="020B0604020202020204" pitchFamily="34" charset="0"/>
              </a:rPr>
              <a:t>www.coramvoice.org.uk/brightspots</a:t>
            </a:r>
            <a:r>
              <a:rPr lang="en-GB" sz="1400" b="1" dirty="0">
                <a:solidFill>
                  <a:schemeClr val="bg1"/>
                </a:solidFill>
                <a:cs typeface="Arial" panose="020B0604020202020204" pitchFamily="34" charset="0"/>
              </a:rPr>
              <a:t> </a:t>
            </a:r>
            <a:endParaRPr lang="en-GB" sz="2000" b="1" dirty="0">
              <a:solidFill>
                <a:schemeClr val="bg1"/>
              </a:solidFill>
            </a:endParaRPr>
          </a:p>
        </p:txBody>
      </p:sp>
      <p:sp>
        <p:nvSpPr>
          <p:cNvPr id="14" name="Rounded Rectangle 13"/>
          <p:cNvSpPr/>
          <p:nvPr/>
        </p:nvSpPr>
        <p:spPr>
          <a:xfrm>
            <a:off x="326278" y="2826520"/>
            <a:ext cx="4900812" cy="3024336"/>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500" dirty="0">
                <a:cs typeface="Arial" panose="020B0604020202020204" pitchFamily="34" charset="0"/>
              </a:rPr>
              <a:t>Hertfordshire County Council</a:t>
            </a:r>
          </a:p>
          <a:p>
            <a:endParaRPr lang="en-GB" sz="3200" b="1" dirty="0">
              <a:cs typeface="Arial" panose="020B0604020202020204" pitchFamily="34" charset="0"/>
            </a:endParaRPr>
          </a:p>
          <a:p>
            <a:r>
              <a:rPr lang="en-GB" sz="3200" b="1" dirty="0">
                <a:cs typeface="Arial" panose="020B0604020202020204" pitchFamily="34" charset="0"/>
              </a:rPr>
              <a:t>Our Exciting Life </a:t>
            </a:r>
          </a:p>
          <a:p>
            <a:r>
              <a:rPr lang="en-GB" sz="3200" b="1" dirty="0">
                <a:cs typeface="Arial" panose="020B0604020202020204" pitchFamily="34" charset="0"/>
              </a:rPr>
              <a:t>Changing Plan</a:t>
            </a:r>
          </a:p>
          <a:p>
            <a:endParaRPr lang="en-GB" sz="3200" b="1" dirty="0">
              <a:solidFill>
                <a:schemeClr val="bg1"/>
              </a:solidFill>
              <a:cs typeface="Arial" panose="020B0604020202020204" pitchFamily="34" charset="0"/>
            </a:endParaRPr>
          </a:p>
          <a:p>
            <a:r>
              <a:rPr lang="en-US" sz="2500" dirty="0">
                <a:solidFill>
                  <a:schemeClr val="bg1"/>
                </a:solidFill>
                <a:cs typeface="Arial" panose="020B0604020202020204" pitchFamily="34" charset="0"/>
              </a:rPr>
              <a:t>June 2023</a:t>
            </a:r>
            <a:endParaRPr lang="en-GB" sz="2500" dirty="0">
              <a:cs typeface="Arial" panose="020B0604020202020204" pitchFamily="34" charset="0"/>
            </a:endParaRPr>
          </a:p>
        </p:txBody>
      </p:sp>
      <p:pic>
        <p:nvPicPr>
          <p:cNvPr id="5" name="Picture 4"/>
          <p:cNvPicPr>
            <a:picLocks noChangeAspect="1"/>
          </p:cNvPicPr>
          <p:nvPr/>
        </p:nvPicPr>
        <p:blipFill>
          <a:blip r:embed="rId3"/>
          <a:stretch>
            <a:fillRect/>
          </a:stretch>
        </p:blipFill>
        <p:spPr>
          <a:xfrm>
            <a:off x="7668344" y="134004"/>
            <a:ext cx="1298561" cy="1292464"/>
          </a:xfrm>
          <a:prstGeom prst="rect">
            <a:avLst/>
          </a:prstGeom>
        </p:spPr>
      </p:pic>
      <p:pic>
        <p:nvPicPr>
          <p:cNvPr id="15" name="Picture 1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40702" y="134004"/>
            <a:ext cx="3314658" cy="921032"/>
          </a:xfrm>
          <a:prstGeom prst="rect">
            <a:avLst/>
          </a:prstGeom>
        </p:spPr>
      </p:pic>
      <p:pic>
        <p:nvPicPr>
          <p:cNvPr id="11" name="Picture 1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18365" y="1365234"/>
            <a:ext cx="972000" cy="972000"/>
          </a:xfrm>
          <a:prstGeom prst="rect">
            <a:avLst/>
          </a:prstGeom>
        </p:spPr>
      </p:pic>
    </p:spTree>
    <p:extLst>
      <p:ext uri="{BB962C8B-B14F-4D97-AF65-F5344CB8AC3E}">
        <p14:creationId xmlns:p14="http://schemas.microsoft.com/office/powerpoint/2010/main" val="21308837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0-#ppt_w/2"/>
                                          </p:val>
                                        </p:tav>
                                        <p:tav tm="100000">
                                          <p:val>
                                            <p:strVal val="#ppt_x"/>
                                          </p:val>
                                        </p:tav>
                                      </p:tavLst>
                                    </p:anim>
                                    <p:anim calcmode="lin" valueType="num">
                                      <p:cBhvr additive="base">
                                        <p:cTn id="8" dur="10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unded Rectangle 9"/>
          <p:cNvSpPr/>
          <p:nvPr/>
        </p:nvSpPr>
        <p:spPr>
          <a:xfrm>
            <a:off x="179511" y="260648"/>
            <a:ext cx="4248473" cy="1512168"/>
          </a:xfrm>
          <a:prstGeom prst="roundRect">
            <a:avLst/>
          </a:prstGeom>
          <a:solidFill>
            <a:srgbClr val="C4D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Aft>
                <a:spcPts val="600"/>
              </a:spcAft>
            </a:pPr>
            <a:r>
              <a:rPr lang="en-GB" sz="2000" b="1" dirty="0">
                <a:solidFill>
                  <a:schemeClr val="tx1"/>
                </a:solidFill>
                <a:cs typeface="Arial" panose="020B0604020202020204" pitchFamily="34" charset="0"/>
              </a:rPr>
              <a:t>Why?</a:t>
            </a:r>
          </a:p>
          <a:p>
            <a:pPr>
              <a:spcAft>
                <a:spcPts val="600"/>
              </a:spcAft>
            </a:pPr>
            <a:r>
              <a:rPr lang="en-US" sz="1600" b="1" dirty="0">
                <a:solidFill>
                  <a:schemeClr val="tx1"/>
                </a:solidFill>
                <a:cs typeface="Arial" panose="020B0604020202020204" pitchFamily="34" charset="0"/>
              </a:rPr>
              <a:t>The Corporate Parenting Strategy was produced following a series of conversations with their children and young people who are the experts  and their families and carers</a:t>
            </a:r>
            <a:endParaRPr lang="en-GB" sz="1600" b="1" dirty="0">
              <a:solidFill>
                <a:schemeClr val="tx1"/>
              </a:solidFill>
              <a:cs typeface="Arial" panose="020B0604020202020204" pitchFamily="34" charset="0"/>
            </a:endParaRPr>
          </a:p>
        </p:txBody>
      </p:sp>
      <p:sp>
        <p:nvSpPr>
          <p:cNvPr id="11" name="Rounded Rectangle 10"/>
          <p:cNvSpPr/>
          <p:nvPr/>
        </p:nvSpPr>
        <p:spPr>
          <a:xfrm>
            <a:off x="152401" y="1999164"/>
            <a:ext cx="4491608" cy="4559531"/>
          </a:xfrm>
          <a:prstGeom prst="roundRect">
            <a:avLst>
              <a:gd name="adj" fmla="val 8202"/>
            </a:avLst>
          </a:prstGeom>
          <a:solidFill>
            <a:srgbClr val="F0FF4D"/>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lstStyle/>
          <a:p>
            <a:r>
              <a:rPr lang="en-GB" sz="2000" b="1" dirty="0">
                <a:solidFill>
                  <a:schemeClr val="tx1"/>
                </a:solidFill>
                <a:cs typeface="Arial" panose="020B0604020202020204" pitchFamily="34" charset="0"/>
              </a:rPr>
              <a:t>What did they do?</a:t>
            </a:r>
          </a:p>
          <a:p>
            <a:pPr lvl="0"/>
            <a:endParaRPr lang="en-US" sz="1400" dirty="0">
              <a:solidFill>
                <a:srgbClr val="222222"/>
              </a:solidFill>
              <a:cs typeface="Times New Roman" panose="02020603050405020304" pitchFamily="18" charset="0"/>
            </a:endParaRPr>
          </a:p>
          <a:p>
            <a:pPr marL="285750" lvl="0" indent="-285750">
              <a:buFont typeface="Arial" panose="020B0604020202020204" pitchFamily="34" charset="0"/>
              <a:buChar char="•"/>
            </a:pPr>
            <a:r>
              <a:rPr lang="en-US" sz="1600" dirty="0">
                <a:solidFill>
                  <a:schemeClr val="tx1"/>
                </a:solidFill>
              </a:rPr>
              <a:t>The new corporate parenting strategy is structured by the domains the children selected – the focus is now on what children feel makes a difference to their well-being – the outcomes have been re-shaped to measure these differences.</a:t>
            </a:r>
            <a:endParaRPr lang="en-US" sz="1600" dirty="0">
              <a:solidFill>
                <a:schemeClr val="tx1"/>
              </a:solidFill>
              <a:cs typeface="Calibri"/>
            </a:endParaRPr>
          </a:p>
          <a:p>
            <a:pPr marL="285750" lvl="0" indent="-285750">
              <a:buFont typeface="Arial" panose="020B0604020202020204" pitchFamily="34" charset="0"/>
              <a:buChar char="•"/>
            </a:pPr>
            <a:r>
              <a:rPr lang="en-US" sz="1600" dirty="0">
                <a:solidFill>
                  <a:srgbClr val="222222"/>
                </a:solidFill>
                <a:cs typeface="Times New Roman"/>
              </a:rPr>
              <a:t>Young people were asked what terminology they wanted to see in the strategy– they voted for ‘family time’ or ‘time with family’ instead of ‘contact’ and for ‘meetings with young people rather than CLA reviews</a:t>
            </a:r>
            <a:endParaRPr lang="en-US" sz="1600">
              <a:solidFill>
                <a:schemeClr val="tx1"/>
              </a:solidFill>
              <a:cs typeface="Times New Roman"/>
            </a:endParaRPr>
          </a:p>
          <a:p>
            <a:pPr marL="285750" indent="-285750">
              <a:buFont typeface="Arial" panose="020B0604020202020204" pitchFamily="34" charset="0"/>
              <a:buChar char="•"/>
            </a:pPr>
            <a:r>
              <a:rPr lang="en-US" sz="1600" dirty="0">
                <a:solidFill>
                  <a:schemeClr val="tx1"/>
                </a:solidFill>
              </a:rPr>
              <a:t>They </a:t>
            </a:r>
            <a:r>
              <a:rPr lang="en-GB" sz="1600" dirty="0">
                <a:solidFill>
                  <a:schemeClr val="tx1"/>
                </a:solidFill>
              </a:rPr>
              <a:t>used the survey results to measure real outcomes for their children and young people rather than key performance indicators-(See opposite) </a:t>
            </a:r>
            <a:endParaRPr lang="en-GB" sz="1600" dirty="0">
              <a:solidFill>
                <a:schemeClr val="tx1"/>
              </a:solidFill>
              <a:cs typeface="Calibri"/>
            </a:endParaRPr>
          </a:p>
          <a:p>
            <a:endParaRPr lang="en-US" sz="1400" dirty="0">
              <a:solidFill>
                <a:schemeClr val="tx1"/>
              </a:solidFill>
              <a:cs typeface="Calibri"/>
            </a:endParaRPr>
          </a:p>
          <a:p>
            <a:pPr marL="285750" indent="-285750">
              <a:buFont typeface="Arial" panose="020B0604020202020204" pitchFamily="34" charset="0"/>
              <a:buChar char="•"/>
            </a:pPr>
            <a:endParaRPr lang="en-GB" sz="1400" b="1" dirty="0">
              <a:solidFill>
                <a:srgbClr val="FF0000"/>
              </a:solidFill>
            </a:endParaRPr>
          </a:p>
          <a:p>
            <a:pPr marL="285750" indent="-285750">
              <a:buFont typeface="Arial" panose="020B0604020202020204" pitchFamily="34" charset="0"/>
              <a:buChar char="•"/>
            </a:pPr>
            <a:endParaRPr lang="en-GB" sz="1400" dirty="0">
              <a:solidFill>
                <a:schemeClr val="tx1"/>
              </a:solidFill>
            </a:endParaRPr>
          </a:p>
          <a:p>
            <a:pPr marL="285750" indent="-285750">
              <a:buFont typeface="Arial" panose="020B0604020202020204" pitchFamily="34" charset="0"/>
              <a:buChar char="•"/>
            </a:pPr>
            <a:endParaRPr lang="en-GB" sz="1400" dirty="0">
              <a:solidFill>
                <a:schemeClr val="tx1"/>
              </a:solidFill>
            </a:endParaRPr>
          </a:p>
          <a:p>
            <a:pPr marL="285750" indent="-285750">
              <a:buFont typeface="Arial" panose="020B0604020202020204" pitchFamily="34" charset="0"/>
              <a:buChar char="•"/>
            </a:pPr>
            <a:endParaRPr lang="en-GB" sz="1400" dirty="0">
              <a:solidFill>
                <a:schemeClr val="tx1"/>
              </a:solidFill>
            </a:endParaRPr>
          </a:p>
          <a:p>
            <a:pPr marL="285750" indent="-285750">
              <a:buFont typeface="Arial" panose="020B0604020202020204" pitchFamily="34" charset="0"/>
              <a:buChar char="•"/>
            </a:pPr>
            <a:endParaRPr lang="en-GB" sz="1400" dirty="0">
              <a:solidFill>
                <a:schemeClr val="tx1"/>
              </a:solidFill>
            </a:endParaRPr>
          </a:p>
          <a:p>
            <a:pPr marL="285750" lvl="0" indent="-285750">
              <a:buFont typeface="Arial" panose="020B0604020202020204" pitchFamily="34" charset="0"/>
              <a:buChar char="•"/>
            </a:pPr>
            <a:endParaRPr lang="en-US" sz="1400" dirty="0">
              <a:solidFill>
                <a:srgbClr val="222222"/>
              </a:solidFill>
              <a:cs typeface="Times New Roman" panose="02020603050405020304" pitchFamily="18" charset="0"/>
            </a:endParaRPr>
          </a:p>
        </p:txBody>
      </p:sp>
      <p:sp>
        <p:nvSpPr>
          <p:cNvPr id="12" name="Rounded Rectangle 11"/>
          <p:cNvSpPr/>
          <p:nvPr/>
        </p:nvSpPr>
        <p:spPr>
          <a:xfrm>
            <a:off x="4499993" y="260648"/>
            <a:ext cx="4392486" cy="1512168"/>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Aft>
                <a:spcPts val="600"/>
              </a:spcAft>
            </a:pPr>
            <a:r>
              <a:rPr lang="en-GB" sz="2000" b="1" dirty="0">
                <a:solidFill>
                  <a:schemeClr val="bg1"/>
                </a:solidFill>
                <a:cs typeface="Arial" panose="020B0604020202020204" pitchFamily="34" charset="0"/>
              </a:rPr>
              <a:t>What difference is it making? </a:t>
            </a:r>
          </a:p>
          <a:p>
            <a:pPr>
              <a:spcAft>
                <a:spcPts val="600"/>
              </a:spcAft>
            </a:pPr>
            <a:r>
              <a:rPr lang="en-GB" sz="1200" dirty="0"/>
              <a:t>‘The local authority’s corporate and political leaders prioritise the needs of children. They take their corporate parenting responsibilities very seriously and champion children’s services across the council and with partner agencies. Leaders are ambitious for Hertfordshire’s children.’ </a:t>
            </a:r>
            <a:r>
              <a:rPr lang="en-GB" sz="2000" dirty="0"/>
              <a:t>(Ofsted)</a:t>
            </a:r>
          </a:p>
          <a:p>
            <a:pPr>
              <a:spcAft>
                <a:spcPts val="600"/>
              </a:spcAft>
            </a:pPr>
            <a:endParaRPr lang="en-GB" sz="2000" b="1" dirty="0">
              <a:solidFill>
                <a:schemeClr val="bg1"/>
              </a:solidFill>
              <a:cs typeface="Arial" panose="020B0604020202020204" pitchFamily="34" charset="0"/>
            </a:endParaRPr>
          </a:p>
        </p:txBody>
      </p:sp>
      <p:sp>
        <p:nvSpPr>
          <p:cNvPr id="4" name="Content Placeholder 3"/>
          <p:cNvSpPr>
            <a:spLocks noGrp="1"/>
          </p:cNvSpPr>
          <p:nvPr>
            <p:ph sz="half" idx="2"/>
          </p:nvPr>
        </p:nvSpPr>
        <p:spPr>
          <a:xfrm>
            <a:off x="6228184" y="2002940"/>
            <a:ext cx="2386607" cy="4536504"/>
          </a:xfrm>
        </p:spPr>
        <p:txBody>
          <a:bodyPr>
            <a:normAutofit/>
          </a:bodyPr>
          <a:lstStyle/>
          <a:p>
            <a:pPr marL="0" indent="0">
              <a:buNone/>
            </a:pPr>
            <a:r>
              <a:rPr lang="en-GB" sz="1800" dirty="0">
                <a:latin typeface="+mn-lt"/>
              </a:rPr>
              <a:t>[space to add images, expand on what text]</a:t>
            </a:r>
          </a:p>
        </p:txBody>
      </p:sp>
      <p:pic>
        <p:nvPicPr>
          <p:cNvPr id="5" name="Picture 4"/>
          <p:cNvPicPr>
            <a:picLocks noChangeAspect="1"/>
          </p:cNvPicPr>
          <p:nvPr/>
        </p:nvPicPr>
        <p:blipFill>
          <a:blip r:embed="rId3"/>
          <a:stretch>
            <a:fillRect/>
          </a:stretch>
        </p:blipFill>
        <p:spPr>
          <a:xfrm>
            <a:off x="4644009" y="2087520"/>
            <a:ext cx="4461324" cy="3010236"/>
          </a:xfrm>
          <a:prstGeom prst="rect">
            <a:avLst/>
          </a:prstGeom>
        </p:spPr>
      </p:pic>
      <p:sp>
        <p:nvSpPr>
          <p:cNvPr id="2" name="Oval Callout 1"/>
          <p:cNvSpPr/>
          <p:nvPr/>
        </p:nvSpPr>
        <p:spPr>
          <a:xfrm>
            <a:off x="4860032" y="5053973"/>
            <a:ext cx="3891292" cy="1731070"/>
          </a:xfrm>
          <a:prstGeom prst="wedgeEllipseCallout">
            <a:avLst>
              <a:gd name="adj1" fmla="val -30795"/>
              <a:gd name="adj2" fmla="val -5336"/>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p:cNvSpPr txBox="1"/>
          <p:nvPr/>
        </p:nvSpPr>
        <p:spPr>
          <a:xfrm>
            <a:off x="5148063" y="5301208"/>
            <a:ext cx="3466727" cy="1200329"/>
          </a:xfrm>
          <a:prstGeom prst="rect">
            <a:avLst/>
          </a:prstGeom>
          <a:noFill/>
        </p:spPr>
        <p:txBody>
          <a:bodyPr wrap="square" rtlCol="0">
            <a:spAutoFit/>
          </a:bodyPr>
          <a:lstStyle/>
          <a:p>
            <a:r>
              <a:rPr lang="en-US" sz="1200" i="1" dirty="0"/>
              <a:t>‘We are extremely proud of Hertfordshire’s children in care and care leavers and committed to do all that we can to ensure they can access everything that the county has to offer and support them to feel accepted, safe and loved’. </a:t>
            </a:r>
            <a:r>
              <a:rPr lang="en-US" sz="1200" b="1" i="1" dirty="0"/>
              <a:t>Herts CEO, DCS, lead member</a:t>
            </a:r>
            <a:r>
              <a:rPr lang="en-US" sz="1200" b="1" dirty="0"/>
              <a:t>, council leader joint statement</a:t>
            </a:r>
            <a:endParaRPr lang="en-GB" sz="1200" b="1" dirty="0"/>
          </a:p>
        </p:txBody>
      </p:sp>
    </p:spTree>
    <p:extLst>
      <p:ext uri="{BB962C8B-B14F-4D97-AF65-F5344CB8AC3E}">
        <p14:creationId xmlns:p14="http://schemas.microsoft.com/office/powerpoint/2010/main" val="35366029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Oval 20"/>
          <p:cNvSpPr/>
          <p:nvPr/>
        </p:nvSpPr>
        <p:spPr>
          <a:xfrm>
            <a:off x="-1174748" y="-5791322"/>
            <a:ext cx="9547543" cy="8807416"/>
          </a:xfrm>
          <a:prstGeom prst="ellipse">
            <a:avLst/>
          </a:prstGeom>
          <a:solidFill>
            <a:srgbClr val="7F7F7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dirty="0"/>
          </a:p>
        </p:txBody>
      </p:sp>
      <p:sp>
        <p:nvSpPr>
          <p:cNvPr id="10" name="Rounded Rectangle 9"/>
          <p:cNvSpPr/>
          <p:nvPr/>
        </p:nvSpPr>
        <p:spPr>
          <a:xfrm>
            <a:off x="210579" y="1614918"/>
            <a:ext cx="7610098" cy="1007770"/>
          </a:xfrm>
          <a:prstGeom prst="roundRect">
            <a:avLst/>
          </a:prstGeom>
          <a:solidFill>
            <a:srgbClr val="C4D6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spcAft>
                <a:spcPts val="600"/>
              </a:spcAft>
            </a:pPr>
            <a:r>
              <a:rPr lang="en-US" sz="2000" b="1" dirty="0">
                <a:solidFill>
                  <a:prstClr val="black"/>
                </a:solidFill>
                <a:cs typeface="Arial"/>
              </a:rPr>
              <a:t>Why?</a:t>
            </a:r>
            <a:r>
              <a:rPr lang="en-US" sz="1600" b="1" dirty="0">
                <a:solidFill>
                  <a:prstClr val="black"/>
                </a:solidFill>
                <a:cs typeface="Arial"/>
              </a:rPr>
              <a:t> </a:t>
            </a:r>
            <a:r>
              <a:rPr lang="en-US" sz="1600" dirty="0">
                <a:solidFill>
                  <a:prstClr val="black"/>
                </a:solidFill>
                <a:cs typeface="Arial"/>
              </a:rPr>
              <a:t>The Corporate Parenting Strategy was produced following a series of conversations with their children and young people who are the experts and their families and carers.</a:t>
            </a:r>
            <a:endParaRPr lang="en-GB" sz="1600" dirty="0">
              <a:solidFill>
                <a:prstClr val="black"/>
              </a:solidFill>
              <a:cs typeface="Arial" panose="020B0604020202020204" pitchFamily="34" charset="0"/>
            </a:endParaRPr>
          </a:p>
        </p:txBody>
      </p:sp>
      <p:sp>
        <p:nvSpPr>
          <p:cNvPr id="11" name="Rounded Rectangle 10"/>
          <p:cNvSpPr/>
          <p:nvPr/>
        </p:nvSpPr>
        <p:spPr>
          <a:xfrm>
            <a:off x="199482" y="2771577"/>
            <a:ext cx="7612878" cy="2600427"/>
          </a:xfrm>
          <a:prstGeom prst="roundRect">
            <a:avLst>
              <a:gd name="adj" fmla="val 8202"/>
            </a:avLst>
          </a:prstGeom>
          <a:solidFill>
            <a:srgbClr val="F0FF4D"/>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lstStyle/>
          <a:p>
            <a:pPr lvl="0"/>
            <a:r>
              <a:rPr lang="en-US" altLang="en-US" sz="2000" b="1" dirty="0">
                <a:solidFill>
                  <a:schemeClr val="tx1"/>
                </a:solidFill>
                <a:ea typeface="Times New Roman" panose="02020603050405020304" pitchFamily="18" charset="0"/>
                <a:cs typeface="Arial" panose="020B0604020202020204" pitchFamily="34" charset="0"/>
              </a:rPr>
              <a:t>What? </a:t>
            </a:r>
          </a:p>
          <a:p>
            <a:pPr marL="342900" lvl="0" indent="-342900">
              <a:buFont typeface="Arial" panose="020B0604020202020204" pitchFamily="34" charset="0"/>
              <a:buChar char="•"/>
            </a:pPr>
            <a:r>
              <a:rPr lang="en-US" altLang="en-US" sz="2400" dirty="0">
                <a:solidFill>
                  <a:schemeClr val="tx1"/>
                </a:solidFill>
                <a:ea typeface="Times New Roman" panose="02020603050405020304" pitchFamily="18" charset="0"/>
                <a:cs typeface="Arial"/>
              </a:rPr>
              <a:t>Young people named the plan and it is based on what young people have said will make the difference to their lives.</a:t>
            </a:r>
          </a:p>
          <a:p>
            <a:pPr marL="342900" lvl="0" indent="-342900">
              <a:buFont typeface="Arial" panose="020B0604020202020204" pitchFamily="34" charset="0"/>
              <a:buChar char="•"/>
            </a:pPr>
            <a:r>
              <a:rPr lang="en-US" altLang="en-US" sz="2400" dirty="0">
                <a:solidFill>
                  <a:schemeClr val="tx1"/>
                </a:solidFill>
                <a:ea typeface="Times New Roman" panose="02020603050405020304" pitchFamily="18" charset="0"/>
                <a:cs typeface="Arial"/>
              </a:rPr>
              <a:t>Young people decided on the language used in the plan.</a:t>
            </a:r>
          </a:p>
          <a:p>
            <a:pPr marL="342900" lvl="0" indent="-342900">
              <a:buFont typeface="Arial" panose="020B0604020202020204" pitchFamily="34" charset="0"/>
              <a:buChar char="•"/>
            </a:pPr>
            <a:r>
              <a:rPr lang="en-US" altLang="en-US" sz="2400" dirty="0">
                <a:solidFill>
                  <a:schemeClr val="tx1"/>
                </a:solidFill>
                <a:ea typeface="Times New Roman" panose="02020603050405020304" pitchFamily="18" charset="0"/>
                <a:cs typeface="Arial"/>
              </a:rPr>
              <a:t>The outcomes measure real outcomes for children in and leaving care – not the usual KPIs.</a:t>
            </a:r>
          </a:p>
          <a:p>
            <a:pPr marL="342900" lvl="0" indent="-342900">
              <a:buFont typeface="Arial" panose="020B0604020202020204" pitchFamily="34" charset="0"/>
              <a:buChar char="•"/>
            </a:pPr>
            <a:endParaRPr lang="en-US" altLang="en-US" sz="2000" dirty="0">
              <a:solidFill>
                <a:schemeClr val="tx1"/>
              </a:solidFill>
              <a:ea typeface="Times New Roman" panose="02020603050405020304" pitchFamily="18" charset="0"/>
              <a:cs typeface="Arial" panose="020B0604020202020204" pitchFamily="34" charset="0"/>
            </a:endParaRPr>
          </a:p>
          <a:p>
            <a:pPr marL="285750" lvl="0" indent="-285750">
              <a:buFont typeface="Arial" panose="020B0604020202020204" pitchFamily="34" charset="0"/>
              <a:buChar char="•"/>
            </a:pPr>
            <a:endParaRPr lang="en-US" sz="1400" dirty="0">
              <a:solidFill>
                <a:srgbClr val="222222"/>
              </a:solidFill>
              <a:cs typeface="Times New Roman" panose="02020603050405020304" pitchFamily="18" charset="0"/>
            </a:endParaRPr>
          </a:p>
        </p:txBody>
      </p:sp>
      <p:sp>
        <p:nvSpPr>
          <p:cNvPr id="12" name="Rounded Rectangle 11"/>
          <p:cNvSpPr/>
          <p:nvPr/>
        </p:nvSpPr>
        <p:spPr>
          <a:xfrm>
            <a:off x="212775" y="5466255"/>
            <a:ext cx="7611163" cy="81196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cs typeface="Arial" pitchFamily="34" charset="0"/>
            </a:endParaRPr>
          </a:p>
        </p:txBody>
      </p:sp>
      <p:sp>
        <p:nvSpPr>
          <p:cNvPr id="7" name="Rectangle 6"/>
          <p:cNvSpPr/>
          <p:nvPr/>
        </p:nvSpPr>
        <p:spPr>
          <a:xfrm>
            <a:off x="297632" y="5467983"/>
            <a:ext cx="7525825" cy="892552"/>
          </a:xfrm>
          <a:prstGeom prst="rect">
            <a:avLst/>
          </a:prstGeom>
        </p:spPr>
        <p:txBody>
          <a:bodyPr wrap="square" lIns="91440" tIns="45720" rIns="91440" bIns="45720" anchor="t">
            <a:spAutoFit/>
          </a:bodyPr>
          <a:lstStyle/>
          <a:p>
            <a:r>
              <a:rPr lang="en-GB" sz="2000" b="1" dirty="0">
                <a:solidFill>
                  <a:schemeClr val="bg1"/>
                </a:solidFill>
                <a:cs typeface="Arial"/>
              </a:rPr>
              <a:t>Impact: </a:t>
            </a:r>
            <a:r>
              <a:rPr lang="en-GB" sz="1600" dirty="0">
                <a:solidFill>
                  <a:schemeClr val="bg1"/>
                </a:solidFill>
              </a:rPr>
              <a:t>They take their corporate parenting responsibilities very seriously and champion children’s services across the council and with partner agencies. Leaders are ambitious for Hertfordshire’s children. </a:t>
            </a:r>
            <a:endParaRPr lang="en-GB" sz="1600" b="1">
              <a:solidFill>
                <a:schemeClr val="bg1"/>
              </a:solidFill>
              <a:cs typeface="Arial" panose="020B0604020202020204" pitchFamily="34" charset="0"/>
            </a:endParaRPr>
          </a:p>
        </p:txBody>
      </p:sp>
      <p:sp>
        <p:nvSpPr>
          <p:cNvPr id="17" name="Rounded Rectangle 16"/>
          <p:cNvSpPr/>
          <p:nvPr/>
        </p:nvSpPr>
        <p:spPr>
          <a:xfrm>
            <a:off x="1388786" y="-973681"/>
            <a:ext cx="7878265" cy="2973366"/>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endParaRPr lang="en-GB" sz="2800" dirty="0">
              <a:cs typeface="Arial"/>
            </a:endParaRPr>
          </a:p>
          <a:p>
            <a:r>
              <a:rPr lang="en-GB" sz="2800" dirty="0">
                <a:cs typeface="Arial"/>
              </a:rPr>
              <a:t>Hertfordshire County Council</a:t>
            </a:r>
            <a:endParaRPr lang="en-GB" sz="2800" dirty="0">
              <a:cs typeface="Arial" panose="020B0604020202020204" pitchFamily="34" charset="0"/>
            </a:endParaRPr>
          </a:p>
          <a:p>
            <a:r>
              <a:rPr lang="en-GB" sz="3600" b="1" dirty="0">
                <a:cs typeface="Arial"/>
              </a:rPr>
              <a:t>Our Exciting Life Changing Plan</a:t>
            </a:r>
            <a:endParaRPr lang="en-GB" sz="3600" b="1" dirty="0">
              <a:cs typeface="Arial" panose="020B0604020202020204" pitchFamily="34" charset="0"/>
            </a:endParaRPr>
          </a:p>
          <a:p>
            <a:r>
              <a:rPr lang="en-GB" sz="2400" dirty="0">
                <a:cs typeface="Arial"/>
              </a:rPr>
              <a:t>June 2023</a:t>
            </a:r>
            <a:endParaRPr lang="en-GB" sz="2400">
              <a:cs typeface="Arial" panose="020B0604020202020204" pitchFamily="34" charset="0"/>
            </a:endParaRPr>
          </a:p>
        </p:txBody>
      </p:sp>
      <p:sp>
        <p:nvSpPr>
          <p:cNvPr id="2" name="Rectangle 1"/>
          <p:cNvSpPr/>
          <p:nvPr/>
        </p:nvSpPr>
        <p:spPr>
          <a:xfrm>
            <a:off x="150150" y="6383069"/>
            <a:ext cx="8112716" cy="707886"/>
          </a:xfrm>
          <a:prstGeom prst="rect">
            <a:avLst/>
          </a:prstGeom>
        </p:spPr>
        <p:txBody>
          <a:bodyPr wrap="square">
            <a:spAutoFit/>
          </a:bodyPr>
          <a:lstStyle/>
          <a:p>
            <a:pPr lvl="0"/>
            <a:r>
              <a:rPr lang="en-US" altLang="en-US" sz="2000" dirty="0">
                <a:ea typeface="Times New Roman" panose="02020603050405020304" pitchFamily="18" charset="0"/>
                <a:cs typeface="Times New Roman" panose="02020603050405020304" pitchFamily="18" charset="0"/>
                <a:hlinkClick r:id="rId3"/>
              </a:rPr>
              <a:t>www.coramvoice.org.uk/brightspots</a:t>
            </a:r>
            <a:endParaRPr lang="en-US" altLang="en-US" sz="2000" dirty="0">
              <a:ea typeface="Times New Roman" panose="02020603050405020304" pitchFamily="18" charset="0"/>
              <a:cs typeface="Times New Roman" panose="02020603050405020304" pitchFamily="18" charset="0"/>
            </a:endParaRPr>
          </a:p>
          <a:p>
            <a:pPr lvl="0"/>
            <a:endParaRPr lang="en-GB" altLang="en-US" sz="2000" dirty="0">
              <a:ea typeface="Times New Roman" panose="02020603050405020304" pitchFamily="18" charset="0"/>
              <a:cs typeface="Times New Roman" panose="02020603050405020304" pitchFamily="18" charset="0"/>
            </a:endParaRPr>
          </a:p>
        </p:txBody>
      </p:sp>
      <p:pic>
        <p:nvPicPr>
          <p:cNvPr id="15" name="Picture 14"/>
          <p:cNvPicPr>
            <a:picLocks noChangeAspect="1"/>
          </p:cNvPicPr>
          <p:nvPr/>
        </p:nvPicPr>
        <p:blipFill>
          <a:blip r:embed="rId4"/>
          <a:stretch>
            <a:fillRect/>
          </a:stretch>
        </p:blipFill>
        <p:spPr>
          <a:xfrm>
            <a:off x="151481" y="46857"/>
            <a:ext cx="1298561" cy="1292464"/>
          </a:xfrm>
          <a:prstGeom prst="rect">
            <a:avLst/>
          </a:prstGeom>
        </p:spPr>
      </p:pic>
      <p:pic>
        <p:nvPicPr>
          <p:cNvPr id="13" name="Picture 1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46154" y="38483"/>
            <a:ext cx="1303887" cy="1300838"/>
          </a:xfrm>
          <a:prstGeom prst="rect">
            <a:avLst/>
          </a:prstGeom>
        </p:spPr>
      </p:pic>
    </p:spTree>
    <p:extLst>
      <p:ext uri="{BB962C8B-B14F-4D97-AF65-F5344CB8AC3E}">
        <p14:creationId xmlns:p14="http://schemas.microsoft.com/office/powerpoint/2010/main" val="8145488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grpId="0" nodeType="with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additive="base">
                                        <p:cTn id="7" dur="1000" fill="hold"/>
                                        <p:tgtEl>
                                          <p:spTgt spid="21"/>
                                        </p:tgtEl>
                                        <p:attrNameLst>
                                          <p:attrName>ppt_x</p:attrName>
                                        </p:attrNameLst>
                                      </p:cBhvr>
                                      <p:tavLst>
                                        <p:tav tm="0">
                                          <p:val>
                                            <p:strVal val="0-#ppt_w/2"/>
                                          </p:val>
                                        </p:tav>
                                        <p:tav tm="100000">
                                          <p:val>
                                            <p:strVal val="#ppt_x"/>
                                          </p:val>
                                        </p:tav>
                                      </p:tavLst>
                                    </p:anim>
                                    <p:anim calcmode="lin" valueType="num">
                                      <p:cBhvr additive="base">
                                        <p:cTn id="8" dur="1000" fill="hold"/>
                                        <p:tgtEl>
                                          <p:spTgt spid="21"/>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8"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wipe(left)">
                                      <p:cBhvr>
                                        <p:cTn id="13" dur="500"/>
                                        <p:tgtEl>
                                          <p:spTgt spid="10"/>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11">
                                            <p:txEl>
                                              <p:pRg st="0" end="0"/>
                                            </p:txEl>
                                          </p:spTgt>
                                        </p:tgtEl>
                                        <p:attrNameLst>
                                          <p:attrName>style.visibility</p:attrName>
                                        </p:attrNameLst>
                                      </p:cBhvr>
                                      <p:to>
                                        <p:strVal val="visible"/>
                                      </p:to>
                                    </p:set>
                                    <p:animEffect transition="in" filter="wipe(left)">
                                      <p:cBhvr>
                                        <p:cTn id="18" dur="500"/>
                                        <p:tgtEl>
                                          <p:spTgt spid="11">
                                            <p:txEl>
                                              <p:pRg st="0" end="0"/>
                                            </p:txEl>
                                          </p:spTgt>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11">
                                            <p:txEl>
                                              <p:pRg st="1" end="1"/>
                                            </p:txEl>
                                          </p:spTgt>
                                        </p:tgtEl>
                                        <p:attrNameLst>
                                          <p:attrName>style.visibility</p:attrName>
                                        </p:attrNameLst>
                                      </p:cBhvr>
                                      <p:to>
                                        <p:strVal val="visible"/>
                                      </p:to>
                                    </p:set>
                                    <p:animEffect transition="in" filter="wipe(left)">
                                      <p:cBhvr>
                                        <p:cTn id="21" dur="500"/>
                                        <p:tgtEl>
                                          <p:spTgt spid="11">
                                            <p:txEl>
                                              <p:pRg st="1" end="1"/>
                                            </p:txEl>
                                          </p:spTgt>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11">
                                            <p:txEl>
                                              <p:pRg st="2" end="2"/>
                                            </p:txEl>
                                          </p:spTgt>
                                        </p:tgtEl>
                                        <p:attrNameLst>
                                          <p:attrName>style.visibility</p:attrName>
                                        </p:attrNameLst>
                                      </p:cBhvr>
                                      <p:to>
                                        <p:strVal val="visible"/>
                                      </p:to>
                                    </p:set>
                                    <p:animEffect transition="in" filter="wipe(left)">
                                      <p:cBhvr>
                                        <p:cTn id="24" dur="500"/>
                                        <p:tgtEl>
                                          <p:spTgt spid="11">
                                            <p:txEl>
                                              <p:pRg st="2" end="2"/>
                                            </p:txEl>
                                          </p:spTgt>
                                        </p:tgtEl>
                                      </p:cBhvr>
                                    </p:animEffect>
                                  </p:childTnLst>
                                </p:cTn>
                              </p:par>
                              <p:par>
                                <p:cTn id="25" presetID="22" presetClass="entr" presetSubtype="8" fill="hold" grpId="0" nodeType="withEffect">
                                  <p:stCondLst>
                                    <p:cond delay="0"/>
                                  </p:stCondLst>
                                  <p:childTnLst>
                                    <p:set>
                                      <p:cBhvr>
                                        <p:cTn id="26" dur="1" fill="hold">
                                          <p:stCondLst>
                                            <p:cond delay="0"/>
                                          </p:stCondLst>
                                        </p:cTn>
                                        <p:tgtEl>
                                          <p:spTgt spid="11">
                                            <p:txEl>
                                              <p:pRg st="3" end="3"/>
                                            </p:txEl>
                                          </p:spTgt>
                                        </p:tgtEl>
                                        <p:attrNameLst>
                                          <p:attrName>style.visibility</p:attrName>
                                        </p:attrNameLst>
                                      </p:cBhvr>
                                      <p:to>
                                        <p:strVal val="visible"/>
                                      </p:to>
                                    </p:set>
                                    <p:animEffect transition="in" filter="wipe(left)">
                                      <p:cBhvr>
                                        <p:cTn id="27" dur="500"/>
                                        <p:tgtEl>
                                          <p:spTgt spid="11">
                                            <p:txEl>
                                              <p:pRg st="3" end="3"/>
                                            </p:txEl>
                                          </p:spTgt>
                                        </p:tgtEl>
                                      </p:cBhvr>
                                    </p:animEffect>
                                  </p:childTnLst>
                                </p:cTn>
                              </p:par>
                              <p:par>
                                <p:cTn id="28" presetID="22" presetClass="entr" presetSubtype="8" fill="hold" grpId="0" nodeType="withEffect">
                                  <p:stCondLst>
                                    <p:cond delay="0"/>
                                  </p:stCondLst>
                                  <p:childTnLst>
                                    <p:set>
                                      <p:cBhvr>
                                        <p:cTn id="29" dur="1" fill="hold">
                                          <p:stCondLst>
                                            <p:cond delay="0"/>
                                          </p:stCondLst>
                                        </p:cTn>
                                        <p:tgtEl>
                                          <p:spTgt spid="11">
                                            <p:bg/>
                                          </p:spTgt>
                                        </p:tgtEl>
                                        <p:attrNameLst>
                                          <p:attrName>style.visibility</p:attrName>
                                        </p:attrNameLst>
                                      </p:cBhvr>
                                      <p:to>
                                        <p:strVal val="visible"/>
                                      </p:to>
                                    </p:set>
                                    <p:animEffect transition="in" filter="wipe(left)">
                                      <p:cBhvr>
                                        <p:cTn id="30" dur="500"/>
                                        <p:tgtEl>
                                          <p:spTgt spid="11">
                                            <p:bg/>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wipe(left)">
                                      <p:cBhvr>
                                        <p:cTn id="35" dur="500"/>
                                        <p:tgtEl>
                                          <p:spTgt spid="12"/>
                                        </p:tgtEl>
                                      </p:cBhvr>
                                    </p:animEffect>
                                  </p:childTnLst>
                                </p:cTn>
                              </p:par>
                              <p:par>
                                <p:cTn id="36" presetID="22" presetClass="entr" presetSubtype="8" fill="hold" grpId="0" nodeType="withEffect">
                                  <p:stCondLst>
                                    <p:cond delay="0"/>
                                  </p:stCondLst>
                                  <p:childTnLst>
                                    <p:set>
                                      <p:cBhvr>
                                        <p:cTn id="37" dur="1" fill="hold">
                                          <p:stCondLst>
                                            <p:cond delay="0"/>
                                          </p:stCondLst>
                                        </p:cTn>
                                        <p:tgtEl>
                                          <p:spTgt spid="7"/>
                                        </p:tgtEl>
                                        <p:attrNameLst>
                                          <p:attrName>style.visibility</p:attrName>
                                        </p:attrNameLst>
                                      </p:cBhvr>
                                      <p:to>
                                        <p:strVal val="visible"/>
                                      </p:to>
                                    </p:set>
                                    <p:animEffect transition="in" filter="wipe(left)">
                                      <p:cBhvr>
                                        <p:cTn id="38" dur="500"/>
                                        <p:tgtEl>
                                          <p:spTgt spid="7"/>
                                        </p:tgtEl>
                                      </p:cBhvr>
                                    </p:animEffect>
                                  </p:childTnLst>
                                </p:cTn>
                              </p:par>
                              <p:par>
                                <p:cTn id="39" presetID="22" presetClass="entr" presetSubtype="8" fill="hold" grpId="0" nodeType="withEffect">
                                  <p:stCondLst>
                                    <p:cond delay="0"/>
                                  </p:stCondLst>
                                  <p:childTnLst>
                                    <p:set>
                                      <p:cBhvr>
                                        <p:cTn id="40" dur="1" fill="hold">
                                          <p:stCondLst>
                                            <p:cond delay="0"/>
                                          </p:stCondLst>
                                        </p:cTn>
                                        <p:tgtEl>
                                          <p:spTgt spid="2"/>
                                        </p:tgtEl>
                                        <p:attrNameLst>
                                          <p:attrName>style.visibility</p:attrName>
                                        </p:attrNameLst>
                                      </p:cBhvr>
                                      <p:to>
                                        <p:strVal val="visible"/>
                                      </p:to>
                                    </p:set>
                                    <p:animEffect transition="in" filter="wipe(left)">
                                      <p:cBhvr>
                                        <p:cTn id="41"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10" grpId="0" animBg="1"/>
      <p:bldP spid="11" grpId="0" build="allAtOnce" animBg="1"/>
      <p:bldP spid="12" grpId="0" animBg="1"/>
      <p:bldP spid="7" grpId="0"/>
      <p:bldP spid="2" grpId="0"/>
    </p:bldLst>
  </p:timing>
</p:sld>
</file>

<file path=ppt/theme/theme1.xml><?xml version="1.0" encoding="utf-8"?>
<a:theme xmlns:a="http://schemas.openxmlformats.org/drawingml/2006/main" name="Office Theme">
  <a:themeElements>
    <a:clrScheme name="Custom 4">
      <a:dk1>
        <a:sysClr val="windowText" lastClr="000000"/>
      </a:dk1>
      <a:lt1>
        <a:sysClr val="window" lastClr="FFFFFF"/>
      </a:lt1>
      <a:dk2>
        <a:srgbClr val="80388D"/>
      </a:dk2>
      <a:lt2>
        <a:srgbClr val="C1BAA4"/>
      </a:lt2>
      <a:accent1>
        <a:srgbClr val="B20E10"/>
      </a:accent1>
      <a:accent2>
        <a:srgbClr val="C4D600"/>
      </a:accent2>
      <a:accent3>
        <a:srgbClr val="80388D"/>
      </a:accent3>
      <a:accent4>
        <a:srgbClr val="8FD1E3"/>
      </a:accent4>
      <a:accent5>
        <a:srgbClr val="EF7723"/>
      </a:accent5>
      <a:accent6>
        <a:srgbClr val="FFDD00"/>
      </a:accent6>
      <a:hlink>
        <a:srgbClr val="80388D"/>
      </a:hlink>
      <a:folHlink>
        <a:srgbClr val="DC081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50208</TotalTime>
  <Words>448</Words>
  <Application>Microsoft Office PowerPoint</Application>
  <PresentationFormat>On-screen Show (4:3)</PresentationFormat>
  <Paragraphs>40</Paragraphs>
  <Slides>3</Slides>
  <Notes>3</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Gargi Agrawal</dc:creator>
  <cp:lastModifiedBy>Ian Stewart-Watson</cp:lastModifiedBy>
  <cp:revision>1401</cp:revision>
  <cp:lastPrinted>2018-03-05T10:55:40Z</cp:lastPrinted>
  <dcterms:created xsi:type="dcterms:W3CDTF">2016-12-15T12:29:30Z</dcterms:created>
  <dcterms:modified xsi:type="dcterms:W3CDTF">2023-09-14T15:36:47Z</dcterms:modified>
</cp:coreProperties>
</file>