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6" d="100"/>
          <a:sy n="66" d="100"/>
        </p:scale>
        <p:origin x="56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9970A-E7CB-05CC-77C1-C1D434E598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01D6A3-8892-C8B8-6F30-79D568CE2A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422F1DF-258D-1B34-6282-DE7BE570C1D6}"/>
              </a:ext>
            </a:extLst>
          </p:cNvPr>
          <p:cNvSpPr>
            <a:spLocks noGrp="1"/>
          </p:cNvSpPr>
          <p:nvPr>
            <p:ph type="dt" sz="half" idx="10"/>
          </p:nvPr>
        </p:nvSpPr>
        <p:spPr/>
        <p:txBody>
          <a:bodyPr/>
          <a:lstStyle/>
          <a:p>
            <a:fld id="{066170A9-3543-413C-88BB-29AE2CD4657E}" type="datetimeFigureOut">
              <a:rPr lang="en-GB" smtClean="0"/>
              <a:t>15/09/2023</a:t>
            </a:fld>
            <a:endParaRPr lang="en-GB"/>
          </a:p>
        </p:txBody>
      </p:sp>
      <p:sp>
        <p:nvSpPr>
          <p:cNvPr id="5" name="Footer Placeholder 4">
            <a:extLst>
              <a:ext uri="{FF2B5EF4-FFF2-40B4-BE49-F238E27FC236}">
                <a16:creationId xmlns:a16="http://schemas.microsoft.com/office/drawing/2014/main" id="{935FD32F-DC68-5997-48F9-9D5319F116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F5FAA5-1E40-7E6B-3F75-45071374DB2D}"/>
              </a:ext>
            </a:extLst>
          </p:cNvPr>
          <p:cNvSpPr>
            <a:spLocks noGrp="1"/>
          </p:cNvSpPr>
          <p:nvPr>
            <p:ph type="sldNum" sz="quarter" idx="12"/>
          </p:nvPr>
        </p:nvSpPr>
        <p:spPr/>
        <p:txBody>
          <a:bodyPr/>
          <a:lstStyle/>
          <a:p>
            <a:fld id="{47F973DB-5337-40C3-95D2-3B47C352C9AC}" type="slidenum">
              <a:rPr lang="en-GB" smtClean="0"/>
              <a:t>‹#›</a:t>
            </a:fld>
            <a:endParaRPr lang="en-GB"/>
          </a:p>
        </p:txBody>
      </p:sp>
    </p:spTree>
    <p:extLst>
      <p:ext uri="{BB962C8B-B14F-4D97-AF65-F5344CB8AC3E}">
        <p14:creationId xmlns:p14="http://schemas.microsoft.com/office/powerpoint/2010/main" val="2437153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DD58A-A8B6-44F2-76B1-464CE54337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F088C1-0889-508A-56E2-B559860124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69091C-9E58-B068-E214-48D2FA925CF5}"/>
              </a:ext>
            </a:extLst>
          </p:cNvPr>
          <p:cNvSpPr>
            <a:spLocks noGrp="1"/>
          </p:cNvSpPr>
          <p:nvPr>
            <p:ph type="dt" sz="half" idx="10"/>
          </p:nvPr>
        </p:nvSpPr>
        <p:spPr/>
        <p:txBody>
          <a:bodyPr/>
          <a:lstStyle/>
          <a:p>
            <a:fld id="{066170A9-3543-413C-88BB-29AE2CD4657E}" type="datetimeFigureOut">
              <a:rPr lang="en-GB" smtClean="0"/>
              <a:t>15/09/2023</a:t>
            </a:fld>
            <a:endParaRPr lang="en-GB"/>
          </a:p>
        </p:txBody>
      </p:sp>
      <p:sp>
        <p:nvSpPr>
          <p:cNvPr id="5" name="Footer Placeholder 4">
            <a:extLst>
              <a:ext uri="{FF2B5EF4-FFF2-40B4-BE49-F238E27FC236}">
                <a16:creationId xmlns:a16="http://schemas.microsoft.com/office/drawing/2014/main" id="{F498D54E-1B9A-FF5F-C2E6-010114B54B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1C943D-D95A-A2EE-0322-5EC0251A1DEB}"/>
              </a:ext>
            </a:extLst>
          </p:cNvPr>
          <p:cNvSpPr>
            <a:spLocks noGrp="1"/>
          </p:cNvSpPr>
          <p:nvPr>
            <p:ph type="sldNum" sz="quarter" idx="12"/>
          </p:nvPr>
        </p:nvSpPr>
        <p:spPr/>
        <p:txBody>
          <a:bodyPr/>
          <a:lstStyle/>
          <a:p>
            <a:fld id="{47F973DB-5337-40C3-95D2-3B47C352C9AC}" type="slidenum">
              <a:rPr lang="en-GB" smtClean="0"/>
              <a:t>‹#›</a:t>
            </a:fld>
            <a:endParaRPr lang="en-GB"/>
          </a:p>
        </p:txBody>
      </p:sp>
    </p:spTree>
    <p:extLst>
      <p:ext uri="{BB962C8B-B14F-4D97-AF65-F5344CB8AC3E}">
        <p14:creationId xmlns:p14="http://schemas.microsoft.com/office/powerpoint/2010/main" val="1002555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D82645-4C0C-0F01-448C-A9E480A32A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784FC7-9D55-33AD-E4A7-6528252567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8654CA-E9E6-1719-274D-FA2ADC68F4ED}"/>
              </a:ext>
            </a:extLst>
          </p:cNvPr>
          <p:cNvSpPr>
            <a:spLocks noGrp="1"/>
          </p:cNvSpPr>
          <p:nvPr>
            <p:ph type="dt" sz="half" idx="10"/>
          </p:nvPr>
        </p:nvSpPr>
        <p:spPr/>
        <p:txBody>
          <a:bodyPr/>
          <a:lstStyle/>
          <a:p>
            <a:fld id="{066170A9-3543-413C-88BB-29AE2CD4657E}" type="datetimeFigureOut">
              <a:rPr lang="en-GB" smtClean="0"/>
              <a:t>15/09/2023</a:t>
            </a:fld>
            <a:endParaRPr lang="en-GB"/>
          </a:p>
        </p:txBody>
      </p:sp>
      <p:sp>
        <p:nvSpPr>
          <p:cNvPr id="5" name="Footer Placeholder 4">
            <a:extLst>
              <a:ext uri="{FF2B5EF4-FFF2-40B4-BE49-F238E27FC236}">
                <a16:creationId xmlns:a16="http://schemas.microsoft.com/office/drawing/2014/main" id="{668BD90A-22AC-EBEB-9E75-1565542341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D87226-9BDC-454E-8856-9DB8A8594462}"/>
              </a:ext>
            </a:extLst>
          </p:cNvPr>
          <p:cNvSpPr>
            <a:spLocks noGrp="1"/>
          </p:cNvSpPr>
          <p:nvPr>
            <p:ph type="sldNum" sz="quarter" idx="12"/>
          </p:nvPr>
        </p:nvSpPr>
        <p:spPr/>
        <p:txBody>
          <a:bodyPr/>
          <a:lstStyle/>
          <a:p>
            <a:fld id="{47F973DB-5337-40C3-95D2-3B47C352C9AC}" type="slidenum">
              <a:rPr lang="en-GB" smtClean="0"/>
              <a:t>‹#›</a:t>
            </a:fld>
            <a:endParaRPr lang="en-GB"/>
          </a:p>
        </p:txBody>
      </p:sp>
    </p:spTree>
    <p:extLst>
      <p:ext uri="{BB962C8B-B14F-4D97-AF65-F5344CB8AC3E}">
        <p14:creationId xmlns:p14="http://schemas.microsoft.com/office/powerpoint/2010/main" val="1039794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AFDDD-AE10-9AD5-AFC3-934DD4CC438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F24834-039B-2B2E-2353-014B313163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D8ECF9-B19D-5E17-0BDF-EB91CFA1CEC8}"/>
              </a:ext>
            </a:extLst>
          </p:cNvPr>
          <p:cNvSpPr>
            <a:spLocks noGrp="1"/>
          </p:cNvSpPr>
          <p:nvPr>
            <p:ph type="dt" sz="half" idx="10"/>
          </p:nvPr>
        </p:nvSpPr>
        <p:spPr/>
        <p:txBody>
          <a:bodyPr/>
          <a:lstStyle/>
          <a:p>
            <a:fld id="{066170A9-3543-413C-88BB-29AE2CD4657E}" type="datetimeFigureOut">
              <a:rPr lang="en-GB" smtClean="0"/>
              <a:t>15/09/2023</a:t>
            </a:fld>
            <a:endParaRPr lang="en-GB"/>
          </a:p>
        </p:txBody>
      </p:sp>
      <p:sp>
        <p:nvSpPr>
          <p:cNvPr id="5" name="Footer Placeholder 4">
            <a:extLst>
              <a:ext uri="{FF2B5EF4-FFF2-40B4-BE49-F238E27FC236}">
                <a16:creationId xmlns:a16="http://schemas.microsoft.com/office/drawing/2014/main" id="{531DA2BF-6945-D0B0-8568-EF3E2CEC2A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312AE7-B404-C6A6-50C7-49B2A0A994F6}"/>
              </a:ext>
            </a:extLst>
          </p:cNvPr>
          <p:cNvSpPr>
            <a:spLocks noGrp="1"/>
          </p:cNvSpPr>
          <p:nvPr>
            <p:ph type="sldNum" sz="quarter" idx="12"/>
          </p:nvPr>
        </p:nvSpPr>
        <p:spPr/>
        <p:txBody>
          <a:bodyPr/>
          <a:lstStyle/>
          <a:p>
            <a:fld id="{47F973DB-5337-40C3-95D2-3B47C352C9AC}" type="slidenum">
              <a:rPr lang="en-GB" smtClean="0"/>
              <a:t>‹#›</a:t>
            </a:fld>
            <a:endParaRPr lang="en-GB"/>
          </a:p>
        </p:txBody>
      </p:sp>
    </p:spTree>
    <p:extLst>
      <p:ext uri="{BB962C8B-B14F-4D97-AF65-F5344CB8AC3E}">
        <p14:creationId xmlns:p14="http://schemas.microsoft.com/office/powerpoint/2010/main" val="3996227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68A8A-1736-FC53-C25A-724B55850F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3A988DF-C511-DB49-885A-1E44745A5A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C5493F-6CB1-2697-A575-2F090DACD5C1}"/>
              </a:ext>
            </a:extLst>
          </p:cNvPr>
          <p:cNvSpPr>
            <a:spLocks noGrp="1"/>
          </p:cNvSpPr>
          <p:nvPr>
            <p:ph type="dt" sz="half" idx="10"/>
          </p:nvPr>
        </p:nvSpPr>
        <p:spPr/>
        <p:txBody>
          <a:bodyPr/>
          <a:lstStyle/>
          <a:p>
            <a:fld id="{066170A9-3543-413C-88BB-29AE2CD4657E}" type="datetimeFigureOut">
              <a:rPr lang="en-GB" smtClean="0"/>
              <a:t>15/09/2023</a:t>
            </a:fld>
            <a:endParaRPr lang="en-GB"/>
          </a:p>
        </p:txBody>
      </p:sp>
      <p:sp>
        <p:nvSpPr>
          <p:cNvPr id="5" name="Footer Placeholder 4">
            <a:extLst>
              <a:ext uri="{FF2B5EF4-FFF2-40B4-BE49-F238E27FC236}">
                <a16:creationId xmlns:a16="http://schemas.microsoft.com/office/drawing/2014/main" id="{FDDE15F2-DAA0-E408-EDDF-72AAFA0DC5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3DA47D-6730-F542-A576-AC37D0EE1237}"/>
              </a:ext>
            </a:extLst>
          </p:cNvPr>
          <p:cNvSpPr>
            <a:spLocks noGrp="1"/>
          </p:cNvSpPr>
          <p:nvPr>
            <p:ph type="sldNum" sz="quarter" idx="12"/>
          </p:nvPr>
        </p:nvSpPr>
        <p:spPr/>
        <p:txBody>
          <a:bodyPr/>
          <a:lstStyle/>
          <a:p>
            <a:fld id="{47F973DB-5337-40C3-95D2-3B47C352C9AC}" type="slidenum">
              <a:rPr lang="en-GB" smtClean="0"/>
              <a:t>‹#›</a:t>
            </a:fld>
            <a:endParaRPr lang="en-GB"/>
          </a:p>
        </p:txBody>
      </p:sp>
    </p:spTree>
    <p:extLst>
      <p:ext uri="{BB962C8B-B14F-4D97-AF65-F5344CB8AC3E}">
        <p14:creationId xmlns:p14="http://schemas.microsoft.com/office/powerpoint/2010/main" val="585649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BBC4-3D25-DDD7-D590-04288FDF2A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D53682-8CCC-252E-A090-3F11D149DA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3BF62B5-4807-E550-E7AD-4B9D1021D3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82AF2EE-FE09-4014-A99E-C7ADE221FE0B}"/>
              </a:ext>
            </a:extLst>
          </p:cNvPr>
          <p:cNvSpPr>
            <a:spLocks noGrp="1"/>
          </p:cNvSpPr>
          <p:nvPr>
            <p:ph type="dt" sz="half" idx="10"/>
          </p:nvPr>
        </p:nvSpPr>
        <p:spPr/>
        <p:txBody>
          <a:bodyPr/>
          <a:lstStyle/>
          <a:p>
            <a:fld id="{066170A9-3543-413C-88BB-29AE2CD4657E}" type="datetimeFigureOut">
              <a:rPr lang="en-GB" smtClean="0"/>
              <a:t>15/09/2023</a:t>
            </a:fld>
            <a:endParaRPr lang="en-GB"/>
          </a:p>
        </p:txBody>
      </p:sp>
      <p:sp>
        <p:nvSpPr>
          <p:cNvPr id="6" name="Footer Placeholder 5">
            <a:extLst>
              <a:ext uri="{FF2B5EF4-FFF2-40B4-BE49-F238E27FC236}">
                <a16:creationId xmlns:a16="http://schemas.microsoft.com/office/drawing/2014/main" id="{E6BCDA8A-0767-5C48-4F45-9F331B316D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654E7F-5CA9-DAA4-0709-CC8214590DF3}"/>
              </a:ext>
            </a:extLst>
          </p:cNvPr>
          <p:cNvSpPr>
            <a:spLocks noGrp="1"/>
          </p:cNvSpPr>
          <p:nvPr>
            <p:ph type="sldNum" sz="quarter" idx="12"/>
          </p:nvPr>
        </p:nvSpPr>
        <p:spPr/>
        <p:txBody>
          <a:bodyPr/>
          <a:lstStyle/>
          <a:p>
            <a:fld id="{47F973DB-5337-40C3-95D2-3B47C352C9AC}" type="slidenum">
              <a:rPr lang="en-GB" smtClean="0"/>
              <a:t>‹#›</a:t>
            </a:fld>
            <a:endParaRPr lang="en-GB"/>
          </a:p>
        </p:txBody>
      </p:sp>
    </p:spTree>
    <p:extLst>
      <p:ext uri="{BB962C8B-B14F-4D97-AF65-F5344CB8AC3E}">
        <p14:creationId xmlns:p14="http://schemas.microsoft.com/office/powerpoint/2010/main" val="2249434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9C6FE-F213-64AD-9F5E-9D105438366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E3B31A-2A62-993C-B9EB-69907099BE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FBA8DD-C14C-6F2F-1CB4-9E6A436F68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070B12A-2012-5A50-22B4-B1C6ED8A5C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290A3C-188C-6006-247B-2D4633069D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86C2516-1E88-5997-DDE2-8B088D7773C5}"/>
              </a:ext>
            </a:extLst>
          </p:cNvPr>
          <p:cNvSpPr>
            <a:spLocks noGrp="1"/>
          </p:cNvSpPr>
          <p:nvPr>
            <p:ph type="dt" sz="half" idx="10"/>
          </p:nvPr>
        </p:nvSpPr>
        <p:spPr/>
        <p:txBody>
          <a:bodyPr/>
          <a:lstStyle/>
          <a:p>
            <a:fld id="{066170A9-3543-413C-88BB-29AE2CD4657E}" type="datetimeFigureOut">
              <a:rPr lang="en-GB" smtClean="0"/>
              <a:t>15/09/2023</a:t>
            </a:fld>
            <a:endParaRPr lang="en-GB"/>
          </a:p>
        </p:txBody>
      </p:sp>
      <p:sp>
        <p:nvSpPr>
          <p:cNvPr id="8" name="Footer Placeholder 7">
            <a:extLst>
              <a:ext uri="{FF2B5EF4-FFF2-40B4-BE49-F238E27FC236}">
                <a16:creationId xmlns:a16="http://schemas.microsoft.com/office/drawing/2014/main" id="{FF1F418E-648E-B518-8444-996F2114800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FEF513D-ADB9-A1ED-A21F-474001E8ACC9}"/>
              </a:ext>
            </a:extLst>
          </p:cNvPr>
          <p:cNvSpPr>
            <a:spLocks noGrp="1"/>
          </p:cNvSpPr>
          <p:nvPr>
            <p:ph type="sldNum" sz="quarter" idx="12"/>
          </p:nvPr>
        </p:nvSpPr>
        <p:spPr/>
        <p:txBody>
          <a:bodyPr/>
          <a:lstStyle/>
          <a:p>
            <a:fld id="{47F973DB-5337-40C3-95D2-3B47C352C9AC}" type="slidenum">
              <a:rPr lang="en-GB" smtClean="0"/>
              <a:t>‹#›</a:t>
            </a:fld>
            <a:endParaRPr lang="en-GB"/>
          </a:p>
        </p:txBody>
      </p:sp>
    </p:spTree>
    <p:extLst>
      <p:ext uri="{BB962C8B-B14F-4D97-AF65-F5344CB8AC3E}">
        <p14:creationId xmlns:p14="http://schemas.microsoft.com/office/powerpoint/2010/main" val="3135962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AC09C-B5F5-447D-C610-CE489A74292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0E903C4-D1B9-DA67-C3CA-93C447648FBC}"/>
              </a:ext>
            </a:extLst>
          </p:cNvPr>
          <p:cNvSpPr>
            <a:spLocks noGrp="1"/>
          </p:cNvSpPr>
          <p:nvPr>
            <p:ph type="dt" sz="half" idx="10"/>
          </p:nvPr>
        </p:nvSpPr>
        <p:spPr/>
        <p:txBody>
          <a:bodyPr/>
          <a:lstStyle/>
          <a:p>
            <a:fld id="{066170A9-3543-413C-88BB-29AE2CD4657E}" type="datetimeFigureOut">
              <a:rPr lang="en-GB" smtClean="0"/>
              <a:t>15/09/2023</a:t>
            </a:fld>
            <a:endParaRPr lang="en-GB"/>
          </a:p>
        </p:txBody>
      </p:sp>
      <p:sp>
        <p:nvSpPr>
          <p:cNvPr id="4" name="Footer Placeholder 3">
            <a:extLst>
              <a:ext uri="{FF2B5EF4-FFF2-40B4-BE49-F238E27FC236}">
                <a16:creationId xmlns:a16="http://schemas.microsoft.com/office/drawing/2014/main" id="{E1D9CF92-E402-2987-0E3E-174E4EB83E6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C406583-8B17-94E3-17FE-1E4F77A7926D}"/>
              </a:ext>
            </a:extLst>
          </p:cNvPr>
          <p:cNvSpPr>
            <a:spLocks noGrp="1"/>
          </p:cNvSpPr>
          <p:nvPr>
            <p:ph type="sldNum" sz="quarter" idx="12"/>
          </p:nvPr>
        </p:nvSpPr>
        <p:spPr/>
        <p:txBody>
          <a:bodyPr/>
          <a:lstStyle/>
          <a:p>
            <a:fld id="{47F973DB-5337-40C3-95D2-3B47C352C9AC}" type="slidenum">
              <a:rPr lang="en-GB" smtClean="0"/>
              <a:t>‹#›</a:t>
            </a:fld>
            <a:endParaRPr lang="en-GB"/>
          </a:p>
        </p:txBody>
      </p:sp>
    </p:spTree>
    <p:extLst>
      <p:ext uri="{BB962C8B-B14F-4D97-AF65-F5344CB8AC3E}">
        <p14:creationId xmlns:p14="http://schemas.microsoft.com/office/powerpoint/2010/main" val="2964112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94CCCA-922B-3B38-6FE7-63BFB419DD5E}"/>
              </a:ext>
            </a:extLst>
          </p:cNvPr>
          <p:cNvSpPr>
            <a:spLocks noGrp="1"/>
          </p:cNvSpPr>
          <p:nvPr>
            <p:ph type="dt" sz="half" idx="10"/>
          </p:nvPr>
        </p:nvSpPr>
        <p:spPr/>
        <p:txBody>
          <a:bodyPr/>
          <a:lstStyle/>
          <a:p>
            <a:fld id="{066170A9-3543-413C-88BB-29AE2CD4657E}" type="datetimeFigureOut">
              <a:rPr lang="en-GB" smtClean="0"/>
              <a:t>15/09/2023</a:t>
            </a:fld>
            <a:endParaRPr lang="en-GB"/>
          </a:p>
        </p:txBody>
      </p:sp>
      <p:sp>
        <p:nvSpPr>
          <p:cNvPr id="3" name="Footer Placeholder 2">
            <a:extLst>
              <a:ext uri="{FF2B5EF4-FFF2-40B4-BE49-F238E27FC236}">
                <a16:creationId xmlns:a16="http://schemas.microsoft.com/office/drawing/2014/main" id="{EDEEE39C-BC4F-C837-053E-870B6F0086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4393657-0ADC-A01C-9CC4-A36132F81C0D}"/>
              </a:ext>
            </a:extLst>
          </p:cNvPr>
          <p:cNvSpPr>
            <a:spLocks noGrp="1"/>
          </p:cNvSpPr>
          <p:nvPr>
            <p:ph type="sldNum" sz="quarter" idx="12"/>
          </p:nvPr>
        </p:nvSpPr>
        <p:spPr/>
        <p:txBody>
          <a:bodyPr/>
          <a:lstStyle/>
          <a:p>
            <a:fld id="{47F973DB-5337-40C3-95D2-3B47C352C9AC}" type="slidenum">
              <a:rPr lang="en-GB" smtClean="0"/>
              <a:t>‹#›</a:t>
            </a:fld>
            <a:endParaRPr lang="en-GB"/>
          </a:p>
        </p:txBody>
      </p:sp>
    </p:spTree>
    <p:extLst>
      <p:ext uri="{BB962C8B-B14F-4D97-AF65-F5344CB8AC3E}">
        <p14:creationId xmlns:p14="http://schemas.microsoft.com/office/powerpoint/2010/main" val="3204597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3A2D-7A8A-5727-8F52-63F73A29B4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E518B70-275C-C1B7-ADE3-73941A1F09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0116B5F-45D1-6FDF-B0A5-7C1CA37891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0215A4-796E-F6BD-D931-ECC48CC9D7B3}"/>
              </a:ext>
            </a:extLst>
          </p:cNvPr>
          <p:cNvSpPr>
            <a:spLocks noGrp="1"/>
          </p:cNvSpPr>
          <p:nvPr>
            <p:ph type="dt" sz="half" idx="10"/>
          </p:nvPr>
        </p:nvSpPr>
        <p:spPr/>
        <p:txBody>
          <a:bodyPr/>
          <a:lstStyle/>
          <a:p>
            <a:fld id="{066170A9-3543-413C-88BB-29AE2CD4657E}" type="datetimeFigureOut">
              <a:rPr lang="en-GB" smtClean="0"/>
              <a:t>15/09/2023</a:t>
            </a:fld>
            <a:endParaRPr lang="en-GB"/>
          </a:p>
        </p:txBody>
      </p:sp>
      <p:sp>
        <p:nvSpPr>
          <p:cNvPr id="6" name="Footer Placeholder 5">
            <a:extLst>
              <a:ext uri="{FF2B5EF4-FFF2-40B4-BE49-F238E27FC236}">
                <a16:creationId xmlns:a16="http://schemas.microsoft.com/office/drawing/2014/main" id="{A9730E80-FF44-3658-1BD6-812F8DB1B9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D3DD1C-29A5-D08B-93C5-4D83B189C165}"/>
              </a:ext>
            </a:extLst>
          </p:cNvPr>
          <p:cNvSpPr>
            <a:spLocks noGrp="1"/>
          </p:cNvSpPr>
          <p:nvPr>
            <p:ph type="sldNum" sz="quarter" idx="12"/>
          </p:nvPr>
        </p:nvSpPr>
        <p:spPr/>
        <p:txBody>
          <a:bodyPr/>
          <a:lstStyle/>
          <a:p>
            <a:fld id="{47F973DB-5337-40C3-95D2-3B47C352C9AC}" type="slidenum">
              <a:rPr lang="en-GB" smtClean="0"/>
              <a:t>‹#›</a:t>
            </a:fld>
            <a:endParaRPr lang="en-GB"/>
          </a:p>
        </p:txBody>
      </p:sp>
    </p:spTree>
    <p:extLst>
      <p:ext uri="{BB962C8B-B14F-4D97-AF65-F5344CB8AC3E}">
        <p14:creationId xmlns:p14="http://schemas.microsoft.com/office/powerpoint/2010/main" val="1129267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E4EC7-81A2-BDDD-B37A-F604CAE37F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1C43CA8-56DF-5C5A-9AF9-D083C8ADD7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AB8377D-CF81-A052-1D1B-078C2860B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01493D-9EFD-1526-0871-11C46F94C697}"/>
              </a:ext>
            </a:extLst>
          </p:cNvPr>
          <p:cNvSpPr>
            <a:spLocks noGrp="1"/>
          </p:cNvSpPr>
          <p:nvPr>
            <p:ph type="dt" sz="half" idx="10"/>
          </p:nvPr>
        </p:nvSpPr>
        <p:spPr/>
        <p:txBody>
          <a:bodyPr/>
          <a:lstStyle/>
          <a:p>
            <a:fld id="{066170A9-3543-413C-88BB-29AE2CD4657E}" type="datetimeFigureOut">
              <a:rPr lang="en-GB" smtClean="0"/>
              <a:t>15/09/2023</a:t>
            </a:fld>
            <a:endParaRPr lang="en-GB"/>
          </a:p>
        </p:txBody>
      </p:sp>
      <p:sp>
        <p:nvSpPr>
          <p:cNvPr id="6" name="Footer Placeholder 5">
            <a:extLst>
              <a:ext uri="{FF2B5EF4-FFF2-40B4-BE49-F238E27FC236}">
                <a16:creationId xmlns:a16="http://schemas.microsoft.com/office/drawing/2014/main" id="{A7CBDCB6-6063-6498-D2BA-69A2484625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DC422F-BC31-9B0D-1371-812700E425EA}"/>
              </a:ext>
            </a:extLst>
          </p:cNvPr>
          <p:cNvSpPr>
            <a:spLocks noGrp="1"/>
          </p:cNvSpPr>
          <p:nvPr>
            <p:ph type="sldNum" sz="quarter" idx="12"/>
          </p:nvPr>
        </p:nvSpPr>
        <p:spPr/>
        <p:txBody>
          <a:bodyPr/>
          <a:lstStyle/>
          <a:p>
            <a:fld id="{47F973DB-5337-40C3-95D2-3B47C352C9AC}" type="slidenum">
              <a:rPr lang="en-GB" smtClean="0"/>
              <a:t>‹#›</a:t>
            </a:fld>
            <a:endParaRPr lang="en-GB"/>
          </a:p>
        </p:txBody>
      </p:sp>
    </p:spTree>
    <p:extLst>
      <p:ext uri="{BB962C8B-B14F-4D97-AF65-F5344CB8AC3E}">
        <p14:creationId xmlns:p14="http://schemas.microsoft.com/office/powerpoint/2010/main" val="511901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DE36C8-34C9-0229-5D52-B38D19042C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3F6815-08F8-C854-E3A8-BCC291B86F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925C63-1FF4-C68F-83AE-E547F1C86D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6170A9-3543-413C-88BB-29AE2CD4657E}" type="datetimeFigureOut">
              <a:rPr lang="en-GB" smtClean="0"/>
              <a:t>15/09/2023</a:t>
            </a:fld>
            <a:endParaRPr lang="en-GB"/>
          </a:p>
        </p:txBody>
      </p:sp>
      <p:sp>
        <p:nvSpPr>
          <p:cNvPr id="5" name="Footer Placeholder 4">
            <a:extLst>
              <a:ext uri="{FF2B5EF4-FFF2-40B4-BE49-F238E27FC236}">
                <a16:creationId xmlns:a16="http://schemas.microsoft.com/office/drawing/2014/main" id="{D454D8D8-35FF-F622-1AAB-0505649619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244E8F9-E3DF-2C31-815F-86C49D040C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F973DB-5337-40C3-95D2-3B47C352C9AC}" type="slidenum">
              <a:rPr lang="en-GB" smtClean="0"/>
              <a:t>‹#›</a:t>
            </a:fld>
            <a:endParaRPr lang="en-GB"/>
          </a:p>
        </p:txBody>
      </p:sp>
    </p:spTree>
    <p:extLst>
      <p:ext uri="{BB962C8B-B14F-4D97-AF65-F5344CB8AC3E}">
        <p14:creationId xmlns:p14="http://schemas.microsoft.com/office/powerpoint/2010/main" val="574374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Isle_of_Wight"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pngall.com/united-kingdom-uk-map-png/" TargetMode="External"/><Relationship Id="rId3" Type="http://schemas.openxmlformats.org/officeDocument/2006/relationships/hyperlink" Target="https://www.flickr.com/photos/cgt/51289954390/" TargetMode="External"/><Relationship Id="rId7"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hyperlink" Target="https://creativecommons.org/licenses/by-sa/3.0/" TargetMode="External"/><Relationship Id="rId5" Type="http://schemas.openxmlformats.org/officeDocument/2006/relationships/hyperlink" Target="https://en.wikipedia.org/wiki/Sydney_Trains_M_set" TargetMode="External"/><Relationship Id="rId4" Type="http://schemas.openxmlformats.org/officeDocument/2006/relationships/image" Target="../media/image4.jpg"/><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ready-prepared-preparation-2379042/" TargetMode="External"/><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fr/ardoise-sc%C3%A8ne-conseil-action-film-34046/" TargetMode="Externa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0">
            <a:extLst>
              <a:ext uri="{FF2B5EF4-FFF2-40B4-BE49-F238E27FC236}">
                <a16:creationId xmlns:a16="http://schemas.microsoft.com/office/drawing/2014/main" id="{06DA9DF9-31F7-4056-B42E-878CC92417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C683B516-C580-2A53-BAFC-CB650E055D28}"/>
              </a:ext>
            </a:extLst>
          </p:cNvPr>
          <p:cNvSpPr>
            <a:spLocks noGrp="1"/>
          </p:cNvSpPr>
          <p:nvPr>
            <p:ph type="subTitle" idx="1"/>
          </p:nvPr>
        </p:nvSpPr>
        <p:spPr>
          <a:xfrm flipH="1" flipV="1">
            <a:off x="11453301" y="3804500"/>
            <a:ext cx="190461" cy="62396"/>
          </a:xfrm>
        </p:spPr>
        <p:txBody>
          <a:bodyPr>
            <a:normAutofit fontScale="25000" lnSpcReduction="20000"/>
          </a:bodyPr>
          <a:lstStyle/>
          <a:p>
            <a:pPr algn="l"/>
            <a:endParaRPr lang="en-GB" dirty="0"/>
          </a:p>
        </p:txBody>
      </p:sp>
      <p:pic>
        <p:nvPicPr>
          <p:cNvPr id="5" name="Picture 4" descr="An aerial view of an island&#10;&#10;Description automatically generated">
            <a:extLst>
              <a:ext uri="{FF2B5EF4-FFF2-40B4-BE49-F238E27FC236}">
                <a16:creationId xmlns:a16="http://schemas.microsoft.com/office/drawing/2014/main" id="{0E1FB50A-A737-AA8D-8E63-8CFA6914B89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21972" r="20425"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TextBox 5">
            <a:extLst>
              <a:ext uri="{FF2B5EF4-FFF2-40B4-BE49-F238E27FC236}">
                <a16:creationId xmlns:a16="http://schemas.microsoft.com/office/drawing/2014/main" id="{13492B86-FD47-4F8F-F898-4486706848A7}"/>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en.wikipedia.org/wiki/Isle_of_Wight">
                  <a:extLst>
                    <a:ext uri="{A12FA001-AC4F-418D-AE19-62706E023703}">
                      <ahyp:hlinkClr xmlns:ahyp="http://schemas.microsoft.com/office/drawing/2018/hyperlinkcolor" xmlns=""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ahyp="http://schemas.microsoft.com/office/drawing/2018/hyperlinkcolor" xmlns="" val="tx"/>
                    </a:ext>
                  </a:extLst>
                </a:hlinkClick>
              </a:rPr>
              <a:t>CC BY-SA</a:t>
            </a:r>
            <a:endParaRPr lang="en-GB" sz="700">
              <a:solidFill>
                <a:srgbClr val="FFFFFF"/>
              </a:solidFill>
            </a:endParaRPr>
          </a:p>
        </p:txBody>
      </p:sp>
      <p:sp>
        <p:nvSpPr>
          <p:cNvPr id="7" name="TextBox 6"/>
          <p:cNvSpPr txBox="1"/>
          <p:nvPr/>
        </p:nvSpPr>
        <p:spPr>
          <a:xfrm>
            <a:off x="144379" y="250699"/>
            <a:ext cx="6236101" cy="6740307"/>
          </a:xfrm>
          <a:prstGeom prst="rect">
            <a:avLst/>
          </a:prstGeom>
          <a:noFill/>
        </p:spPr>
        <p:txBody>
          <a:bodyPr wrap="square" rtlCol="0">
            <a:spAutoFit/>
          </a:bodyPr>
          <a:lstStyle/>
          <a:p>
            <a:r>
              <a:rPr lang="en-GB" sz="2000" b="1" dirty="0">
                <a:latin typeface="+mj-lt"/>
              </a:rPr>
              <a:t>Introducing Isle of Wight </a:t>
            </a:r>
            <a:r>
              <a:rPr lang="en-GB" sz="2000" b="1" dirty="0" smtClean="0">
                <a:latin typeface="+mj-lt"/>
              </a:rPr>
              <a:t>Council</a:t>
            </a:r>
          </a:p>
          <a:p>
            <a:endParaRPr lang="en-GB" b="1" dirty="0"/>
          </a:p>
          <a:p>
            <a:pPr marL="285750" indent="-285750">
              <a:buFont typeface="Arial" panose="020B0604020202020204" pitchFamily="34" charset="0"/>
              <a:buChar char="•"/>
            </a:pPr>
            <a:r>
              <a:rPr lang="en-GB" sz="1700" dirty="0" smtClean="0"/>
              <a:t>The Island is a unique place (23x13 miles) </a:t>
            </a:r>
            <a:r>
              <a:rPr lang="en-GB" sz="1700" dirty="0"/>
              <a:t>with a population </a:t>
            </a:r>
            <a:r>
              <a:rPr lang="en-GB" sz="1700" dirty="0" smtClean="0"/>
              <a:t>of just </a:t>
            </a:r>
            <a:r>
              <a:rPr lang="en-GB" sz="1700" dirty="0"/>
              <a:t>141,00 </a:t>
            </a:r>
            <a:r>
              <a:rPr lang="en-GB" sz="1700" dirty="0" smtClean="0"/>
              <a:t>people.</a:t>
            </a:r>
          </a:p>
          <a:p>
            <a:pPr marL="285750" indent="-285750">
              <a:buFont typeface="Arial" panose="020B0604020202020204" pitchFamily="34" charset="0"/>
              <a:buChar char="•"/>
            </a:pPr>
            <a:endParaRPr lang="en-GB" sz="1700" dirty="0" smtClean="0"/>
          </a:p>
          <a:p>
            <a:pPr marL="285750" indent="-285750">
              <a:buFont typeface="Arial" panose="020B0604020202020204" pitchFamily="34" charset="0"/>
              <a:buChar char="•"/>
            </a:pPr>
            <a:r>
              <a:rPr lang="en-GB" sz="1700" dirty="0"/>
              <a:t>We are a unitary </a:t>
            </a:r>
            <a:r>
              <a:rPr lang="en-GB" sz="1700" dirty="0" smtClean="0"/>
              <a:t>authority </a:t>
            </a:r>
            <a:r>
              <a:rPr lang="en-GB" sz="1700" dirty="0"/>
              <a:t>that covers the whole </a:t>
            </a:r>
            <a:r>
              <a:rPr lang="en-GB" sz="1700" dirty="0" smtClean="0"/>
              <a:t>Island.</a:t>
            </a:r>
          </a:p>
          <a:p>
            <a:pPr marL="285750" indent="-285750">
              <a:buFont typeface="Arial" panose="020B0604020202020204" pitchFamily="34" charset="0"/>
              <a:buChar char="•"/>
            </a:pPr>
            <a:endParaRPr lang="en-GB" sz="1700" b="1" dirty="0"/>
          </a:p>
          <a:p>
            <a:pPr marL="285750" indent="-285750">
              <a:buFont typeface="Arial" panose="020B0604020202020204" pitchFamily="34" charset="0"/>
              <a:buChar char="•"/>
            </a:pPr>
            <a:r>
              <a:rPr lang="en-GB" sz="1700" dirty="0" smtClean="0"/>
              <a:t>We support </a:t>
            </a:r>
            <a:r>
              <a:rPr lang="en-GB" sz="1700" dirty="0"/>
              <a:t>166 care </a:t>
            </a:r>
            <a:r>
              <a:rPr lang="en-GB" sz="1700" dirty="0" smtClean="0"/>
              <a:t>leavers.</a:t>
            </a:r>
          </a:p>
          <a:p>
            <a:pPr marL="285750" indent="-285750">
              <a:buFont typeface="Arial" panose="020B0604020202020204" pitchFamily="34" charset="0"/>
              <a:buChar char="•"/>
            </a:pPr>
            <a:endParaRPr lang="en-GB" sz="1700" b="1" dirty="0"/>
          </a:p>
          <a:p>
            <a:pPr marL="285750" indent="-285750">
              <a:buFont typeface="Arial" panose="020B0604020202020204" pitchFamily="34" charset="0"/>
              <a:buChar char="•"/>
            </a:pPr>
            <a:r>
              <a:rPr lang="en-GB" sz="1700" dirty="0"/>
              <a:t>8 Personal Advisors , 1 housing Personal Advisor, an administrator and the team manager. </a:t>
            </a:r>
            <a:endParaRPr lang="en-GB" sz="1700" dirty="0" smtClean="0"/>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smtClean="0"/>
              <a:t>No University, only one hospital and one college.</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smtClean="0"/>
              <a:t>If </a:t>
            </a:r>
            <a:r>
              <a:rPr lang="en-GB" sz="1700" dirty="0"/>
              <a:t>the young people we support want to entre higher education they may need to commute or find accommodation on the mainland</a:t>
            </a:r>
            <a:r>
              <a:rPr lang="en-GB" sz="1700" dirty="0" smtClean="0"/>
              <a:t>.</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b="1" dirty="0" smtClean="0"/>
              <a:t>Accommodation </a:t>
            </a:r>
            <a:r>
              <a:rPr lang="en-GB" sz="1700" b="1" dirty="0"/>
              <a:t>is limited across the Island</a:t>
            </a:r>
            <a:r>
              <a:rPr lang="en-GB" sz="1700" dirty="0"/>
              <a:t>, and this impacts the young people that use our service. </a:t>
            </a:r>
            <a:r>
              <a:rPr lang="en-GB" dirty="0"/>
              <a:t/>
            </a:r>
            <a:br>
              <a:rPr lang="en-GB" dirty="0"/>
            </a:br>
            <a:r>
              <a:rPr lang="en-GB" dirty="0"/>
              <a:t/>
            </a:r>
            <a:br>
              <a:rPr lang="en-GB" dirty="0"/>
            </a:br>
            <a:r>
              <a:rPr lang="en-GB" dirty="0"/>
              <a:t/>
            </a:r>
            <a:br>
              <a:rPr lang="en-GB" dirty="0"/>
            </a:br>
            <a:r>
              <a:rPr lang="en-GB" b="1" dirty="0"/>
              <a:t/>
            </a:r>
            <a:br>
              <a:rPr lang="en-GB" b="1" dirty="0"/>
            </a:br>
            <a:r>
              <a:rPr lang="en-GB" b="1" dirty="0"/>
              <a:t/>
            </a:r>
            <a:br>
              <a:rPr lang="en-GB" b="1" dirty="0"/>
            </a:br>
            <a:endParaRPr lang="en-GB" dirty="0"/>
          </a:p>
        </p:txBody>
      </p:sp>
      <p:pic>
        <p:nvPicPr>
          <p:cNvPr id="4" name="Picture 3">
            <a:extLst>
              <a:ext uri="{FF2B5EF4-FFF2-40B4-BE49-F238E27FC236}">
                <a16:creationId xmlns:a16="http://schemas.microsoft.com/office/drawing/2014/main" id="{A5FD9176-471A-1ADA-30BD-780B7A4A19DF}"/>
              </a:ext>
            </a:extLst>
          </p:cNvPr>
          <p:cNvPicPr>
            <a:picLocks noChangeAspect="1"/>
          </p:cNvPicPr>
          <p:nvPr/>
        </p:nvPicPr>
        <p:blipFill>
          <a:blip r:embed="rId5"/>
          <a:stretch>
            <a:fillRect/>
          </a:stretch>
        </p:blipFill>
        <p:spPr>
          <a:xfrm>
            <a:off x="392841" y="5867358"/>
            <a:ext cx="2980279" cy="890614"/>
          </a:xfrm>
          <a:prstGeom prst="rect">
            <a:avLst/>
          </a:prstGeom>
        </p:spPr>
      </p:pic>
    </p:spTree>
    <p:extLst>
      <p:ext uri="{BB962C8B-B14F-4D97-AF65-F5344CB8AC3E}">
        <p14:creationId xmlns:p14="http://schemas.microsoft.com/office/powerpoint/2010/main" val="1930430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54ECEBE-9353-406C-9313-02A517A310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4" name="Freeform: Shape 13">
            <a:extLst>
              <a:ext uri="{FF2B5EF4-FFF2-40B4-BE49-F238E27FC236}">
                <a16:creationId xmlns:a16="http://schemas.microsoft.com/office/drawing/2014/main" id="{86806086-A782-4311-A63B-1A68574D80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02" y="-15901"/>
            <a:ext cx="6578337" cy="5814891"/>
          </a:xfrm>
          <a:custGeom>
            <a:avLst/>
            <a:gdLst>
              <a:gd name="connsiteX0" fmla="*/ 1667657 w 6578337"/>
              <a:gd name="connsiteY0" fmla="*/ 0 h 5814891"/>
              <a:gd name="connsiteX1" fmla="*/ 5296215 w 6578337"/>
              <a:gd name="connsiteY1" fmla="*/ 0 h 5814891"/>
              <a:gd name="connsiteX2" fmla="*/ 5354505 w 6578337"/>
              <a:gd name="connsiteY2" fmla="*/ 38974 h 5814891"/>
              <a:gd name="connsiteX3" fmla="*/ 5772761 w 6578337"/>
              <a:gd name="connsiteY3" fmla="*/ 430996 h 5814891"/>
              <a:gd name="connsiteX4" fmla="*/ 6578337 w 6578337"/>
              <a:gd name="connsiteY4" fmla="*/ 2842158 h 5814891"/>
              <a:gd name="connsiteX5" fmla="*/ 6219497 w 6578337"/>
              <a:gd name="connsiteY5" fmla="*/ 3831001 h 5814891"/>
              <a:gd name="connsiteX6" fmla="*/ 5157059 w 6578337"/>
              <a:gd name="connsiteY6" fmla="*/ 4751758 h 5814891"/>
              <a:gd name="connsiteX7" fmla="*/ 4923464 w 6578337"/>
              <a:gd name="connsiteY7" fmla="*/ 4927890 h 5814891"/>
              <a:gd name="connsiteX8" fmla="*/ 3004017 w 6578337"/>
              <a:gd name="connsiteY8" fmla="*/ 5814891 h 5814891"/>
              <a:gd name="connsiteX9" fmla="*/ 475534 w 6578337"/>
              <a:gd name="connsiteY9" fmla="*/ 4373098 h 5814891"/>
              <a:gd name="connsiteX10" fmla="*/ 206071 w 6578337"/>
              <a:gd name="connsiteY10" fmla="*/ 4004246 h 5814891"/>
              <a:gd name="connsiteX11" fmla="*/ 79385 w 6578337"/>
              <a:gd name="connsiteY11" fmla="*/ 3833508 h 5814891"/>
              <a:gd name="connsiteX12" fmla="*/ 0 w 6578337"/>
              <a:gd name="connsiteY12" fmla="*/ 3721725 h 5814891"/>
              <a:gd name="connsiteX13" fmla="*/ 0 w 6578337"/>
              <a:gd name="connsiteY13" fmla="*/ 1581323 h 5814891"/>
              <a:gd name="connsiteX14" fmla="*/ 168477 w 6578337"/>
              <a:gd name="connsiteY14" fmla="*/ 1300525 h 5814891"/>
              <a:gd name="connsiteX15" fmla="*/ 885512 w 6578337"/>
              <a:gd name="connsiteY15" fmla="*/ 515238 h 5814891"/>
              <a:gd name="connsiteX16" fmla="*/ 1494824 w 6578337"/>
              <a:gd name="connsiteY16" fmla="*/ 90742 h 581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78337" h="5814891">
                <a:moveTo>
                  <a:pt x="1667657" y="0"/>
                </a:moveTo>
                <a:lnTo>
                  <a:pt x="5296215" y="0"/>
                </a:lnTo>
                <a:lnTo>
                  <a:pt x="5354505" y="38974"/>
                </a:lnTo>
                <a:cubicBezTo>
                  <a:pt x="5505893" y="152699"/>
                  <a:pt x="5645664" y="283643"/>
                  <a:pt x="5772761" y="430996"/>
                </a:cubicBezTo>
                <a:cubicBezTo>
                  <a:pt x="6292274" y="1033532"/>
                  <a:pt x="6578337" y="1889809"/>
                  <a:pt x="6578337" y="2842158"/>
                </a:cubicBezTo>
                <a:cubicBezTo>
                  <a:pt x="6578337" y="3222117"/>
                  <a:pt x="6467617" y="3527065"/>
                  <a:pt x="6219497" y="3831001"/>
                </a:cubicBezTo>
                <a:cubicBezTo>
                  <a:pt x="5959965" y="4148933"/>
                  <a:pt x="5569997" y="4441763"/>
                  <a:pt x="5157059" y="4751758"/>
                </a:cubicBezTo>
                <a:cubicBezTo>
                  <a:pt x="5080873" y="4808882"/>
                  <a:pt x="5002168" y="4868026"/>
                  <a:pt x="4923464" y="4927890"/>
                </a:cubicBezTo>
                <a:cubicBezTo>
                  <a:pt x="4218974" y="5463640"/>
                  <a:pt x="3704799" y="5814891"/>
                  <a:pt x="3004017" y="5814891"/>
                </a:cubicBezTo>
                <a:cubicBezTo>
                  <a:pt x="1936240" y="5814891"/>
                  <a:pt x="1180025" y="5383723"/>
                  <a:pt x="475534" y="4373098"/>
                </a:cubicBezTo>
                <a:cubicBezTo>
                  <a:pt x="383343" y="4240819"/>
                  <a:pt x="293225" y="4120515"/>
                  <a:pt x="206071" y="4004246"/>
                </a:cubicBezTo>
                <a:cubicBezTo>
                  <a:pt x="160920" y="3943985"/>
                  <a:pt x="118700" y="3887339"/>
                  <a:pt x="79385" y="3833508"/>
                </a:cubicBezTo>
                <a:lnTo>
                  <a:pt x="0" y="3721725"/>
                </a:lnTo>
                <a:lnTo>
                  <a:pt x="0" y="1581323"/>
                </a:lnTo>
                <a:lnTo>
                  <a:pt x="168477" y="1300525"/>
                </a:lnTo>
                <a:cubicBezTo>
                  <a:pt x="359173" y="1017017"/>
                  <a:pt x="599372" y="753795"/>
                  <a:pt x="885512" y="515238"/>
                </a:cubicBezTo>
                <a:cubicBezTo>
                  <a:pt x="1073010" y="358870"/>
                  <a:pt x="1278109" y="216205"/>
                  <a:pt x="1494824" y="90742"/>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 name="Picture 2" descr="A large boat in the water&#10;&#10;Description automatically generated">
            <a:extLst>
              <a:ext uri="{FF2B5EF4-FFF2-40B4-BE49-F238E27FC236}">
                <a16:creationId xmlns:a16="http://schemas.microsoft.com/office/drawing/2014/main" id="{9FDF08A9-C659-B684-9979-E535ADFF460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2855" r="21689"/>
          <a:stretch/>
        </p:blipFill>
        <p:spPr>
          <a:xfrm>
            <a:off x="259876" y="1113034"/>
            <a:ext cx="3914561" cy="3462950"/>
          </a:xfrm>
          <a:custGeom>
            <a:avLst/>
            <a:gdLst/>
            <a:ahLst/>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p:spPr>
      </p:pic>
      <p:sp>
        <p:nvSpPr>
          <p:cNvPr id="16" name="Freeform: Shape 15">
            <a:extLst>
              <a:ext uri="{FF2B5EF4-FFF2-40B4-BE49-F238E27FC236}">
                <a16:creationId xmlns:a16="http://schemas.microsoft.com/office/drawing/2014/main" id="{CE71458B-DF80-43DF-9693-2EC3878ACA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23162" cy="5593660"/>
          </a:xfrm>
          <a:custGeom>
            <a:avLst/>
            <a:gdLst>
              <a:gd name="connsiteX0" fmla="*/ 2177447 w 6323162"/>
              <a:gd name="connsiteY0" fmla="*/ 0 h 5593660"/>
              <a:gd name="connsiteX1" fmla="*/ 2572776 w 6323162"/>
              <a:gd name="connsiteY1" fmla="*/ 0 h 5593660"/>
              <a:gd name="connsiteX2" fmla="*/ 2279674 w 6323162"/>
              <a:gd name="connsiteY2" fmla="*/ 98163 h 5593660"/>
              <a:gd name="connsiteX3" fmla="*/ 1163390 w 6323162"/>
              <a:gd name="connsiteY3" fmla="*/ 758946 h 5593660"/>
              <a:gd name="connsiteX4" fmla="*/ 391288 w 6323162"/>
              <a:gd name="connsiteY4" fmla="*/ 1711778 h 5593660"/>
              <a:gd name="connsiteX5" fmla="*/ 111318 w 6323162"/>
              <a:gd name="connsiteY5" fmla="*/ 2820666 h 5593660"/>
              <a:gd name="connsiteX6" fmla="*/ 574682 w 6323162"/>
              <a:gd name="connsiteY6" fmla="*/ 3850310 h 5593660"/>
              <a:gd name="connsiteX7" fmla="*/ 808161 w 6323162"/>
              <a:gd name="connsiteY7" fmla="*/ 4177123 h 5593660"/>
              <a:gd name="connsiteX8" fmla="*/ 2998992 w 6323162"/>
              <a:gd name="connsiteY8" fmla="*/ 5454594 h 5593660"/>
              <a:gd name="connsiteX9" fmla="*/ 4662117 w 6323162"/>
              <a:gd name="connsiteY9" fmla="*/ 4668685 h 5593660"/>
              <a:gd name="connsiteX10" fmla="*/ 4864518 w 6323162"/>
              <a:gd name="connsiteY10" fmla="*/ 4512627 h 5593660"/>
              <a:gd name="connsiteX11" fmla="*/ 5785079 w 6323162"/>
              <a:gd name="connsiteY11" fmla="*/ 3696808 h 5593660"/>
              <a:gd name="connsiteX12" fmla="*/ 6095999 w 6323162"/>
              <a:gd name="connsiteY12" fmla="*/ 2820666 h 5593660"/>
              <a:gd name="connsiteX13" fmla="*/ 5397999 w 6323162"/>
              <a:gd name="connsiteY13" fmla="*/ 684305 h 5593660"/>
              <a:gd name="connsiteX14" fmla="*/ 4612801 w 6323162"/>
              <a:gd name="connsiteY14" fmla="*/ 81166 h 5593660"/>
              <a:gd name="connsiteX15" fmla="*/ 4406067 w 6323162"/>
              <a:gd name="connsiteY15" fmla="*/ 0 h 5593660"/>
              <a:gd name="connsiteX16" fmla="*/ 4826316 w 6323162"/>
              <a:gd name="connsiteY16" fmla="*/ 0 h 5593660"/>
              <a:gd name="connsiteX17" fmla="*/ 4971508 w 6323162"/>
              <a:gd name="connsiteY17" fmla="*/ 75777 h 5593660"/>
              <a:gd name="connsiteX18" fmla="*/ 5577109 w 6323162"/>
              <a:gd name="connsiteY18" fmla="*/ 586873 h 5593660"/>
              <a:gd name="connsiteX19" fmla="*/ 6323162 w 6323162"/>
              <a:gd name="connsiteY19" fmla="*/ 2829148 h 5593660"/>
              <a:gd name="connsiteX20" fmla="*/ 5990836 w 6323162"/>
              <a:gd name="connsiteY20" fmla="*/ 3748729 h 5593660"/>
              <a:gd name="connsiteX21" fmla="*/ 5006899 w 6323162"/>
              <a:gd name="connsiteY21" fmla="*/ 4604992 h 5593660"/>
              <a:gd name="connsiteX22" fmla="*/ 4790566 w 6323162"/>
              <a:gd name="connsiteY22" fmla="*/ 4768788 h 5593660"/>
              <a:gd name="connsiteX23" fmla="*/ 3012943 w 6323162"/>
              <a:gd name="connsiteY23" fmla="*/ 5593660 h 5593660"/>
              <a:gd name="connsiteX24" fmla="*/ 671286 w 6323162"/>
              <a:gd name="connsiteY24" fmla="*/ 4252856 h 5593660"/>
              <a:gd name="connsiteX25" fmla="*/ 421733 w 6323162"/>
              <a:gd name="connsiteY25" fmla="*/ 3909839 h 5593660"/>
              <a:gd name="connsiteX26" fmla="*/ 48655 w 6323162"/>
              <a:gd name="connsiteY26" fmla="*/ 3351082 h 5593660"/>
              <a:gd name="connsiteX27" fmla="*/ 0 w 6323162"/>
              <a:gd name="connsiteY27" fmla="*/ 3239820 h 5593660"/>
              <a:gd name="connsiteX28" fmla="*/ 0 w 6323162"/>
              <a:gd name="connsiteY28" fmla="*/ 2248150 h 5593660"/>
              <a:gd name="connsiteX29" fmla="*/ 1658 w 6323162"/>
              <a:gd name="connsiteY29" fmla="*/ 2239520 h 5593660"/>
              <a:gd name="connsiteX30" fmla="*/ 225714 w 6323162"/>
              <a:gd name="connsiteY30" fmla="*/ 1665285 h 5593660"/>
              <a:gd name="connsiteX31" fmla="*/ 1050970 w 6323162"/>
              <a:gd name="connsiteY31" fmla="*/ 665214 h 5593660"/>
              <a:gd name="connsiteX32" fmla="*/ 1923692 w 6323162"/>
              <a:gd name="connsiteY32" fmla="*/ 107844 h 559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323162" h="5593660">
                <a:moveTo>
                  <a:pt x="2177447" y="0"/>
                </a:moveTo>
                <a:lnTo>
                  <a:pt x="2572776" y="0"/>
                </a:lnTo>
                <a:lnTo>
                  <a:pt x="2279674" y="98163"/>
                </a:lnTo>
                <a:cubicBezTo>
                  <a:pt x="1874231" y="253327"/>
                  <a:pt x="1488311" y="481852"/>
                  <a:pt x="1163390" y="758946"/>
                </a:cubicBezTo>
                <a:cubicBezTo>
                  <a:pt x="832819" y="1040772"/>
                  <a:pt x="573013" y="1361447"/>
                  <a:pt x="391288" y="1711778"/>
                </a:cubicBezTo>
                <a:cubicBezTo>
                  <a:pt x="205583" y="2069903"/>
                  <a:pt x="111318" y="2442986"/>
                  <a:pt x="111318" y="2820666"/>
                </a:cubicBezTo>
                <a:cubicBezTo>
                  <a:pt x="111318" y="3201031"/>
                  <a:pt x="261705" y="3423166"/>
                  <a:pt x="574682" y="3850310"/>
                </a:cubicBezTo>
                <a:cubicBezTo>
                  <a:pt x="650197" y="3953327"/>
                  <a:pt x="728281" y="4059920"/>
                  <a:pt x="808161" y="4177123"/>
                </a:cubicBezTo>
                <a:cubicBezTo>
                  <a:pt x="1418574" y="5072567"/>
                  <a:pt x="2073806" y="5454594"/>
                  <a:pt x="2998992" y="5454594"/>
                </a:cubicBezTo>
                <a:cubicBezTo>
                  <a:pt x="3606192" y="5454594"/>
                  <a:pt x="4051705" y="5143376"/>
                  <a:pt x="4662117" y="4668685"/>
                </a:cubicBezTo>
                <a:cubicBezTo>
                  <a:pt x="4730310" y="4615645"/>
                  <a:pt x="4798505" y="4563242"/>
                  <a:pt x="4864518" y="4512627"/>
                </a:cubicBezTo>
                <a:cubicBezTo>
                  <a:pt x="5222313" y="4237963"/>
                  <a:pt x="5560204" y="3978506"/>
                  <a:pt x="5785079" y="3696808"/>
                </a:cubicBezTo>
                <a:cubicBezTo>
                  <a:pt x="6000066" y="3427513"/>
                  <a:pt x="6095999" y="3157320"/>
                  <a:pt x="6095999" y="2820666"/>
                </a:cubicBezTo>
                <a:cubicBezTo>
                  <a:pt x="6095999" y="1976856"/>
                  <a:pt x="5848138" y="1218170"/>
                  <a:pt x="5397999" y="684305"/>
                </a:cubicBezTo>
                <a:cubicBezTo>
                  <a:pt x="5177750" y="423188"/>
                  <a:pt x="4913577" y="220223"/>
                  <a:pt x="4612801" y="81166"/>
                </a:cubicBezTo>
                <a:lnTo>
                  <a:pt x="4406067" y="0"/>
                </a:ln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E1994AC-22D1-4B48-9EDA-BE373E7045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41758" y="1415331"/>
            <a:ext cx="5665992" cy="5466522"/>
          </a:xfrm>
          <a:custGeom>
            <a:avLst/>
            <a:gdLst>
              <a:gd name="connsiteX0" fmla="*/ 3113576 w 5665992"/>
              <a:gd name="connsiteY0" fmla="*/ 1556 h 5401530"/>
              <a:gd name="connsiteX1" fmla="*/ 4468777 w 5665992"/>
              <a:gd name="connsiteY1" fmla="*/ 405866 h 5401530"/>
              <a:gd name="connsiteX2" fmla="*/ 5525792 w 5665992"/>
              <a:gd name="connsiteY2" fmla="*/ 1317461 h 5401530"/>
              <a:gd name="connsiteX3" fmla="*/ 5665992 w 5665992"/>
              <a:gd name="connsiteY3" fmla="*/ 1506159 h 5401530"/>
              <a:gd name="connsiteX4" fmla="*/ 5665992 w 5665992"/>
              <a:gd name="connsiteY4" fmla="*/ 5401530 h 5401530"/>
              <a:gd name="connsiteX5" fmla="*/ 965932 w 5665992"/>
              <a:gd name="connsiteY5" fmla="*/ 5401530 h 5401530"/>
              <a:gd name="connsiteX6" fmla="*/ 836753 w 5665992"/>
              <a:gd name="connsiteY6" fmla="*/ 5181943 h 5401530"/>
              <a:gd name="connsiteX7" fmla="*/ 509793 w 5665992"/>
              <a:gd name="connsiteY7" fmla="*/ 4458111 h 5401530"/>
              <a:gd name="connsiteX8" fmla="*/ 251995 w 5665992"/>
              <a:gd name="connsiteY8" fmla="*/ 1805844 h 5401530"/>
              <a:gd name="connsiteX9" fmla="*/ 3113576 w 5665992"/>
              <a:gd name="connsiteY9" fmla="*/ 1556 h 540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5992" h="5401530">
                <a:moveTo>
                  <a:pt x="3113576" y="1556"/>
                </a:moveTo>
                <a:cubicBezTo>
                  <a:pt x="3559807" y="16866"/>
                  <a:pt x="4018025" y="145625"/>
                  <a:pt x="4468777" y="405866"/>
                </a:cubicBezTo>
                <a:cubicBezTo>
                  <a:pt x="4871803" y="638554"/>
                  <a:pt x="5229811" y="952545"/>
                  <a:pt x="5525792" y="1317461"/>
                </a:cubicBezTo>
                <a:lnTo>
                  <a:pt x="5665992" y="1506159"/>
                </a:lnTo>
                <a:lnTo>
                  <a:pt x="5665992" y="5401530"/>
                </a:lnTo>
                <a:lnTo>
                  <a:pt x="965932" y="5401530"/>
                </a:lnTo>
                <a:lnTo>
                  <a:pt x="836753" y="5181943"/>
                </a:lnTo>
                <a:cubicBezTo>
                  <a:pt x="713569" y="4953383"/>
                  <a:pt x="611679" y="4708683"/>
                  <a:pt x="509793" y="4458111"/>
                </a:cubicBezTo>
                <a:cubicBezTo>
                  <a:pt x="136790" y="3540808"/>
                  <a:pt x="-278612" y="2724882"/>
                  <a:pt x="251995" y="1805844"/>
                </a:cubicBezTo>
                <a:cubicBezTo>
                  <a:pt x="911122" y="664202"/>
                  <a:pt x="1973207" y="-37572"/>
                  <a:pt x="3113576" y="1556"/>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6" name="Picture 5" descr="A train on the tracks&#10;&#10;Description automatically generated">
            <a:extLst>
              <a:ext uri="{FF2B5EF4-FFF2-40B4-BE49-F238E27FC236}">
                <a16:creationId xmlns:a16="http://schemas.microsoft.com/office/drawing/2014/main" id="{97C9D8C9-3E72-CBA7-4B40-779CC57BDB86}"/>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5155" r="20519" b="2"/>
          <a:stretch/>
        </p:blipFill>
        <p:spPr>
          <a:xfrm>
            <a:off x="8759877" y="3444901"/>
            <a:ext cx="2946678" cy="2824665"/>
          </a:xfrm>
          <a:custGeom>
            <a:avLst/>
            <a:gdLst/>
            <a:ahLst/>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600"/>
                </a:lnTo>
                <a:lnTo>
                  <a:pt x="5396070" y="4888539"/>
                </a:lnTo>
                <a:lnTo>
                  <a:pt x="5373530" y="4924165"/>
                </a:lnTo>
                <a:cubicBezTo>
                  <a:pt x="5310112" y="5013254"/>
                  <a:pt x="5241620" y="5088864"/>
                  <a:pt x="5168684" y="5154829"/>
                </a:cubicBezTo>
                <a:lnTo>
                  <a:pt x="5146924" y="5172635"/>
                </a:lnTo>
                <a:lnTo>
                  <a:pt x="987172" y="5172635"/>
                </a:lnTo>
                <a:lnTo>
                  <a:pt x="842383" y="4959392"/>
                </a:lnTo>
                <a:cubicBezTo>
                  <a:pt x="689919" y="4704655"/>
                  <a:pt x="574982" y="4422821"/>
                  <a:pt x="460051" y="4132485"/>
                </a:cubicBezTo>
                <a:cubicBezTo>
                  <a:pt x="123442" y="3282182"/>
                  <a:pt x="-251427" y="2525854"/>
                  <a:pt x="227408" y="1673941"/>
                </a:cubicBezTo>
                <a:cubicBezTo>
                  <a:pt x="822220" y="615687"/>
                  <a:pt x="1780673" y="-34829"/>
                  <a:pt x="2809770" y="1442"/>
                </a:cubicBezTo>
                <a:close/>
              </a:path>
            </a:pathLst>
          </a:custGeom>
        </p:spPr>
      </p:pic>
      <p:sp>
        <p:nvSpPr>
          <p:cNvPr id="20" name="Freeform: Shape 19">
            <a:extLst>
              <a:ext uri="{FF2B5EF4-FFF2-40B4-BE49-F238E27FC236}">
                <a16:creationId xmlns:a16="http://schemas.microsoft.com/office/drawing/2014/main" id="{22220111-5018-4EB7-A38B-79BD37F7C0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5930" y="1685365"/>
            <a:ext cx="5396070" cy="5172635"/>
          </a:xfrm>
          <a:custGeom>
            <a:avLst/>
            <a:gdLst>
              <a:gd name="connsiteX0" fmla="*/ 2809770 w 5396070"/>
              <a:gd name="connsiteY0" fmla="*/ 1442 h 5172635"/>
              <a:gd name="connsiteX1" fmla="*/ 4032739 w 5396070"/>
              <a:gd name="connsiteY1" fmla="*/ 376223 h 5172635"/>
              <a:gd name="connsiteX2" fmla="*/ 5362614 w 5396070"/>
              <a:gd name="connsiteY2" fmla="*/ 1796088 h 5172635"/>
              <a:gd name="connsiteX3" fmla="*/ 5396070 w 5396070"/>
              <a:gd name="connsiteY3" fmla="*/ 1864599 h 5172635"/>
              <a:gd name="connsiteX4" fmla="*/ 5396070 w 5396070"/>
              <a:gd name="connsiteY4" fmla="*/ 1981756 h 5172635"/>
              <a:gd name="connsiteX5" fmla="*/ 5363566 w 5396070"/>
              <a:gd name="connsiteY5" fmla="*/ 1915670 h 5172635"/>
              <a:gd name="connsiteX6" fmla="*/ 4071524 w 5396070"/>
              <a:gd name="connsiteY6" fmla="*/ 546090 h 5172635"/>
              <a:gd name="connsiteX7" fmla="*/ 2883346 w 5396070"/>
              <a:gd name="connsiteY7" fmla="*/ 184583 h 5172635"/>
              <a:gd name="connsiteX8" fmla="*/ 374449 w 5396070"/>
              <a:gd name="connsiteY8" fmla="*/ 1797850 h 5172635"/>
              <a:gd name="connsiteX9" fmla="*/ 600473 w 5396070"/>
              <a:gd name="connsiteY9" fmla="*/ 4169322 h 5172635"/>
              <a:gd name="connsiteX10" fmla="*/ 971928 w 5396070"/>
              <a:gd name="connsiteY10" fmla="*/ 4966944 h 5172635"/>
              <a:gd name="connsiteX11" fmla="*/ 1112598 w 5396070"/>
              <a:gd name="connsiteY11" fmla="*/ 5172635 h 5172635"/>
              <a:gd name="connsiteX12" fmla="*/ 987172 w 5396070"/>
              <a:gd name="connsiteY12" fmla="*/ 5172635 h 5172635"/>
              <a:gd name="connsiteX13" fmla="*/ 842383 w 5396070"/>
              <a:gd name="connsiteY13" fmla="*/ 4959392 h 5172635"/>
              <a:gd name="connsiteX14" fmla="*/ 460051 w 5396070"/>
              <a:gd name="connsiteY14" fmla="*/ 4132485 h 5172635"/>
              <a:gd name="connsiteX15" fmla="*/ 227408 w 5396070"/>
              <a:gd name="connsiteY15" fmla="*/ 1673941 h 5172635"/>
              <a:gd name="connsiteX16" fmla="*/ 2809770 w 5396070"/>
              <a:gd name="connsiteY16" fmla="*/ 1442 h 517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599"/>
                </a:lnTo>
                <a:lnTo>
                  <a:pt x="5396070" y="1981756"/>
                </a:lnTo>
                <a:lnTo>
                  <a:pt x="5363566" y="1915670"/>
                </a:lnTo>
                <a:cubicBezTo>
                  <a:pt x="5061125" y="1353703"/>
                  <a:pt x="4612597" y="864671"/>
                  <a:pt x="4071524" y="546090"/>
                </a:cubicBezTo>
                <a:cubicBezTo>
                  <a:pt x="3676324" y="313400"/>
                  <a:pt x="3274582" y="198273"/>
                  <a:pt x="2883346" y="184583"/>
                </a:cubicBezTo>
                <a:cubicBezTo>
                  <a:pt x="1883526" y="149597"/>
                  <a:pt x="952339" y="777074"/>
                  <a:pt x="374449" y="1797850"/>
                </a:cubicBezTo>
                <a:cubicBezTo>
                  <a:pt x="-90765" y="2619591"/>
                  <a:pt x="273440" y="3349133"/>
                  <a:pt x="600473" y="4169322"/>
                </a:cubicBezTo>
                <a:cubicBezTo>
                  <a:pt x="712134" y="4449376"/>
                  <a:pt x="823802" y="4721229"/>
                  <a:pt x="971928" y="4966944"/>
                </a:cubicBezTo>
                <a:lnTo>
                  <a:pt x="1112598" y="5172635"/>
                </a:lnTo>
                <a:lnTo>
                  <a:pt x="987172" y="5172635"/>
                </a:lnTo>
                <a:lnTo>
                  <a:pt x="842383" y="4959392"/>
                </a:lnTo>
                <a:cubicBezTo>
                  <a:pt x="689919" y="4704655"/>
                  <a:pt x="574981" y="4422821"/>
                  <a:pt x="460051" y="4132485"/>
                </a:cubicBezTo>
                <a:cubicBezTo>
                  <a:pt x="123442" y="3282182"/>
                  <a:pt x="-251427" y="2525854"/>
                  <a:pt x="227408" y="1673941"/>
                </a:cubicBezTo>
                <a:cubicBezTo>
                  <a:pt x="822220" y="615687"/>
                  <a:pt x="1780673" y="-34829"/>
                  <a:pt x="2809770" y="1442"/>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7" name="TextBox 6">
            <a:extLst>
              <a:ext uri="{FF2B5EF4-FFF2-40B4-BE49-F238E27FC236}">
                <a16:creationId xmlns:a16="http://schemas.microsoft.com/office/drawing/2014/main" id="{9C097D13-FE49-D1D5-2E98-48C7527CCE5E}"/>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5" tooltip="https://en.wikipedia.org/wiki/Sydney_Trains_M_set">
                  <a:extLst>
                    <a:ext uri="{A12FA001-AC4F-418D-AE19-62706E023703}">
                      <ahyp:hlinkClr xmlns:ahyp="http://schemas.microsoft.com/office/drawing/2018/hyperlinkcolor" xmlns="" val="tx"/>
                    </a:ext>
                  </a:extLst>
                </a:hlinkClick>
              </a:rPr>
              <a:t>This Photo</a:t>
            </a:r>
            <a:r>
              <a:rPr lang="en-GB" sz="700">
                <a:solidFill>
                  <a:srgbClr val="FFFFFF"/>
                </a:solidFill>
              </a:rPr>
              <a:t> by Unknown Author is licensed under </a:t>
            </a:r>
            <a:r>
              <a:rPr lang="en-GB" sz="700">
                <a:solidFill>
                  <a:srgbClr val="FFFFFF"/>
                </a:solidFill>
                <a:hlinkClick r:id="rId6" tooltip="https://creativecommons.org/licenses/by-sa/3.0/">
                  <a:extLst>
                    <a:ext uri="{A12FA001-AC4F-418D-AE19-62706E023703}">
                      <ahyp:hlinkClr xmlns:ahyp="http://schemas.microsoft.com/office/drawing/2018/hyperlinkcolor" xmlns="" val="tx"/>
                    </a:ext>
                  </a:extLst>
                </a:hlinkClick>
              </a:rPr>
              <a:t>CC BY-SA</a:t>
            </a:r>
            <a:endParaRPr lang="en-GB" sz="700">
              <a:solidFill>
                <a:srgbClr val="FFFFFF"/>
              </a:solidFill>
            </a:endParaRPr>
          </a:p>
        </p:txBody>
      </p:sp>
      <p:pic>
        <p:nvPicPr>
          <p:cNvPr id="9" name="Picture 8" descr="A map of different colors of the united kingdom&#10;&#10;Description automatically generated">
            <a:extLst>
              <a:ext uri="{FF2B5EF4-FFF2-40B4-BE49-F238E27FC236}">
                <a16:creationId xmlns:a16="http://schemas.microsoft.com/office/drawing/2014/main" id="{8E8B158B-0C3D-F899-7838-278F0E9111CB}"/>
              </a:ext>
            </a:extLst>
          </p:cNvPr>
          <p:cNvPicPr>
            <a:picLocks noChangeAspect="1"/>
          </p:cNvPicPr>
          <p:nvPr/>
        </p:nvPicPr>
        <p:blipFill>
          <a:blip r:embed="rId7" cstate="hqprint">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tretch>
            <a:fillRect/>
          </a:stretch>
        </p:blipFill>
        <p:spPr>
          <a:xfrm>
            <a:off x="10177478" y="154336"/>
            <a:ext cx="1920912" cy="2932992"/>
          </a:xfrm>
          <a:prstGeom prst="rect">
            <a:avLst/>
          </a:prstGeom>
        </p:spPr>
      </p:pic>
      <p:pic>
        <p:nvPicPr>
          <p:cNvPr id="2" name="Picture 1">
            <a:extLst>
              <a:ext uri="{FF2B5EF4-FFF2-40B4-BE49-F238E27FC236}">
                <a16:creationId xmlns:a16="http://schemas.microsoft.com/office/drawing/2014/main" id="{7C821FCF-A43E-9120-8426-10FAD19F0C6B}"/>
              </a:ext>
            </a:extLst>
          </p:cNvPr>
          <p:cNvPicPr>
            <a:picLocks noChangeAspect="1"/>
          </p:cNvPicPr>
          <p:nvPr/>
        </p:nvPicPr>
        <p:blipFill>
          <a:blip r:embed="rId9"/>
          <a:stretch>
            <a:fillRect/>
          </a:stretch>
        </p:blipFill>
        <p:spPr>
          <a:xfrm>
            <a:off x="299195" y="5459637"/>
            <a:ext cx="3835925" cy="1146311"/>
          </a:xfrm>
          <a:prstGeom prst="rect">
            <a:avLst/>
          </a:prstGeom>
        </p:spPr>
      </p:pic>
      <p:sp>
        <p:nvSpPr>
          <p:cNvPr id="13" name="TextBox 12"/>
          <p:cNvSpPr txBox="1"/>
          <p:nvPr/>
        </p:nvSpPr>
        <p:spPr>
          <a:xfrm>
            <a:off x="4135120" y="154336"/>
            <a:ext cx="5948748" cy="4401205"/>
          </a:xfrm>
          <a:prstGeom prst="rect">
            <a:avLst/>
          </a:prstGeom>
          <a:noFill/>
        </p:spPr>
        <p:txBody>
          <a:bodyPr wrap="square" rtlCol="0">
            <a:spAutoFit/>
          </a:bodyPr>
          <a:lstStyle/>
          <a:p>
            <a:r>
              <a:rPr lang="en-GB" sz="2000" b="1" dirty="0" smtClean="0">
                <a:latin typeface="+mj-lt"/>
              </a:rPr>
              <a:t>How we work on the Island</a:t>
            </a:r>
          </a:p>
          <a:p>
            <a:endParaRPr lang="en-GB" b="1" dirty="0"/>
          </a:p>
          <a:p>
            <a:pPr marL="285750" indent="-285750">
              <a:buFont typeface="Arial" panose="020B0604020202020204" pitchFamily="34" charset="0"/>
              <a:buChar char="•"/>
            </a:pPr>
            <a:r>
              <a:rPr lang="en-GB" dirty="0" smtClean="0"/>
              <a:t>One of the challenges we face is time spent travelling – including going to Leeds, Plymouth, Wales and more.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dirty="0" smtClean="0"/>
              <a:t>However, we are a dedicated </a:t>
            </a:r>
            <a:r>
              <a:rPr lang="en-GB" dirty="0"/>
              <a:t>team who do what ever is needed to ensure we maintain our mainland visits, thus contributing to the </a:t>
            </a:r>
            <a:r>
              <a:rPr lang="en-GB" b="1" dirty="0"/>
              <a:t>positive relationships </a:t>
            </a:r>
            <a:r>
              <a:rPr lang="en-GB" dirty="0"/>
              <a:t>we build with those we support. </a:t>
            </a: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We </a:t>
            </a:r>
            <a:r>
              <a:rPr lang="en-GB" dirty="0"/>
              <a:t>support young people with different educational and health </a:t>
            </a:r>
            <a:r>
              <a:rPr lang="en-GB" dirty="0" smtClean="0"/>
              <a:t>needs.</a:t>
            </a:r>
            <a:r>
              <a:rPr lang="en-GB" sz="1600" dirty="0"/>
              <a:t/>
            </a:r>
            <a:br>
              <a:rPr lang="en-GB" sz="1600" dirty="0"/>
            </a:br>
            <a:r>
              <a:rPr lang="en-GB" sz="1600" dirty="0"/>
              <a:t/>
            </a:r>
            <a:br>
              <a:rPr lang="en-GB" sz="1600" dirty="0"/>
            </a:br>
            <a:r>
              <a:rPr lang="en-GB" sz="1600" b="1" dirty="0"/>
              <a:t/>
            </a:r>
            <a:br>
              <a:rPr lang="en-GB" sz="1600" b="1" dirty="0"/>
            </a:br>
            <a:r>
              <a:rPr lang="en-GB" sz="1600" b="1" dirty="0"/>
              <a:t/>
            </a:r>
            <a:br>
              <a:rPr lang="en-GB" sz="1600" b="1" dirty="0"/>
            </a:br>
            <a:endParaRPr lang="en-GB" sz="1600" dirty="0"/>
          </a:p>
        </p:txBody>
      </p:sp>
      <p:sp>
        <p:nvSpPr>
          <p:cNvPr id="4" name="TextBox 3"/>
          <p:cNvSpPr txBox="1"/>
          <p:nvPr/>
        </p:nvSpPr>
        <p:spPr>
          <a:xfrm>
            <a:off x="4134825" y="3644037"/>
            <a:ext cx="4480560" cy="2308324"/>
          </a:xfrm>
          <a:prstGeom prst="rect">
            <a:avLst/>
          </a:prstGeom>
          <a:noFill/>
        </p:spPr>
        <p:txBody>
          <a:bodyPr wrap="square" rtlCol="0">
            <a:spAutoFit/>
          </a:bodyPr>
          <a:lstStyle/>
          <a:p>
            <a:pPr marL="285750" indent="-285750">
              <a:buFont typeface="Arial" panose="020B0604020202020204" pitchFamily="34" charset="0"/>
              <a:buChar char="•"/>
            </a:pPr>
            <a:r>
              <a:rPr lang="en-GB" dirty="0" smtClean="0"/>
              <a:t>We work </a:t>
            </a:r>
            <a:r>
              <a:rPr lang="en-GB" dirty="0"/>
              <a:t>with accommodation providers, NHS and other agencies</a:t>
            </a:r>
            <a:r>
              <a:rPr lang="en-GB"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GB" dirty="0"/>
              <a:t>We endeavour to adjust everything we do to meet the needs of the care leavers we support so information is accessible.</a:t>
            </a:r>
            <a:endParaRPr lang="en-GB"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561867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7855" y="1196529"/>
            <a:ext cx="4678690" cy="4678690"/>
          </a:xfrm>
          <a:prstGeom prst="rect">
            <a:avLst/>
          </a:prstGeom>
        </p:spPr>
      </p:pic>
      <p:sp>
        <p:nvSpPr>
          <p:cNvPr id="7" name="TextBox 6"/>
          <p:cNvSpPr txBox="1"/>
          <p:nvPr/>
        </p:nvSpPr>
        <p:spPr>
          <a:xfrm>
            <a:off x="144379" y="250699"/>
            <a:ext cx="6236101" cy="6309420"/>
          </a:xfrm>
          <a:prstGeom prst="rect">
            <a:avLst/>
          </a:prstGeom>
          <a:noFill/>
        </p:spPr>
        <p:txBody>
          <a:bodyPr wrap="square" rtlCol="0">
            <a:spAutoFit/>
          </a:bodyPr>
          <a:lstStyle/>
          <a:p>
            <a:r>
              <a:rPr lang="en-GB" sz="2000" b="1" dirty="0" smtClean="0">
                <a:latin typeface="+mj-lt"/>
              </a:rPr>
              <a:t>Bringing Bright Spots to the </a:t>
            </a:r>
            <a:r>
              <a:rPr lang="en-GB" sz="2000" b="1" dirty="0">
                <a:latin typeface="+mj-lt"/>
              </a:rPr>
              <a:t>Isle of </a:t>
            </a:r>
            <a:r>
              <a:rPr lang="en-GB" sz="2000" b="1" dirty="0" smtClean="0">
                <a:latin typeface="+mj-lt"/>
              </a:rPr>
              <a:t>Wight</a:t>
            </a:r>
          </a:p>
          <a:p>
            <a:endParaRPr lang="en-GB" b="1" dirty="0"/>
          </a:p>
          <a:p>
            <a:pPr marL="285750" indent="-285750">
              <a:buFont typeface="Arial" panose="020B0604020202020204" pitchFamily="34" charset="0"/>
              <a:buChar char="•"/>
            </a:pPr>
            <a:r>
              <a:rPr lang="en-GB" dirty="0" smtClean="0"/>
              <a:t>Survey launched on Monday 13</a:t>
            </a:r>
            <a:r>
              <a:rPr lang="en-GB" baseline="30000" dirty="0" smtClean="0"/>
              <a:t>th</a:t>
            </a:r>
            <a:r>
              <a:rPr lang="en-GB" dirty="0" smtClean="0"/>
              <a:t> February 2023.</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February 2022 -  </a:t>
            </a:r>
            <a:r>
              <a:rPr lang="en-GB" dirty="0"/>
              <a:t>visit data showed 100% completion, meaning that the engagement was high from the young people we support year on year.</a:t>
            </a:r>
            <a:endParaRPr lang="en-GB" b="1" dirty="0"/>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r>
              <a:rPr lang="en-US" dirty="0" smtClean="0"/>
              <a:t>Timing of the survey launch was carefully discussed.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As </a:t>
            </a:r>
            <a:r>
              <a:rPr lang="en-GB" dirty="0"/>
              <a:t>a team we had taken over participation, and </a:t>
            </a:r>
            <a:r>
              <a:rPr lang="en-GB" b="1" dirty="0"/>
              <a:t>worked hard to involve our care leavers</a:t>
            </a:r>
            <a:r>
              <a:rPr lang="en-GB" dirty="0"/>
              <a:t> in events leading up to </a:t>
            </a:r>
            <a:r>
              <a:rPr lang="en-GB" dirty="0" smtClean="0"/>
              <a:t>the launch date.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Discussions with </a:t>
            </a:r>
            <a:r>
              <a:rPr lang="en-GB" dirty="0"/>
              <a:t>young people about what the </a:t>
            </a:r>
            <a:r>
              <a:rPr lang="en-GB" dirty="0" smtClean="0"/>
              <a:t>Bright Spots </a:t>
            </a:r>
            <a:r>
              <a:rPr lang="en-GB" dirty="0"/>
              <a:t>survey is and the importance of sharing their voice. </a:t>
            </a: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We felt the timing was right!</a:t>
            </a:r>
            <a:r>
              <a:rPr lang="en-GB" sz="1600" dirty="0"/>
              <a:t/>
            </a:r>
            <a:br>
              <a:rPr lang="en-GB" sz="1600" dirty="0"/>
            </a:br>
            <a:r>
              <a:rPr lang="en-GB" sz="1600" dirty="0"/>
              <a:t/>
            </a:r>
            <a:br>
              <a:rPr lang="en-GB" sz="1600" dirty="0"/>
            </a:br>
            <a:r>
              <a:rPr lang="en-GB" sz="1600" dirty="0"/>
              <a:t/>
            </a:r>
            <a:br>
              <a:rPr lang="en-GB" sz="1600" dirty="0"/>
            </a:br>
            <a:r>
              <a:rPr lang="en-GB" sz="1600" b="1" dirty="0"/>
              <a:t/>
            </a:r>
            <a:br>
              <a:rPr lang="en-GB" sz="1600" b="1" dirty="0"/>
            </a:br>
            <a:r>
              <a:rPr lang="en-GB" sz="1600" b="1" dirty="0"/>
              <a:t/>
            </a:r>
            <a:br>
              <a:rPr lang="en-GB" sz="1600" b="1" dirty="0"/>
            </a:br>
            <a:endParaRPr lang="en-GB" sz="1600" dirty="0"/>
          </a:p>
        </p:txBody>
      </p:sp>
      <p:pic>
        <p:nvPicPr>
          <p:cNvPr id="6" name="Picture 5">
            <a:extLst>
              <a:ext uri="{FF2B5EF4-FFF2-40B4-BE49-F238E27FC236}">
                <a16:creationId xmlns:a16="http://schemas.microsoft.com/office/drawing/2014/main" id="{A5FD9176-471A-1ADA-30BD-780B7A4A19DF}"/>
              </a:ext>
            </a:extLst>
          </p:cNvPr>
          <p:cNvPicPr>
            <a:picLocks noChangeAspect="1"/>
          </p:cNvPicPr>
          <p:nvPr/>
        </p:nvPicPr>
        <p:blipFill>
          <a:blip r:embed="rId3"/>
          <a:stretch>
            <a:fillRect/>
          </a:stretch>
        </p:blipFill>
        <p:spPr>
          <a:xfrm>
            <a:off x="382682" y="5618480"/>
            <a:ext cx="3423014" cy="1022919"/>
          </a:xfrm>
          <a:prstGeom prst="rect">
            <a:avLst/>
          </a:prstGeom>
        </p:spPr>
      </p:pic>
    </p:spTree>
    <p:extLst>
      <p:ext uri="{BB962C8B-B14F-4D97-AF65-F5344CB8AC3E}">
        <p14:creationId xmlns:p14="http://schemas.microsoft.com/office/powerpoint/2010/main" val="4012064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le of wooden tiles with letters on them&#10;&#10;Description automatically generated">
            <a:extLst>
              <a:ext uri="{FF2B5EF4-FFF2-40B4-BE49-F238E27FC236}">
                <a16:creationId xmlns:a16="http://schemas.microsoft.com/office/drawing/2014/main" id="{00B1476B-0E33-4FE6-57A3-4A17D1E4CB6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04194" y="869795"/>
            <a:ext cx="5686025" cy="3793645"/>
          </a:xfrm>
          <a:prstGeom prst="rect">
            <a:avLst/>
          </a:prstGeom>
        </p:spPr>
      </p:pic>
      <p:sp>
        <p:nvSpPr>
          <p:cNvPr id="4" name="TextBox 3">
            <a:extLst>
              <a:ext uri="{FF2B5EF4-FFF2-40B4-BE49-F238E27FC236}">
                <a16:creationId xmlns:a16="http://schemas.microsoft.com/office/drawing/2014/main" id="{2654D796-F1A3-FF81-AED9-C9A34068CA87}"/>
              </a:ext>
            </a:extLst>
          </p:cNvPr>
          <p:cNvSpPr txBox="1"/>
          <p:nvPr/>
        </p:nvSpPr>
        <p:spPr>
          <a:xfrm>
            <a:off x="6456354" y="371955"/>
            <a:ext cx="5613726" cy="6217087"/>
          </a:xfrm>
          <a:prstGeom prst="rect">
            <a:avLst/>
          </a:prstGeom>
          <a:noFill/>
        </p:spPr>
        <p:txBody>
          <a:bodyPr wrap="square" rtlCol="0">
            <a:spAutoFit/>
          </a:bodyPr>
          <a:lstStyle/>
          <a:p>
            <a:r>
              <a:rPr lang="en-US" sz="2000" b="1" dirty="0" smtClean="0">
                <a:latin typeface="+mj-lt"/>
              </a:rPr>
              <a:t>Launching the survey</a:t>
            </a:r>
            <a:endParaRPr lang="en-GB" sz="2000" b="1" dirty="0" smtClean="0">
              <a:latin typeface="+mj-lt"/>
            </a:endParaRPr>
          </a:p>
          <a:p>
            <a:endParaRPr lang="en-GB" dirty="0" smtClean="0"/>
          </a:p>
          <a:p>
            <a:pPr marL="285750" indent="-285750">
              <a:buFont typeface="Arial" panose="020B0604020202020204" pitchFamily="34" charset="0"/>
              <a:buChar char="•"/>
            </a:pPr>
            <a:r>
              <a:rPr lang="en-GB" dirty="0" smtClean="0"/>
              <a:t>We </a:t>
            </a:r>
            <a:r>
              <a:rPr lang="en-GB" dirty="0"/>
              <a:t>already had the data from the pervious </a:t>
            </a:r>
            <a:r>
              <a:rPr lang="en-GB" dirty="0" smtClean="0"/>
              <a:t>survey.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‘You said…We did…’ – used this to help </a:t>
            </a:r>
            <a:r>
              <a:rPr lang="en-GB" dirty="0"/>
              <a:t>us </a:t>
            </a:r>
            <a:r>
              <a:rPr lang="en-GB" dirty="0" smtClean="0"/>
              <a:t>prepare, and </a:t>
            </a:r>
            <a:r>
              <a:rPr lang="en-GB" dirty="0"/>
              <a:t>show that </a:t>
            </a:r>
            <a:r>
              <a:rPr lang="en-GB" b="1" dirty="0"/>
              <a:t>we had listened to what young people had told us previously</a:t>
            </a:r>
            <a:r>
              <a:rPr lang="en-GB" dirty="0"/>
              <a:t>, be that good or bad, we wanted to hear everything, and we made that clear to each individual. </a:t>
            </a: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In 2022, </a:t>
            </a:r>
            <a:r>
              <a:rPr lang="en-GB" dirty="0"/>
              <a:t>our data showed 100% engagement from our care leavers in February and March, and this influenced our decision on when to go live with our survey. </a:t>
            </a:r>
            <a:endParaRPr lang="en-GB"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GB" dirty="0" smtClean="0"/>
              <a:t>We made sure </a:t>
            </a:r>
            <a:r>
              <a:rPr lang="en-GB" dirty="0"/>
              <a:t>that </a:t>
            </a:r>
            <a:r>
              <a:rPr lang="en-GB" b="1" dirty="0"/>
              <a:t>the survey reached every care leaver</a:t>
            </a:r>
            <a:r>
              <a:rPr lang="en-GB" dirty="0"/>
              <a:t> and assessed if they would need support from their service provider, friends or family to complete the survey. </a:t>
            </a: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We </a:t>
            </a:r>
            <a:r>
              <a:rPr lang="en-GB" dirty="0"/>
              <a:t>asked young people what they felt they needed to be able to work through the questions. </a:t>
            </a:r>
          </a:p>
        </p:txBody>
      </p:sp>
      <p:pic>
        <p:nvPicPr>
          <p:cNvPr id="2" name="Picture 1">
            <a:extLst>
              <a:ext uri="{FF2B5EF4-FFF2-40B4-BE49-F238E27FC236}">
                <a16:creationId xmlns:a16="http://schemas.microsoft.com/office/drawing/2014/main" id="{06CD09C2-12AD-9852-45B3-8F537F24D02F}"/>
              </a:ext>
            </a:extLst>
          </p:cNvPr>
          <p:cNvPicPr>
            <a:picLocks noChangeAspect="1"/>
          </p:cNvPicPr>
          <p:nvPr/>
        </p:nvPicPr>
        <p:blipFill>
          <a:blip r:embed="rId4"/>
          <a:stretch>
            <a:fillRect/>
          </a:stretch>
        </p:blipFill>
        <p:spPr>
          <a:xfrm>
            <a:off x="976811" y="5271778"/>
            <a:ext cx="4407989" cy="1317264"/>
          </a:xfrm>
          <a:prstGeom prst="rect">
            <a:avLst/>
          </a:prstGeom>
        </p:spPr>
      </p:pic>
    </p:spTree>
    <p:extLst>
      <p:ext uri="{BB962C8B-B14F-4D97-AF65-F5344CB8AC3E}">
        <p14:creationId xmlns:p14="http://schemas.microsoft.com/office/powerpoint/2010/main" val="3482458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and white clapper board&#10;&#10;Description automatically generated">
            <a:extLst>
              <a:ext uri="{FF2B5EF4-FFF2-40B4-BE49-F238E27FC236}">
                <a16:creationId xmlns:a16="http://schemas.microsoft.com/office/drawing/2014/main" id="{8A8AE740-CC90-2E57-0BDA-5E403BDE28E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r="2" b="9060"/>
          <a:stretch/>
        </p:blipFill>
        <p:spPr>
          <a:xfrm>
            <a:off x="0" y="291118"/>
            <a:ext cx="4716359" cy="4376682"/>
          </a:xfrm>
          <a:prstGeom prst="rect">
            <a:avLst/>
          </a:prstGeom>
        </p:spPr>
      </p:pic>
      <p:pic>
        <p:nvPicPr>
          <p:cNvPr id="3" name="Picture 2">
            <a:extLst>
              <a:ext uri="{FF2B5EF4-FFF2-40B4-BE49-F238E27FC236}">
                <a16:creationId xmlns:a16="http://schemas.microsoft.com/office/drawing/2014/main" id="{8B7F2010-4130-54C3-11AF-E6941A495DE6}"/>
              </a:ext>
            </a:extLst>
          </p:cNvPr>
          <p:cNvPicPr>
            <a:picLocks noChangeAspect="1"/>
          </p:cNvPicPr>
          <p:nvPr/>
        </p:nvPicPr>
        <p:blipFill>
          <a:blip r:embed="rId4"/>
          <a:stretch>
            <a:fillRect/>
          </a:stretch>
        </p:blipFill>
        <p:spPr>
          <a:xfrm>
            <a:off x="426590" y="5492929"/>
            <a:ext cx="3268541" cy="976757"/>
          </a:xfrm>
          <a:prstGeom prst="rect">
            <a:avLst/>
          </a:prstGeom>
        </p:spPr>
      </p:pic>
      <p:sp>
        <p:nvSpPr>
          <p:cNvPr id="4" name="TextBox 3">
            <a:extLst>
              <a:ext uri="{FF2B5EF4-FFF2-40B4-BE49-F238E27FC236}">
                <a16:creationId xmlns:a16="http://schemas.microsoft.com/office/drawing/2014/main" id="{C1560A02-863C-A390-E1CB-7F8DA3074136}"/>
              </a:ext>
            </a:extLst>
          </p:cNvPr>
          <p:cNvSpPr txBox="1"/>
          <p:nvPr/>
        </p:nvSpPr>
        <p:spPr>
          <a:xfrm>
            <a:off x="4813738" y="410215"/>
            <a:ext cx="7283669" cy="5082714"/>
          </a:xfrm>
          <a:prstGeom prst="rect">
            <a:avLst/>
          </a:prstGeom>
        </p:spPr>
        <p:txBody>
          <a:bodyPr vert="horz" lIns="91440" tIns="45720" rIns="91440" bIns="45720" rtlCol="0" anchor="t">
            <a:noAutofit/>
          </a:bodyPr>
          <a:lstStyle/>
          <a:p>
            <a:pPr>
              <a:lnSpc>
                <a:spcPct val="90000"/>
              </a:lnSpc>
              <a:spcAft>
                <a:spcPts val="600"/>
              </a:spcAft>
            </a:pPr>
            <a:r>
              <a:rPr lang="en-US" sz="2000" b="1" dirty="0" smtClean="0">
                <a:latin typeface="+mj-lt"/>
              </a:rPr>
              <a:t>Delivering the survey </a:t>
            </a:r>
            <a:endParaRPr lang="en-US" sz="2000" b="1" dirty="0">
              <a:latin typeface="+mj-lt"/>
            </a:endParaRPr>
          </a:p>
          <a:p>
            <a:pPr indent="-228600">
              <a:lnSpc>
                <a:spcPct val="90000"/>
              </a:lnSpc>
              <a:spcAft>
                <a:spcPts val="600"/>
              </a:spcAft>
              <a:buFont typeface="Arial" panose="020B0604020202020204" pitchFamily="34" charset="0"/>
              <a:buChar char="•"/>
            </a:pPr>
            <a:endParaRPr lang="en-US" sz="1700" dirty="0" smtClean="0">
              <a:latin typeface="+mj-lt"/>
            </a:endParaRPr>
          </a:p>
          <a:p>
            <a:pPr marL="228600" indent="-228600">
              <a:lnSpc>
                <a:spcPct val="90000"/>
              </a:lnSpc>
              <a:spcAft>
                <a:spcPts val="600"/>
              </a:spcAft>
              <a:buFont typeface="Arial" panose="020B0604020202020204" pitchFamily="34" charset="0"/>
              <a:buChar char="•"/>
            </a:pPr>
            <a:r>
              <a:rPr lang="en-US" dirty="0" smtClean="0"/>
              <a:t>We went </a:t>
            </a:r>
            <a:r>
              <a:rPr lang="en-US" dirty="0"/>
              <a:t>to local businesses to look for support in the way of </a:t>
            </a:r>
            <a:r>
              <a:rPr lang="en-US" b="1" dirty="0"/>
              <a:t>draw prizes</a:t>
            </a:r>
            <a:r>
              <a:rPr lang="en-US" dirty="0" smtClean="0"/>
              <a:t>.</a:t>
            </a:r>
          </a:p>
          <a:p>
            <a:pPr marL="228600" indent="-228600">
              <a:lnSpc>
                <a:spcPct val="90000"/>
              </a:lnSpc>
              <a:spcAft>
                <a:spcPts val="600"/>
              </a:spcAft>
              <a:buFont typeface="Arial" panose="020B0604020202020204" pitchFamily="34" charset="0"/>
              <a:buChar char="•"/>
            </a:pPr>
            <a:endParaRPr lang="en-US" dirty="0"/>
          </a:p>
          <a:p>
            <a:pPr marL="228600" indent="-228600">
              <a:lnSpc>
                <a:spcPct val="90000"/>
              </a:lnSpc>
              <a:spcAft>
                <a:spcPts val="600"/>
              </a:spcAft>
              <a:buFont typeface="Arial" panose="020B0604020202020204" pitchFamily="34" charset="0"/>
              <a:buChar char="•"/>
            </a:pPr>
            <a:r>
              <a:rPr lang="en-US" dirty="0"/>
              <a:t>A draw every Friday where care leavers </a:t>
            </a:r>
            <a:r>
              <a:rPr lang="en-US" dirty="0" smtClean="0"/>
              <a:t>who had completed the survey could win </a:t>
            </a:r>
            <a:r>
              <a:rPr lang="en-US" dirty="0"/>
              <a:t>prizes. </a:t>
            </a:r>
          </a:p>
          <a:p>
            <a:pPr marL="228600" indent="-228600">
              <a:lnSpc>
                <a:spcPct val="90000"/>
              </a:lnSpc>
              <a:spcAft>
                <a:spcPts val="600"/>
              </a:spcAft>
              <a:buFont typeface="Arial" panose="020B0604020202020204" pitchFamily="34" charset="0"/>
              <a:buChar char="•"/>
            </a:pPr>
            <a:endParaRPr lang="en-US" dirty="0"/>
          </a:p>
          <a:p>
            <a:pPr marL="228600" indent="-228600">
              <a:lnSpc>
                <a:spcPct val="90000"/>
              </a:lnSpc>
              <a:spcAft>
                <a:spcPts val="600"/>
              </a:spcAft>
              <a:buFont typeface="Arial" panose="020B0604020202020204" pitchFamily="34" charset="0"/>
              <a:buChar char="•"/>
            </a:pPr>
            <a:r>
              <a:rPr lang="en-US" b="1" dirty="0" smtClean="0"/>
              <a:t>Staff WhatsApp </a:t>
            </a:r>
            <a:r>
              <a:rPr lang="en-US" b="1" dirty="0"/>
              <a:t>group </a:t>
            </a:r>
            <a:r>
              <a:rPr lang="en-US" dirty="0" smtClean="0"/>
              <a:t>with daily </a:t>
            </a:r>
            <a:r>
              <a:rPr lang="en-US" dirty="0" smtClean="0"/>
              <a:t>updates </a:t>
            </a:r>
            <a:r>
              <a:rPr lang="en-US" dirty="0" smtClean="0"/>
              <a:t>to keep an eye on progress.</a:t>
            </a:r>
          </a:p>
          <a:p>
            <a:pPr marL="228600" indent="-228600">
              <a:lnSpc>
                <a:spcPct val="90000"/>
              </a:lnSpc>
              <a:spcAft>
                <a:spcPts val="600"/>
              </a:spcAft>
              <a:buFont typeface="Arial" panose="020B0604020202020204" pitchFamily="34" charset="0"/>
              <a:buChar char="•"/>
            </a:pPr>
            <a:endParaRPr lang="en-US" dirty="0"/>
          </a:p>
          <a:p>
            <a:pPr marL="228600" indent="-228600">
              <a:lnSpc>
                <a:spcPct val="90000"/>
              </a:lnSpc>
              <a:spcAft>
                <a:spcPts val="600"/>
              </a:spcAft>
              <a:buFont typeface="Arial" panose="020B0604020202020204" pitchFamily="34" charset="0"/>
              <a:buChar char="•"/>
            </a:pPr>
            <a:r>
              <a:rPr lang="en-US" b="1" dirty="0" smtClean="0"/>
              <a:t>Daily debriefs </a:t>
            </a:r>
            <a:r>
              <a:rPr lang="en-US" dirty="0" smtClean="0"/>
              <a:t>to </a:t>
            </a:r>
            <a:r>
              <a:rPr lang="en-US" dirty="0" smtClean="0"/>
              <a:t>cover potential issues, like </a:t>
            </a:r>
            <a:r>
              <a:rPr lang="en-US" smtClean="0"/>
              <a:t>colleagues on </a:t>
            </a:r>
            <a:r>
              <a:rPr lang="en-US" dirty="0" smtClean="0"/>
              <a:t>leave and who, in their absence, would reach </a:t>
            </a:r>
            <a:r>
              <a:rPr lang="en-US" dirty="0"/>
              <a:t>out to their young people. </a:t>
            </a:r>
          </a:p>
          <a:p>
            <a:pPr marL="228600" indent="-228600">
              <a:lnSpc>
                <a:spcPct val="90000"/>
              </a:lnSpc>
              <a:spcAft>
                <a:spcPts val="600"/>
              </a:spcAft>
              <a:buFont typeface="Arial" panose="020B0604020202020204" pitchFamily="34" charset="0"/>
              <a:buChar char="•"/>
            </a:pPr>
            <a:endParaRPr lang="en-US" dirty="0"/>
          </a:p>
          <a:p>
            <a:pPr marL="228600" indent="-228600">
              <a:lnSpc>
                <a:spcPct val="90000"/>
              </a:lnSpc>
              <a:spcAft>
                <a:spcPts val="600"/>
              </a:spcAft>
              <a:buFont typeface="Arial" panose="020B0604020202020204" pitchFamily="34" charset="0"/>
              <a:buChar char="•"/>
            </a:pPr>
            <a:r>
              <a:rPr lang="en-US" dirty="0"/>
              <a:t>We got </a:t>
            </a:r>
            <a:r>
              <a:rPr lang="en-US" b="1" dirty="0"/>
              <a:t>competitive</a:t>
            </a:r>
            <a:r>
              <a:rPr lang="en-US" dirty="0"/>
              <a:t>, </a:t>
            </a:r>
            <a:r>
              <a:rPr lang="en-US" dirty="0" smtClean="0"/>
              <a:t>as we </a:t>
            </a:r>
            <a:r>
              <a:rPr lang="en-US" dirty="0"/>
              <a:t>wanted to succeed in sharing the voice of those who use our service to continue to improve our practice. </a:t>
            </a:r>
            <a:endParaRPr lang="en-US" dirty="0" smtClean="0"/>
          </a:p>
          <a:p>
            <a:pPr marL="228600" indent="-228600">
              <a:lnSpc>
                <a:spcPct val="90000"/>
              </a:lnSpc>
              <a:spcAft>
                <a:spcPts val="600"/>
              </a:spcAft>
              <a:buFont typeface="Arial" panose="020B0604020202020204" pitchFamily="34" charset="0"/>
              <a:buChar char="•"/>
            </a:pPr>
            <a:endParaRPr lang="en-US" dirty="0"/>
          </a:p>
          <a:p>
            <a:pPr marL="228600" indent="-228600">
              <a:lnSpc>
                <a:spcPct val="90000"/>
              </a:lnSpc>
              <a:spcAft>
                <a:spcPts val="600"/>
              </a:spcAft>
              <a:buFont typeface="Arial" panose="020B0604020202020204" pitchFamily="34" charset="0"/>
              <a:buChar char="•"/>
            </a:pPr>
            <a:r>
              <a:rPr lang="en-US" b="1" dirty="0" smtClean="0"/>
              <a:t>Bright Spots took priority</a:t>
            </a:r>
            <a:r>
              <a:rPr lang="en-US" dirty="0" smtClean="0"/>
              <a:t> as our Managers understood that </a:t>
            </a:r>
            <a:r>
              <a:rPr lang="en-US" dirty="0"/>
              <a:t>the voice of our care leavers is what drives us to succeed for them. </a:t>
            </a:r>
            <a:endParaRPr lang="en-US" dirty="0" smtClean="0"/>
          </a:p>
          <a:p>
            <a:pPr marL="228600" indent="-228600">
              <a:lnSpc>
                <a:spcPct val="90000"/>
              </a:lnSpc>
              <a:spcAft>
                <a:spcPts val="600"/>
              </a:spcAft>
              <a:buFont typeface="Arial" panose="020B0604020202020204" pitchFamily="34" charset="0"/>
              <a:buChar char="•"/>
            </a:pPr>
            <a:endParaRPr lang="en-US" dirty="0"/>
          </a:p>
          <a:p>
            <a:pPr marL="228600" indent="-228600">
              <a:lnSpc>
                <a:spcPct val="90000"/>
              </a:lnSpc>
              <a:spcAft>
                <a:spcPts val="600"/>
              </a:spcAft>
              <a:buFont typeface="Arial" panose="020B0604020202020204" pitchFamily="34" charset="0"/>
              <a:buChar char="•"/>
            </a:pPr>
            <a:r>
              <a:rPr lang="en-US" dirty="0"/>
              <a:t>This was the first year that Bright </a:t>
            </a:r>
            <a:r>
              <a:rPr lang="en-US" dirty="0" smtClean="0"/>
              <a:t>Spots </a:t>
            </a:r>
            <a:r>
              <a:rPr lang="en-US" dirty="0"/>
              <a:t>was in our </a:t>
            </a:r>
            <a:r>
              <a:rPr lang="en-US" dirty="0" smtClean="0"/>
              <a:t>hands and our </a:t>
            </a:r>
            <a:r>
              <a:rPr lang="en-US" dirty="0"/>
              <a:t>team took ownership of its success. </a:t>
            </a:r>
          </a:p>
        </p:txBody>
      </p:sp>
    </p:spTree>
    <p:extLst>
      <p:ext uri="{BB962C8B-B14F-4D97-AF65-F5344CB8AC3E}">
        <p14:creationId xmlns:p14="http://schemas.microsoft.com/office/powerpoint/2010/main" val="2284260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TotalTime>
  <Words>637</Words>
  <Application>Microsoft Office PowerPoint</Application>
  <PresentationFormat>Widescreen</PresentationFormat>
  <Paragraphs>66</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Meiryo</vt:lpstr>
      <vt:lpstr>Office Theme</vt:lpstr>
      <vt:lpstr>PowerPoint Presentation</vt:lpstr>
      <vt:lpstr>PowerPoint Presentation</vt:lpstr>
      <vt:lpstr>PowerPoint Presentation</vt:lpstr>
      <vt:lpstr>PowerPoint Presentation</vt:lpstr>
      <vt:lpstr>PowerPoint Presentation</vt:lpstr>
    </vt:vector>
  </TitlesOfParts>
  <Company>Isle of Wight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Island is a unique place with a population of 141,00 people, we are supporting 166 care leavers across a team of 8 Personal Advisors , 1 housing Personal Advisor, an administrator and the team manager.  The Island does not have a university, only holds one hospital and one college, on the small 23 by 13 mile Island. This means that if the young people we support want to entre higher education they may need to commute or find accommodation on the mainland.   Accommodation is limited across the Island, and this impacts the young people that use our service.  We launched our survey on Monday 13th Feb 2023, in Feb 2022 our visit data showed 100% completion, meaning that the engagement was high from the young people we support year on year. We prepared and discussed the timing of the launch,  as a team we had taken over participation, and worked hard to involve our care leavers in events leading up to this date and had started discussion with young people about what the bright spots survey is and the importance of sharing their voice. We felt the timing was right! </dc:title>
  <dc:creator>McNamara, Ami</dc:creator>
  <cp:lastModifiedBy>Richard Marvin</cp:lastModifiedBy>
  <cp:revision>17</cp:revision>
  <dcterms:created xsi:type="dcterms:W3CDTF">2023-08-09T11:38:09Z</dcterms:created>
  <dcterms:modified xsi:type="dcterms:W3CDTF">2023-09-15T14:54:38Z</dcterms:modified>
</cp:coreProperties>
</file>