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439A-2C93-BAC9-7AB0-9311CB667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58E40-490C-AA50-3805-751570E30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F6407-195B-5098-0D5D-5917C0E4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4D37-320E-47B1-BE6E-C8BBCAFC1D4C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7B06F-E8F4-FF46-601D-40393C603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FF5CE-3280-4375-E08F-4C0E5BF9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3C4-601C-4C25-A877-AA8CBA1BE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35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FBEF-EBC9-C0C3-024A-777CE129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3DC2D-BD01-3540-AF01-A0F76BE2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4C1CE-1154-DA06-C883-9E77A5F2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4D37-320E-47B1-BE6E-C8BBCAFC1D4C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8D383-8A12-E900-96EE-C00F088E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A9FB-696B-AC59-C54A-F492812D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3C4-601C-4C25-A877-AA8CBA1BE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7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EF64A-EEA6-72CD-F346-E669BC697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4958B-75E2-76FC-7DA9-139BF4929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722AE-5205-6AB4-F84A-4C993345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4D37-320E-47B1-BE6E-C8BBCAFC1D4C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17B8F-9D6E-4F4D-F3AE-16F115D6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DEAFA-7A1B-A5F2-55DA-EAB0E9CA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3C4-601C-4C25-A877-AA8CBA1BE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35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30DD3-483D-5FCB-BA13-3455A9E5F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56D4D-05B6-32C2-DBDD-4C1424489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D084-6CC0-7A7A-36DE-C0A87631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4D37-320E-47B1-BE6E-C8BBCAFC1D4C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E39EA-444B-149B-AD02-12708BFF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3D34C-0315-7928-94D3-FB6162B1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3C4-601C-4C25-A877-AA8CBA1BE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9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FABB-0162-61D2-8D1C-BDFC8025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6E198-8AF6-089F-7BF0-13AEE94A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1DB26-8881-8B70-24C9-F58B3E4D2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4D37-320E-47B1-BE6E-C8BBCAFC1D4C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2E83E-5CF3-5ECF-80D2-87FFBCC7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B8392-C075-601E-1E2D-3A080CC7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3C4-601C-4C25-A877-AA8CBA1BE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76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3A32-167A-65A8-914A-5BD3A75E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F980-AFC5-EF34-E1EB-42FB01441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BDB76-8F64-28AF-76EE-40990D61C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C8138-9113-DC9A-6689-B6980B00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4D37-320E-47B1-BE6E-C8BBCAFC1D4C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0E83D-A50B-4D8B-0C49-866AEBB4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A9B48-83E7-4774-88CF-41B590D9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3C4-601C-4C25-A877-AA8CBA1BE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6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0FC0-3C25-626B-0C74-CEFB33C6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F66A9-A213-D0D2-929B-D667C8912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3D3DA-027D-74B9-FADF-BCF874CF1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BE4C1-6AA2-B0BF-7767-C4653AF5C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15F0E-82CF-6CCC-FB60-E408DDD2D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8038A-3ED4-E48E-4184-BDE3AFE8F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4D37-320E-47B1-BE6E-C8BBCAFC1D4C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372877-D404-C304-F257-32369105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53045-64E3-422C-9894-A3B4A0F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3C4-601C-4C25-A877-AA8CBA1BE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20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AC85-70AF-4939-8F57-93974712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F2D0D-2B7E-65F5-8DBA-6710DB9B4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4D37-320E-47B1-BE6E-C8BBCAFC1D4C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085C5-C573-5FCB-F605-423156D2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720E6-C166-6ECB-E91D-C7743FF7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3C4-601C-4C25-A877-AA8CBA1BE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34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9D34C-CC07-AE6D-F6F2-8EC4FCAD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4D37-320E-47B1-BE6E-C8BBCAFC1D4C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5D495-6BB5-4142-5B9C-E9758D2E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26F14-B7A1-428F-34F1-80728D9A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3C4-601C-4C25-A877-AA8CBA1BE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5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F89A-2D05-6F2A-D0D7-21CE2F9D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54334-07A6-6D5A-1C60-177D05E5E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1FDC7-F2EC-BFEB-4D82-717CB236C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FBDF7-8EEF-1076-01F2-D7C913EC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4D37-320E-47B1-BE6E-C8BBCAFC1D4C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C434-AAEE-EB42-B15E-71C73899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0C994-1309-0BC7-E6BD-55B07A73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3C4-601C-4C25-A877-AA8CBA1BE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4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71C9-0251-E624-E8AF-F29F0152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A7813B-C325-A2C6-812D-A1F8F666D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C44AA-5E39-D674-D76D-6D3448B45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7ABAB-1D6E-D00E-11A3-E9563731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4D37-320E-47B1-BE6E-C8BBCAFC1D4C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12EDE-FD03-1C51-508C-D02B9273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C17D8-6826-8AC0-BADB-82579781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3C4-601C-4C25-A877-AA8CBA1BE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9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52826E-44A3-D530-A3DF-9CFAACA1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36CBA-920F-6428-D9A2-9A81D1AED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C65FB-6A3A-803A-31EC-98C8A49D7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D4D37-320E-47B1-BE6E-C8BBCAFC1D4C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01F42-3A09-0034-7FD4-7075D180B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B21A3-ACB2-78B0-DA9F-352B4D3CE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83C4-601C-4C25-A877-AA8CBA1BE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64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1FEF9D0C-9AA4-E24A-B341-30BD1323A985}"/>
              </a:ext>
            </a:extLst>
          </p:cNvPr>
          <p:cNvSpPr/>
          <p:nvPr/>
        </p:nvSpPr>
        <p:spPr>
          <a:xfrm>
            <a:off x="231648" y="219456"/>
            <a:ext cx="11667744" cy="6364224"/>
          </a:xfrm>
          <a:prstGeom prst="round2DiagRect">
            <a:avLst/>
          </a:prstGeom>
          <a:noFill/>
          <a:ln w="28575">
            <a:solidFill>
              <a:srgbClr val="6D0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369B9F-C7A1-3B42-94B7-C11D91B2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71" y="5330447"/>
            <a:ext cx="1062465" cy="10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9F5194-7DA9-184D-9123-47BE92D15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10" y="5124452"/>
            <a:ext cx="1273064" cy="1221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6A8561-39B5-40D2-EAAE-E1B57B0F8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br>
              <a:rPr lang="en-GB" sz="3600" b="1" dirty="0"/>
            </a:br>
            <a:r>
              <a:rPr lang="en-GB" sz="3600" b="1" dirty="0" err="1"/>
              <a:t>Arolwg</a:t>
            </a:r>
            <a:r>
              <a:rPr lang="en-GB" sz="3600" b="1" dirty="0"/>
              <a:t> ‘Bright Spots’ survey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2E3FC7C-ED28-76AC-D7E9-84C5E5502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03082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sz="3100" b="1" dirty="0" err="1"/>
              <a:t>Yr</a:t>
            </a:r>
            <a:r>
              <a:rPr lang="en-GB" sz="3100" b="1" dirty="0"/>
              <a:t> </a:t>
            </a:r>
            <a:r>
              <a:rPr lang="en-GB" sz="3100" b="1" dirty="0" err="1"/>
              <a:t>Athro</a:t>
            </a:r>
            <a:r>
              <a:rPr lang="en-GB" sz="3100" b="1" dirty="0"/>
              <a:t>/Professor Sally Holland</a:t>
            </a:r>
          </a:p>
          <a:p>
            <a:r>
              <a:rPr lang="en-GB" sz="3100" b="1" dirty="0"/>
              <a:t>CASCADE </a:t>
            </a:r>
          </a:p>
          <a:p>
            <a:r>
              <a:rPr lang="en-GB" sz="3100" b="1" dirty="0" err="1"/>
              <a:t>Prifysgol</a:t>
            </a:r>
            <a:r>
              <a:rPr lang="en-GB" sz="3100" b="1" dirty="0"/>
              <a:t> </a:t>
            </a:r>
            <a:r>
              <a:rPr lang="en-GB" sz="3100" b="1" dirty="0" err="1"/>
              <a:t>Caerdydd</a:t>
            </a:r>
            <a:endParaRPr lang="en-GB" sz="3100" b="1" dirty="0"/>
          </a:p>
          <a:p>
            <a:r>
              <a:rPr lang="en-GB" sz="3100" b="1" dirty="0"/>
              <a:t>Cardiff University</a:t>
            </a:r>
          </a:p>
        </p:txBody>
      </p:sp>
    </p:spTree>
    <p:extLst>
      <p:ext uri="{BB962C8B-B14F-4D97-AF65-F5344CB8AC3E}">
        <p14:creationId xmlns:p14="http://schemas.microsoft.com/office/powerpoint/2010/main" val="94584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1FEF9D0C-9AA4-E24A-B341-30BD1323A985}"/>
              </a:ext>
            </a:extLst>
          </p:cNvPr>
          <p:cNvSpPr/>
          <p:nvPr/>
        </p:nvSpPr>
        <p:spPr>
          <a:xfrm>
            <a:off x="231648" y="219456"/>
            <a:ext cx="11667744" cy="6364224"/>
          </a:xfrm>
          <a:prstGeom prst="round2DiagRect">
            <a:avLst/>
          </a:prstGeom>
          <a:noFill/>
          <a:ln w="28575">
            <a:solidFill>
              <a:srgbClr val="6D0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369B9F-C7A1-3B42-94B7-C11D91B2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71" y="5330447"/>
            <a:ext cx="1062465" cy="10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9F5194-7DA9-184D-9123-47BE92D15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10" y="5124452"/>
            <a:ext cx="1273064" cy="1221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6A8561-39B5-40D2-EAAE-E1B57B0F89D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Manteision</a:t>
            </a:r>
            <a:r>
              <a:rPr lang="en-GB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defnyddio</a:t>
            </a:r>
            <a:r>
              <a:rPr lang="en-GB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offeryn</a:t>
            </a:r>
            <a:r>
              <a:rPr lang="en-GB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arolwg</a:t>
            </a:r>
            <a:r>
              <a:rPr lang="en-GB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sefydledig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/>
              <a:t>Advantages of using an established survey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9226-12B7-6052-E5A2-310443E4F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5181600" cy="4165283"/>
          </a:xfrm>
        </p:spPr>
        <p:txBody>
          <a:bodyPr/>
          <a:lstStyle/>
          <a:p>
            <a:r>
              <a:rPr lang="cy-GB" dirty="0">
                <a:solidFill>
                  <a:srgbClr val="0070C0"/>
                </a:solidFill>
                <a:latin typeface="Segoe UI Web (West European)"/>
              </a:rPr>
              <a:t>S</a:t>
            </a:r>
            <a:r>
              <a:rPr lang="cy-GB" dirty="0">
                <a:solidFill>
                  <a:srgbClr val="0070C0"/>
                </a:solidFill>
                <a:effectLst/>
                <a:latin typeface="Segoe UI Web (West European)"/>
              </a:rPr>
              <a:t>eiliedig ar dystiolaeth </a:t>
            </a:r>
          </a:p>
          <a:p>
            <a:r>
              <a:rPr lang="cy-GB" dirty="0">
                <a:solidFill>
                  <a:srgbClr val="0070C0"/>
                </a:solidFill>
                <a:effectLst/>
                <a:latin typeface="Segoe UI Web (West European)"/>
              </a:rPr>
              <a:t>Wedi'i ddatblygu gyda phobl ifanc â phrofiad o ofal </a:t>
            </a:r>
          </a:p>
          <a:p>
            <a:r>
              <a:rPr lang="cy-GB" dirty="0">
                <a:solidFill>
                  <a:srgbClr val="0070C0"/>
                </a:solidFill>
                <a:effectLst/>
                <a:latin typeface="Segoe UI Web (West European)"/>
              </a:rPr>
              <a:t>Gallu cymharu canlyniadau â data cenedlaethol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309080-9EFB-6D68-DF0E-2A64456B9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371" y="2011680"/>
            <a:ext cx="5181600" cy="4165282"/>
          </a:xfrm>
        </p:spPr>
        <p:txBody>
          <a:bodyPr/>
          <a:lstStyle/>
          <a:p>
            <a:r>
              <a:rPr lang="en-GB" dirty="0"/>
              <a:t>Evidence-based</a:t>
            </a:r>
          </a:p>
          <a:p>
            <a:r>
              <a:rPr lang="en-GB" dirty="0"/>
              <a:t>Developed with care-experienced young people</a:t>
            </a:r>
          </a:p>
          <a:p>
            <a:r>
              <a:rPr lang="en-GB" dirty="0"/>
              <a:t>Can compare results to national data</a:t>
            </a:r>
          </a:p>
        </p:txBody>
      </p:sp>
      <p:pic>
        <p:nvPicPr>
          <p:cNvPr id="9" name="Picture 8" descr="Cartoon checklist and pencil">
            <a:extLst>
              <a:ext uri="{FF2B5EF4-FFF2-40B4-BE49-F238E27FC236}">
                <a16:creationId xmlns:a16="http://schemas.microsoft.com/office/drawing/2014/main" id="{27509325-226D-E72C-18F1-B6813A0CE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99" y="4420024"/>
            <a:ext cx="2763801" cy="20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1FEF9D0C-9AA4-E24A-B341-30BD1323A985}"/>
              </a:ext>
            </a:extLst>
          </p:cNvPr>
          <p:cNvSpPr/>
          <p:nvPr/>
        </p:nvSpPr>
        <p:spPr>
          <a:xfrm>
            <a:off x="231648" y="219456"/>
            <a:ext cx="11667744" cy="6364224"/>
          </a:xfrm>
          <a:prstGeom prst="round2DiagRect">
            <a:avLst/>
          </a:prstGeom>
          <a:noFill/>
          <a:ln w="28575">
            <a:solidFill>
              <a:srgbClr val="6D0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369B9F-C7A1-3B42-94B7-C11D91B2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71" y="5330447"/>
            <a:ext cx="1062465" cy="10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9F5194-7DA9-184D-9123-47BE92D15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10" y="5124452"/>
            <a:ext cx="1273064" cy="1221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6A8561-39B5-40D2-EAAE-E1B57B0F89D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200" b="1" dirty="0"/>
              <a:t>What about the Basic Income Pilot evaluation 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9226-12B7-6052-E5A2-310443E4F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6662"/>
            <a:ext cx="5181600" cy="4830301"/>
          </a:xfrm>
        </p:spPr>
        <p:txBody>
          <a:bodyPr>
            <a:normAutofit fontScale="92500" lnSpcReduction="20000"/>
          </a:bodyPr>
          <a:lstStyle/>
          <a:p>
            <a:r>
              <a:rPr lang="cy-GB" sz="2300" dirty="0">
                <a:effectLst/>
                <a:latin typeface="Segoe UI Web (West European)"/>
              </a:rPr>
              <a:t>Mae hyn yn parhau! </a:t>
            </a:r>
          </a:p>
          <a:p>
            <a:r>
              <a:rPr lang="cy-GB" sz="2300" dirty="0">
                <a:effectLst/>
                <a:latin typeface="Segoe UI Web (West European)"/>
              </a:rPr>
              <a:t>Rydym bellach yn arolygu ymadawyr gofal sy'n cael eu pen-blwydd yn 18 oed rhwng 1 Gorffennaf 2023 a 30 Mehefin 2024.</a:t>
            </a:r>
          </a:p>
          <a:p>
            <a:r>
              <a:rPr lang="cy-GB" sz="2300" dirty="0">
                <a:effectLst/>
                <a:latin typeface="Segoe UI Web (West European)"/>
              </a:rPr>
              <a:t>Mae'r arolwg yn seiliedig ar </a:t>
            </a:r>
            <a:r>
              <a:rPr lang="cy-GB" sz="2300" dirty="0" err="1">
                <a:effectLst/>
                <a:latin typeface="Segoe UI Web (West European)"/>
              </a:rPr>
              <a:t>Bright</a:t>
            </a:r>
            <a:r>
              <a:rPr lang="cy-GB" sz="2300" dirty="0">
                <a:effectLst/>
                <a:latin typeface="Segoe UI Web (West European)"/>
              </a:rPr>
              <a:t> </a:t>
            </a:r>
            <a:r>
              <a:rPr lang="cy-GB" sz="2300" dirty="0" err="1">
                <a:effectLst/>
                <a:latin typeface="Segoe UI Web (West European)"/>
              </a:rPr>
              <a:t>Spots</a:t>
            </a:r>
            <a:r>
              <a:rPr lang="cy-GB" sz="2300" dirty="0">
                <a:effectLst/>
                <a:latin typeface="Segoe UI Web (West European)"/>
              </a:rPr>
              <a:t>.</a:t>
            </a:r>
          </a:p>
          <a:p>
            <a:r>
              <a:rPr lang="cy-GB" sz="2300" dirty="0">
                <a:effectLst/>
                <a:latin typeface="Segoe UI Web (West European)"/>
              </a:rPr>
              <a:t>Mae'n cefnogi ein gwerthusiad ond nid yw'n gofyn iddynt am incwm sylfaenol</a:t>
            </a:r>
          </a:p>
          <a:p>
            <a:r>
              <a:rPr lang="cy-GB" sz="2300" dirty="0">
                <a:effectLst/>
                <a:latin typeface="Segoe UI Web (West European)"/>
              </a:rPr>
              <a:t>Byddwch yn cael adroddiad sylfaenol am ddim o'ch canfyddiadau </a:t>
            </a:r>
          </a:p>
          <a:p>
            <a:r>
              <a:rPr lang="cy-GB" sz="2300" dirty="0">
                <a:effectLst/>
                <a:latin typeface="Segoe UI Web (West European)"/>
              </a:rPr>
              <a:t>Ni fydd </a:t>
            </a:r>
            <a:r>
              <a:rPr lang="cy-GB" sz="2300" dirty="0" err="1">
                <a:effectLst/>
                <a:latin typeface="Segoe UI Web (West European)"/>
              </a:rPr>
              <a:t>Coram</a:t>
            </a:r>
            <a:r>
              <a:rPr lang="cy-GB" sz="2300" dirty="0">
                <a:effectLst/>
                <a:latin typeface="Segoe UI Web (West European)"/>
              </a:rPr>
              <a:t> yn cyflwyno eu harolwg ar gyfer oed 18+ tra bod hyn yn parhau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309080-9EFB-6D68-DF0E-2A64456B9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371" y="1346661"/>
            <a:ext cx="5181600" cy="483030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This continues!</a:t>
            </a:r>
          </a:p>
          <a:p>
            <a:r>
              <a:rPr lang="en-GB" dirty="0"/>
              <a:t>We are now surveying care leavers who have their 18</a:t>
            </a:r>
            <a:r>
              <a:rPr lang="en-GB" baseline="30000" dirty="0"/>
              <a:t>th</a:t>
            </a:r>
            <a:r>
              <a:rPr lang="en-GB" dirty="0"/>
              <a:t> birthday between July 1</a:t>
            </a:r>
            <a:r>
              <a:rPr lang="en-GB" baseline="30000" dirty="0"/>
              <a:t>st</a:t>
            </a:r>
            <a:r>
              <a:rPr lang="en-GB" dirty="0"/>
              <a:t> 2023 and 30</a:t>
            </a:r>
            <a:r>
              <a:rPr lang="en-GB" baseline="30000" dirty="0"/>
              <a:t>th</a:t>
            </a:r>
            <a:r>
              <a:rPr lang="en-GB" dirty="0"/>
              <a:t> June 2024.</a:t>
            </a:r>
          </a:p>
          <a:p>
            <a:r>
              <a:rPr lang="en-GB" dirty="0"/>
              <a:t>The survey is based on Bright Spots.</a:t>
            </a:r>
          </a:p>
          <a:p>
            <a:r>
              <a:rPr lang="en-GB" dirty="0"/>
              <a:t>It support our evaluation but doesn’t ask them about basic income</a:t>
            </a:r>
          </a:p>
          <a:p>
            <a:r>
              <a:rPr lang="en-GB" dirty="0"/>
              <a:t>You will get a free basic report of your findings </a:t>
            </a:r>
          </a:p>
          <a:p>
            <a:r>
              <a:rPr lang="en-GB" dirty="0"/>
              <a:t>Coram will not roll out their survey for age 18+ while this continues</a:t>
            </a:r>
          </a:p>
        </p:txBody>
      </p:sp>
    </p:spTree>
    <p:extLst>
      <p:ext uri="{BB962C8B-B14F-4D97-AF65-F5344CB8AC3E}">
        <p14:creationId xmlns:p14="http://schemas.microsoft.com/office/powerpoint/2010/main" val="278425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old glitter star on white background">
            <a:extLst>
              <a:ext uri="{FF2B5EF4-FFF2-40B4-BE49-F238E27FC236}">
                <a16:creationId xmlns:a16="http://schemas.microsoft.com/office/drawing/2014/main" id="{E35B8E40-8094-6608-F365-3C0844D9F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88" y="3491346"/>
            <a:ext cx="3366654" cy="3366654"/>
          </a:xfrm>
          <a:prstGeom prst="rect">
            <a:avLst/>
          </a:prstGeom>
        </p:spPr>
      </p:pic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1FEF9D0C-9AA4-E24A-B341-30BD1323A985}"/>
              </a:ext>
            </a:extLst>
          </p:cNvPr>
          <p:cNvSpPr/>
          <p:nvPr/>
        </p:nvSpPr>
        <p:spPr>
          <a:xfrm>
            <a:off x="231648" y="219456"/>
            <a:ext cx="11667744" cy="6364224"/>
          </a:xfrm>
          <a:prstGeom prst="round2DiagRect">
            <a:avLst/>
          </a:prstGeom>
          <a:noFill/>
          <a:ln w="28575">
            <a:solidFill>
              <a:srgbClr val="6D0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369B9F-C7A1-3B42-94B7-C11D91B2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71" y="5330447"/>
            <a:ext cx="1062465" cy="10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9F5194-7DA9-184D-9123-47BE92D15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10" y="5124452"/>
            <a:ext cx="1273064" cy="1221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6A8561-39B5-40D2-EAAE-E1B57B0F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5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3200" b="1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9226-12B7-6052-E5A2-310443E4F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14154"/>
            <a:ext cx="5181600" cy="5162810"/>
          </a:xfrm>
        </p:spPr>
        <p:txBody>
          <a:bodyPr/>
          <a:lstStyle/>
          <a:p>
            <a:r>
              <a:rPr lang="cy-GB" dirty="0">
                <a:solidFill>
                  <a:srgbClr val="0070C0"/>
                </a:solidFill>
                <a:effectLst/>
                <a:latin typeface="Segoe UI Web (West European)"/>
              </a:rPr>
              <a:t>Mae 2/3ydd o dderbynwyr incwm sylfaenol wedi cwblhau'r arolwg yn seiliedig ar </a:t>
            </a:r>
            <a:r>
              <a:rPr lang="cy-GB" dirty="0" err="1">
                <a:solidFill>
                  <a:srgbClr val="0070C0"/>
                </a:solidFill>
                <a:effectLst/>
                <a:latin typeface="Segoe UI Web (West European)"/>
              </a:rPr>
              <a:t>Bright</a:t>
            </a:r>
            <a:r>
              <a:rPr lang="cy-GB" dirty="0">
                <a:solidFill>
                  <a:srgbClr val="0070C0"/>
                </a:solidFill>
                <a:effectLst/>
                <a:latin typeface="Segoe UI Web (West European)"/>
              </a:rPr>
              <a:t> </a:t>
            </a:r>
            <a:r>
              <a:rPr lang="cy-GB" dirty="0" err="1">
                <a:solidFill>
                  <a:srgbClr val="0070C0"/>
                </a:solidFill>
                <a:effectLst/>
                <a:latin typeface="Segoe UI Web (West European)"/>
              </a:rPr>
              <a:t>Spots</a:t>
            </a:r>
            <a:r>
              <a:rPr lang="cy-GB" dirty="0">
                <a:solidFill>
                  <a:srgbClr val="0070C0"/>
                </a:solidFill>
                <a:effectLst/>
                <a:latin typeface="Segoe UI Web (West European)"/>
              </a:rPr>
              <a:t>. </a:t>
            </a:r>
          </a:p>
          <a:p>
            <a:r>
              <a:rPr lang="cy-GB" dirty="0">
                <a:solidFill>
                  <a:srgbClr val="0070C0"/>
                </a:solidFill>
                <a:effectLst/>
                <a:latin typeface="Segoe UI Web (West European)"/>
              </a:rPr>
              <a:t>Canlyniadau ar gael yn fuan</a:t>
            </a:r>
          </a:p>
          <a:p>
            <a:r>
              <a:rPr lang="cy-GB" dirty="0">
                <a:solidFill>
                  <a:srgbClr val="0070C0"/>
                </a:solidFill>
                <a:effectLst/>
                <a:latin typeface="Segoe UI Web (West European)"/>
              </a:rPr>
              <a:t>Diolch </a:t>
            </a:r>
            <a:r>
              <a:rPr lang="cy-GB" b="1" dirty="0">
                <a:solidFill>
                  <a:srgbClr val="0070C0"/>
                </a:solidFill>
                <a:effectLst/>
                <a:latin typeface="Segoe UI Web (West European)"/>
              </a:rPr>
              <a:t>yn fawr iawn </a:t>
            </a:r>
            <a:r>
              <a:rPr lang="cy-GB" dirty="0">
                <a:solidFill>
                  <a:srgbClr val="0070C0"/>
                </a:solidFill>
                <a:effectLst/>
                <a:latin typeface="Segoe UI Web (West European)"/>
              </a:rPr>
              <a:t>am eich cefnogaeth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309080-9EFB-6D68-DF0E-2A64456B9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371" y="1072342"/>
            <a:ext cx="5181600" cy="5104620"/>
          </a:xfrm>
        </p:spPr>
        <p:txBody>
          <a:bodyPr/>
          <a:lstStyle/>
          <a:p>
            <a:r>
              <a:rPr lang="en-GB" dirty="0"/>
              <a:t>2/3rds of basic income recipients have completed the survey based on Bright Spots.</a:t>
            </a:r>
          </a:p>
          <a:p>
            <a:r>
              <a:rPr lang="en-GB" dirty="0"/>
              <a:t>Results available soon</a:t>
            </a:r>
          </a:p>
          <a:p>
            <a:r>
              <a:rPr lang="en-GB" dirty="0"/>
              <a:t>Thank you </a:t>
            </a:r>
            <a:r>
              <a:rPr lang="en-GB" b="1" dirty="0"/>
              <a:t>SO</a:t>
            </a:r>
            <a:r>
              <a:rPr lang="en-GB" dirty="0"/>
              <a:t> </a:t>
            </a:r>
            <a:r>
              <a:rPr lang="en-GB" b="1" dirty="0"/>
              <a:t>much </a:t>
            </a:r>
            <a:r>
              <a:rPr lang="en-GB" dirty="0"/>
              <a:t>for your support.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210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262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UI Web (West European)</vt:lpstr>
      <vt:lpstr>Office Theme</vt:lpstr>
      <vt:lpstr> Arolwg ‘Bright Spots’ survey</vt:lpstr>
      <vt:lpstr>Manteision defnyddio offeryn arolwg sefydledig Advantages of using an established survey tool</vt:lpstr>
      <vt:lpstr>What about the Basic Income Pilot evaluation survey?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Arolwg ‘Bright Spots’ survey</dc:title>
  <dc:creator>Sally Holland</dc:creator>
  <cp:lastModifiedBy>Sally Holland</cp:lastModifiedBy>
  <cp:revision>1</cp:revision>
  <dcterms:created xsi:type="dcterms:W3CDTF">2023-09-08T15:48:00Z</dcterms:created>
  <dcterms:modified xsi:type="dcterms:W3CDTF">2023-09-08T16:31:21Z</dcterms:modified>
</cp:coreProperties>
</file>