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86" r:id="rId3"/>
    <p:sldId id="257" r:id="rId4"/>
    <p:sldId id="258" r:id="rId5"/>
    <p:sldId id="259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72" r:id="rId15"/>
    <p:sldId id="288" r:id="rId16"/>
    <p:sldId id="274" r:id="rId17"/>
    <p:sldId id="275" r:id="rId18"/>
    <p:sldId id="276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7C80"/>
    <a:srgbClr val="AB5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64FBDE-E5D8-4DAE-A9B9-2552E70CBC78}" v="81" dt="2023-09-11T07:54:54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582" autoAdjust="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ly Gordon" userId="80d39abf-e7bf-4e1d-84f5-4853c5f94203" providerId="ADAL" clId="{7F64FBDE-E5D8-4DAE-A9B9-2552E70CBC78}"/>
    <pc:docChg chg="delSld modSld">
      <pc:chgData name="Holly Gordon" userId="80d39abf-e7bf-4e1d-84f5-4853c5f94203" providerId="ADAL" clId="{7F64FBDE-E5D8-4DAE-A9B9-2552E70CBC78}" dt="2023-09-12T12:04:58.784" v="88" actId="47"/>
      <pc:docMkLst>
        <pc:docMk/>
      </pc:docMkLst>
      <pc:sldChg chg="modSp mod">
        <pc:chgData name="Holly Gordon" userId="80d39abf-e7bf-4e1d-84f5-4853c5f94203" providerId="ADAL" clId="{7F64FBDE-E5D8-4DAE-A9B9-2552E70CBC78}" dt="2023-09-11T10:11:46.956" v="87" actId="1036"/>
        <pc:sldMkLst>
          <pc:docMk/>
          <pc:sldMk cId="2077848767" sldId="272"/>
        </pc:sldMkLst>
        <pc:spChg chg="mod">
          <ac:chgData name="Holly Gordon" userId="80d39abf-e7bf-4e1d-84f5-4853c5f94203" providerId="ADAL" clId="{7F64FBDE-E5D8-4DAE-A9B9-2552E70CBC78}" dt="2023-09-11T10:11:46.956" v="87" actId="1036"/>
          <ac:spMkLst>
            <pc:docMk/>
            <pc:sldMk cId="2077848767" sldId="272"/>
            <ac:spMk id="7" creationId="{CBA0A63E-A87A-9185-64A7-2ED3BBBDD7D8}"/>
          </ac:spMkLst>
        </pc:spChg>
        <pc:spChg chg="mod">
          <ac:chgData name="Holly Gordon" userId="80d39abf-e7bf-4e1d-84f5-4853c5f94203" providerId="ADAL" clId="{7F64FBDE-E5D8-4DAE-A9B9-2552E70CBC78}" dt="2023-09-11T07:54:58.629" v="85" actId="14100"/>
          <ac:spMkLst>
            <pc:docMk/>
            <pc:sldMk cId="2077848767" sldId="272"/>
            <ac:spMk id="12" creationId="{563A8D8C-5E9D-19E9-859C-132C2D203EEF}"/>
          </ac:spMkLst>
        </pc:spChg>
        <pc:spChg chg="mod">
          <ac:chgData name="Holly Gordon" userId="80d39abf-e7bf-4e1d-84f5-4853c5f94203" providerId="ADAL" clId="{7F64FBDE-E5D8-4DAE-A9B9-2552E70CBC78}" dt="2023-09-08T14:53:25.215" v="1" actId="1076"/>
          <ac:spMkLst>
            <pc:docMk/>
            <pc:sldMk cId="2077848767" sldId="272"/>
            <ac:spMk id="13" creationId="{56AC5E50-D75E-0D2F-3C8D-1854F9131DA3}"/>
          </ac:spMkLst>
        </pc:spChg>
      </pc:sldChg>
      <pc:sldChg chg="modSp mod">
        <pc:chgData name="Holly Gordon" userId="80d39abf-e7bf-4e1d-84f5-4853c5f94203" providerId="ADAL" clId="{7F64FBDE-E5D8-4DAE-A9B9-2552E70CBC78}" dt="2023-09-10T13:05:23.458" v="80" actId="1076"/>
        <pc:sldMkLst>
          <pc:docMk/>
          <pc:sldMk cId="2330976442" sldId="276"/>
        </pc:sldMkLst>
        <pc:spChg chg="mod">
          <ac:chgData name="Holly Gordon" userId="80d39abf-e7bf-4e1d-84f5-4853c5f94203" providerId="ADAL" clId="{7F64FBDE-E5D8-4DAE-A9B9-2552E70CBC78}" dt="2023-09-10T13:05:23.458" v="80" actId="1076"/>
          <ac:spMkLst>
            <pc:docMk/>
            <pc:sldMk cId="2330976442" sldId="276"/>
            <ac:spMk id="8" creationId="{C9FD01AF-C935-3864-DFFC-B54D3A0BFFE3}"/>
          </ac:spMkLst>
        </pc:spChg>
        <pc:spChg chg="mod">
          <ac:chgData name="Holly Gordon" userId="80d39abf-e7bf-4e1d-84f5-4853c5f94203" providerId="ADAL" clId="{7F64FBDE-E5D8-4DAE-A9B9-2552E70CBC78}" dt="2023-09-10T13:03:56.801" v="79" actId="6549"/>
          <ac:spMkLst>
            <pc:docMk/>
            <pc:sldMk cId="2330976442" sldId="276"/>
            <ac:spMk id="11" creationId="{D84D6BBC-28CC-58C4-0A43-E60331638C23}"/>
          </ac:spMkLst>
        </pc:spChg>
      </pc:sldChg>
      <pc:sldChg chg="modSp del mod">
        <pc:chgData name="Holly Gordon" userId="80d39abf-e7bf-4e1d-84f5-4853c5f94203" providerId="ADAL" clId="{7F64FBDE-E5D8-4DAE-A9B9-2552E70CBC78}" dt="2023-09-12T12:04:58.784" v="88" actId="47"/>
        <pc:sldMkLst>
          <pc:docMk/>
          <pc:sldMk cId="773495100" sldId="289"/>
        </pc:sldMkLst>
        <pc:picChg chg="mod">
          <ac:chgData name="Holly Gordon" userId="80d39abf-e7bf-4e1d-84f5-4853c5f94203" providerId="ADAL" clId="{7F64FBDE-E5D8-4DAE-A9B9-2552E70CBC78}" dt="2023-09-10T13:00:29.935" v="2" actId="1076"/>
          <ac:picMkLst>
            <pc:docMk/>
            <pc:sldMk cId="773495100" sldId="289"/>
            <ac:picMk id="10" creationId="{103CDBE5-8F04-EE0D-3C5A-338B55E0BF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87D9E-4BA4-4914-BBFF-8EE6093CEC2C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21640-D258-4DA1-B813-861559D0F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56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321640-D258-4DA1-B813-861559D0F4D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4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A20F4-9EBD-CA65-96F8-3D2509CA4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FA2048-7733-603A-2CE8-58C9A1930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CB641-ECB6-7421-F5DE-7B690762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E73C-0D9B-4DE0-A02A-DDD4F1DC6FF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F7918-D0F4-86D2-185E-6E7A88AEE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8674B-24D2-FF94-E504-EE0C1DF7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A5E5-A63E-4E1A-9CDC-A9276F45B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43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B0FC3-1E1E-4C13-AA03-7DCDC5979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88238-E266-2EA4-872D-606B14A16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02C7A-00AE-89EC-3A03-1460F026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E73C-0D9B-4DE0-A02A-DDD4F1DC6FF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CDF13-4E32-452F-4FBB-8867FF4CD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6D696-6ABD-620B-E8D8-35D060BD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A5E5-A63E-4E1A-9CDC-A9276F45B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8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BC2693-3D0D-770F-5162-45A15E83A6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F75F7-1CBC-6178-C242-108C8C9CC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FDFEE-B6AB-D4EC-3944-AFE24FE0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E73C-0D9B-4DE0-A02A-DDD4F1DC6FF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6C22-7BDE-DBA0-3D3F-330182DE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0547B-9FA7-6501-DCFF-6C769018A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A5E5-A63E-4E1A-9CDC-A9276F45B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1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61915-8A4C-85E1-F82E-C7BAF79DE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7D25EF-8694-7B95-E0A0-D8342D605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6E55E-4209-355C-1F98-A5CC1F1F9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5A30-CDB7-45F3-9E81-BDFF43CC50FC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1DE6C-5056-5448-845C-3684B1A90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E5DE4-FB78-5D3F-6429-D9B42E45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0D8-9C55-4A12-A791-1FC0EAD7A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943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469BC-0090-72EC-7F2A-EC899E26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51FA3-6761-9886-2D67-E5946CD50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8A16D-DC01-C4EF-F95F-6A3281575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5A30-CDB7-45F3-9E81-BDFF43CC50FC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CC840-9133-694B-E6F8-717C7FC3A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B1A4B-36F4-0804-E425-4F5C06EE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0D8-9C55-4A12-A791-1FC0EAD7A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916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39F06-F190-8CBD-0A6D-6553BF92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00BFC-5086-57D0-8E9C-54EA25971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3E3E1-001F-4068-15EB-CD80A5CE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5A30-CDB7-45F3-9E81-BDFF43CC50FC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FA196-CAB0-C906-7F52-36F752743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70729-543E-90EE-E937-822F04B0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0D8-9C55-4A12-A791-1FC0EAD7A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012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03924-5A1B-3368-9AE9-0EA693551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62DF-6332-B6A2-CFB2-914789C94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25BCD-3223-EDCA-74AC-0B8056957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C5DB3-5020-1739-141E-4589EEAEB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5A30-CDB7-45F3-9E81-BDFF43CC50FC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03622-70BA-3F45-8E49-6AB70608C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8A544-641C-15C8-B0D5-FD9457987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0D8-9C55-4A12-A791-1FC0EAD7A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02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CFA66-153A-27AD-749F-B9B10C180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3A4E7-6649-F85C-B413-549D65570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6B7C5-29BA-9910-6D5B-4FE66C3F2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AE81AD-3209-DEEF-E32D-DA5E9D038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D0221-0E7E-C39A-DE46-3123875FAB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C6F15-1AE0-FFBF-943B-590E0EC8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5A30-CDB7-45F3-9E81-BDFF43CC50FC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CFB4E6-049A-EFC2-6577-ACF47FA97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F7B2A6-8425-4DDE-21BD-F06D164F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0D8-9C55-4A12-A791-1FC0EAD7A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480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FC596-4EEE-C76F-E461-40D6119C2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B0D9E4-F744-6035-7F9B-C2FB4F19A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5A30-CDB7-45F3-9E81-BDFF43CC50FC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10822-5519-CB2C-0B19-493BB131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46D6-BE68-7056-8B76-6C3910EE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0D8-9C55-4A12-A791-1FC0EAD7A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522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CBE178-FF78-8355-6C4D-309B7B640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5A30-CDB7-45F3-9E81-BDFF43CC50FC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ECD4F-8233-7E6C-52CA-97428CDF2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B5D69-A55C-FFF7-777D-518E4A02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0D8-9C55-4A12-A791-1FC0EAD7A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665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A6BD-B386-DAF8-3B5B-63ED12BE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0D4B8-39E5-2AC8-F2EE-970BC8D08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AB517-EBA6-1C8B-230F-843538F5F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B2EB8-2E29-7441-4773-A2434628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5A30-CDB7-45F3-9E81-BDFF43CC50FC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F8F13-9000-9C65-5500-7550E11F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76ACB-9755-97A2-B0F3-162F0537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0D8-9C55-4A12-A791-1FC0EAD7A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8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B2EE9-CBAF-554C-B0E3-2BAEC497F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CDA3D-3E50-8530-0925-BF8132FE8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701C6-D21B-D5E3-F78D-16F4AB7CF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E73C-0D9B-4DE0-A02A-DDD4F1DC6FF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94AF6-DC3A-0CAA-4686-1574D26A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6F2C4-CF50-7277-01AB-4270438F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A5E5-A63E-4E1A-9CDC-A9276F45B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732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980A5-6EF8-0A63-34FE-CB931872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DC810C-54A1-0888-08F3-4BBDB861C9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EC91F-A709-E43A-46AF-CA377AD59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CBF1F-6866-4D0B-54E2-37B0CD4A7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5A30-CDB7-45F3-9E81-BDFF43CC50FC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5C9F9-AC6A-649D-4AC9-ABD1C7BB3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BCAB3-1605-380D-0053-69D35B9A7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0D8-9C55-4A12-A791-1FC0EAD7A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413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77053-A672-C817-0B90-38FF30F08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43A23-8B12-FD7A-1FFF-86E6DD938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AD5A8-17C4-D5F5-AF7C-7A031FEE4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5A30-CDB7-45F3-9E81-BDFF43CC50FC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BEED5-ABE6-0DD8-70B9-4D5C3D45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3F795-CE89-FAF6-0175-65DB899C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0D8-9C55-4A12-A791-1FC0EAD7A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545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AAE134-A67C-3CA1-B0FB-550F35483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9E4BE-CC4A-D2FD-8779-22062C5AE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4340C-EBF5-2B31-ED03-E5B54F02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5A30-CDB7-45F3-9E81-BDFF43CC50FC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8D5A8-94CF-4109-6124-3D6A0CE2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EA94A-C618-D0A7-A148-2981F385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0D8-9C55-4A12-A791-1FC0EAD7A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21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D5793-C28B-7DE7-23E9-3DCBB226F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C1844-75CF-F076-679A-16B1419CA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E5E71-F08E-6CA7-A710-AF4C3C463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E73C-0D9B-4DE0-A02A-DDD4F1DC6FF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57CEF-415B-A921-1361-BB3D97847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3A505-5198-0FD5-E9C9-C9243F06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A5E5-A63E-4E1A-9CDC-A9276F45B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61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78D1-8801-BB13-A96A-2CE999BD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89734-46EA-6718-C710-9F109E36B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F7E66-37D6-0358-2F40-E80393C57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34616-8164-DB1C-ECDA-44BC3A8E2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E73C-0D9B-4DE0-A02A-DDD4F1DC6FF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BBDC1-7332-32F9-7920-A99C2C46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E05DE-D82B-0C1E-7995-EFD7D6A6D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A5E5-A63E-4E1A-9CDC-A9276F45B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7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6D96B-B129-D095-86A1-D5782ACC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B4E08-17AB-795C-6A57-A6A49A060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21CEA-BA60-39F9-043A-145DD5630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5D0BA-7F8F-C589-13A5-8CDAB4ADE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EAA1A6-3ABE-0920-2C40-581CBD332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183C-3E7F-215B-29C9-5652A359D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E73C-0D9B-4DE0-A02A-DDD4F1DC6FF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C46B74-9F73-6A65-33C9-85E45D4FC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9FEDEF-FFEF-1BAA-DDBA-09922A22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A5E5-A63E-4E1A-9CDC-A9276F45B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51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BCC9-F71E-2752-3DC4-C084D044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355AE4-4FC6-E445-7710-E24F6062D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E73C-0D9B-4DE0-A02A-DDD4F1DC6FF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F2AAE-D223-465E-E8FB-1497167E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9ED93-0F02-F0E9-0FDB-7D3220AE7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A5E5-A63E-4E1A-9CDC-A9276F45B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69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80DEB-9401-0D95-C82B-E12E1B7D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E73C-0D9B-4DE0-A02A-DDD4F1DC6FF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9D17E6-9872-F18C-D669-384FE545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71DA7-C1F4-0D14-0119-E4FFCBD5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A5E5-A63E-4E1A-9CDC-A9276F45B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88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E5175-52C7-01AC-0CFD-85AA814E2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60DB0-F04F-A0AD-D568-9D911B2BF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F7296-3574-8ACA-0A43-E43E2DA22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95DB8-94D0-100A-1573-8212C430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E73C-0D9B-4DE0-A02A-DDD4F1DC6FF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9640A-CE60-990F-0016-CAD3C0E5F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B51D2-7444-E41C-DC49-2C44E11A3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A5E5-A63E-4E1A-9CDC-A9276F45B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8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4CE75-6B62-D967-5C5A-D26C28A0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270952-9971-C363-6F61-7517714EB9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9AFDD-1DE8-49BA-D313-17C829F7D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98293-98F9-A841-C0F6-10DDA9F3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E73C-0D9B-4DE0-A02A-DDD4F1DC6FF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2C636-6457-11A5-BB22-37EE134EF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8FBE5-FCF9-71FA-5CDB-E11171AE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A5E5-A63E-4E1A-9CDC-A9276F45B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69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F25619-990E-C89D-2F05-8B08FCD5A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3543C-FF29-D398-FC46-1A60043EC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CDC37-AB5D-1F91-85E7-811F982AAC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9E73C-0D9B-4DE0-A02A-DDD4F1DC6FF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B9ED8-74AF-492C-1F8C-8DDB872C4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FD790-AAFD-AFC9-6392-DD5BABB9B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8A5E5-A63E-4E1A-9CDC-A9276F45B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13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anding element - Stronger, Fairer, Greener Powys&#10;&#10;Elfen frandio – Powys - Cryfach, Tecach, Gwyrddach">
            <a:extLst>
              <a:ext uri="{FF2B5EF4-FFF2-40B4-BE49-F238E27FC236}">
                <a16:creationId xmlns:a16="http://schemas.microsoft.com/office/drawing/2014/main" id="{7D26F942-03DE-2532-DB30-FF5BE989E8E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D0F409-9BFF-EA4E-48E5-A0FB26078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7CB84-152C-37A0-A726-6B9BBBE15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25CEC-3B5F-E793-C840-57D83339C0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15A30-CDB7-45F3-9E81-BDFF43CC50FC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DD8C8-A222-139D-5583-791723674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C00FF-5471-7939-32C5-2956AC739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A90D8-9C55-4A12-A791-1FC0EAD7A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85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C2C533-0CB6-834F-6CA8-15A17E10CEFE}"/>
              </a:ext>
            </a:extLst>
          </p:cNvPr>
          <p:cNvSpPr txBox="1"/>
          <p:nvPr/>
        </p:nvSpPr>
        <p:spPr>
          <a:xfrm>
            <a:off x="1402750" y="2323437"/>
            <a:ext cx="8347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47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Smotia</a:t>
            </a:r>
            <a:r>
              <a:rPr lang="en-US" sz="4000" b="1" dirty="0">
                <a:solidFill>
                  <a:srgbClr val="294739"/>
                </a:solidFill>
                <a:latin typeface="Calibri" panose="020F0502020204030204" pitchFamily="34" charset="0"/>
              </a:rPr>
              <a:t>u </a:t>
            </a:r>
            <a:r>
              <a:rPr lang="en-US" sz="4000" b="1" dirty="0" err="1">
                <a:solidFill>
                  <a:srgbClr val="294739"/>
                </a:solidFill>
                <a:latin typeface="Calibri" panose="020F0502020204030204" pitchFamily="34" charset="0"/>
              </a:rPr>
              <a:t>Disglair</a:t>
            </a:r>
            <a:r>
              <a:rPr lang="en-US" sz="4000" b="1" dirty="0">
                <a:solidFill>
                  <a:srgbClr val="294739"/>
                </a:solidFill>
                <a:latin typeface="Calibri" panose="020F0502020204030204" pitchFamily="34" charset="0"/>
              </a:rPr>
              <a:t> |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47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Bright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47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</a:t>
            </a:r>
            <a:r>
              <a:rPr lang="en-US" sz="4000" b="1" dirty="0" err="1">
                <a:solidFill>
                  <a:srgbClr val="294739"/>
                </a:solidFill>
                <a:latin typeface="Calibri" panose="020F0502020204030204" pitchFamily="34" charset="0"/>
              </a:rPr>
              <a:t>ots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947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01A1509-EFAA-E8E0-F012-9DD17647E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007" y="321761"/>
            <a:ext cx="854765" cy="5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22C7C9-FF58-12C6-AF73-87490F746645}"/>
              </a:ext>
            </a:extLst>
          </p:cNvPr>
          <p:cNvSpPr txBox="1"/>
          <p:nvPr/>
        </p:nvSpPr>
        <p:spPr>
          <a:xfrm>
            <a:off x="1402750" y="2983514"/>
            <a:ext cx="6261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none" strike="noStrike" dirty="0">
                <a:solidFill>
                  <a:srgbClr val="294739"/>
                </a:solidFill>
                <a:effectLst/>
                <a:latin typeface="Calibri" panose="020F0502020204030204" pitchFamily="34" charset="0"/>
              </a:rPr>
              <a:t>Proses Powys | Powys’ Process</a:t>
            </a:r>
            <a:endParaRPr lang="en-US" sz="2000" b="1" dirty="0">
              <a:solidFill>
                <a:srgbClr val="29473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A6281-9728-1633-8628-8514B304C34D}"/>
              </a:ext>
            </a:extLst>
          </p:cNvPr>
          <p:cNvSpPr txBox="1"/>
          <p:nvPr/>
        </p:nvSpPr>
        <p:spPr>
          <a:xfrm>
            <a:off x="1402750" y="3691400"/>
            <a:ext cx="757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94739"/>
                </a:solidFill>
              </a:rPr>
              <a:t>Medi 2023​​ |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10495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121E027-B4E9-52FF-13BF-1422733E29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74133" y="745067"/>
            <a:ext cx="11878783" cy="5846315"/>
            <a:chOff x="433134" y="1226690"/>
            <a:chExt cx="13460716" cy="6550025"/>
          </a:xfrm>
        </p:grpSpPr>
        <p:pic>
          <p:nvPicPr>
            <p:cNvPr id="4" name="Picture 2" descr=" ">
              <a:extLst>
                <a:ext uri="{FF2B5EF4-FFF2-40B4-BE49-F238E27FC236}">
                  <a16:creationId xmlns:a16="http://schemas.microsoft.com/office/drawing/2014/main" id="{B516F17A-28D7-F0AD-227E-8D0795FAF69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80509" flipH="1">
              <a:off x="7189837" y="1072703"/>
              <a:ext cx="65500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 ">
              <a:extLst>
                <a:ext uri="{FF2B5EF4-FFF2-40B4-BE49-F238E27FC236}">
                  <a16:creationId xmlns:a16="http://schemas.microsoft.com/office/drawing/2014/main" id="{26B0FDE1-81C0-90FE-F89E-1B1EBB117BA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71" r="4266"/>
            <a:stretch/>
          </p:blipFill>
          <p:spPr bwMode="auto">
            <a:xfrm rot="3719491">
              <a:off x="343783" y="1512301"/>
              <a:ext cx="6270549" cy="609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F2D7022-F389-5B19-20B3-75491C7A853F}"/>
              </a:ext>
            </a:extLst>
          </p:cNvPr>
          <p:cNvSpPr/>
          <p:nvPr/>
        </p:nvSpPr>
        <p:spPr>
          <a:xfrm>
            <a:off x="1761066" y="4402667"/>
            <a:ext cx="1540934" cy="143667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1756F34-2A63-B322-2D2B-42BE482455CE}"/>
              </a:ext>
            </a:extLst>
          </p:cNvPr>
          <p:cNvSpPr/>
          <p:nvPr/>
        </p:nvSpPr>
        <p:spPr>
          <a:xfrm>
            <a:off x="3741640" y="1642533"/>
            <a:ext cx="1540934" cy="1436673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634B9-6F6E-5A68-3ABE-8CC8D3E943F2}"/>
              </a:ext>
            </a:extLst>
          </p:cNvPr>
          <p:cNvSpPr/>
          <p:nvPr/>
        </p:nvSpPr>
        <p:spPr>
          <a:xfrm>
            <a:off x="-2455333" y="-3335866"/>
            <a:ext cx="16132249" cy="1422400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B99B2-EB15-0889-BB94-8133FD82AAEA}"/>
              </a:ext>
            </a:extLst>
          </p:cNvPr>
          <p:cNvSpPr txBox="1"/>
          <p:nvPr/>
        </p:nvSpPr>
        <p:spPr>
          <a:xfrm>
            <a:off x="4863056" y="106244"/>
            <a:ext cx="2820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The Surveys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FAC2E0-17C1-6C6B-DE37-4B8D0B19E624}"/>
              </a:ext>
            </a:extLst>
          </p:cNvPr>
          <p:cNvSpPr txBox="1"/>
          <p:nvPr/>
        </p:nvSpPr>
        <p:spPr>
          <a:xfrm>
            <a:off x="668509" y="1441477"/>
            <a:ext cx="5398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Bright Spots Programme Implementation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2F120F-8685-3995-62BD-1509521F782E}"/>
              </a:ext>
            </a:extLst>
          </p:cNvPr>
          <p:cNvSpPr txBox="1"/>
          <p:nvPr/>
        </p:nvSpPr>
        <p:spPr>
          <a:xfrm>
            <a:off x="697133" y="2146508"/>
            <a:ext cx="8775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Distribution of ‘Your Life, Your Care’ survey to Children aged 4-18 in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Development of bilingual communication for Children, Young People and Trusted Adults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Identification of Trusted Adults via a spreadsheet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Webinar for Trusted Adults led by Ian and Powys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5E418B-DCC5-AB4A-0FA2-AE9977266729}"/>
              </a:ext>
            </a:extLst>
          </p:cNvPr>
          <p:cNvSpPr txBox="1"/>
          <p:nvPr/>
        </p:nvSpPr>
        <p:spPr>
          <a:xfrm>
            <a:off x="5514673" y="3786746"/>
            <a:ext cx="5398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Support to Children &amp; Young People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D9A644-35D7-5F41-1BBD-22F02A559E4A}"/>
              </a:ext>
            </a:extLst>
          </p:cNvPr>
          <p:cNvSpPr txBox="1"/>
          <p:nvPr/>
        </p:nvSpPr>
        <p:spPr>
          <a:xfrm>
            <a:off x="5506379" y="4449467"/>
            <a:ext cx="53988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Consideration of a private and safe environment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Timing planning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Post-survey support for potentially upset children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Follow-up on any actions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Submission process</a:t>
            </a:r>
          </a:p>
        </p:txBody>
      </p:sp>
    </p:spTree>
    <p:extLst>
      <p:ext uri="{BB962C8B-B14F-4D97-AF65-F5344CB8AC3E}">
        <p14:creationId xmlns:p14="http://schemas.microsoft.com/office/powerpoint/2010/main" val="2952737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121E027-B4E9-52FF-13BF-1422733E29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74133" y="745067"/>
            <a:ext cx="11878783" cy="5846315"/>
            <a:chOff x="433134" y="1226690"/>
            <a:chExt cx="13460716" cy="6550025"/>
          </a:xfrm>
        </p:grpSpPr>
        <p:pic>
          <p:nvPicPr>
            <p:cNvPr id="4" name="Picture 2" descr=" ">
              <a:extLst>
                <a:ext uri="{FF2B5EF4-FFF2-40B4-BE49-F238E27FC236}">
                  <a16:creationId xmlns:a16="http://schemas.microsoft.com/office/drawing/2014/main" id="{B516F17A-28D7-F0AD-227E-8D0795FAF69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80509" flipH="1">
              <a:off x="7189837" y="1072703"/>
              <a:ext cx="65500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 ">
              <a:extLst>
                <a:ext uri="{FF2B5EF4-FFF2-40B4-BE49-F238E27FC236}">
                  <a16:creationId xmlns:a16="http://schemas.microsoft.com/office/drawing/2014/main" id="{26B0FDE1-81C0-90FE-F89E-1B1EBB117BA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71" r="4266"/>
            <a:stretch/>
          </p:blipFill>
          <p:spPr bwMode="auto">
            <a:xfrm rot="3719491">
              <a:off x="343783" y="1512301"/>
              <a:ext cx="6270549" cy="609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F2D7022-F389-5B19-20B3-75491C7A853F}"/>
              </a:ext>
            </a:extLst>
          </p:cNvPr>
          <p:cNvSpPr/>
          <p:nvPr/>
        </p:nvSpPr>
        <p:spPr>
          <a:xfrm>
            <a:off x="1744133" y="4402665"/>
            <a:ext cx="1540934" cy="143667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1756F34-2A63-B322-2D2B-42BE482455CE}"/>
              </a:ext>
            </a:extLst>
          </p:cNvPr>
          <p:cNvSpPr/>
          <p:nvPr/>
        </p:nvSpPr>
        <p:spPr>
          <a:xfrm>
            <a:off x="3741640" y="1642533"/>
            <a:ext cx="1540934" cy="1436673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634B9-6F6E-5A68-3ABE-8CC8D3E943F2}"/>
              </a:ext>
            </a:extLst>
          </p:cNvPr>
          <p:cNvSpPr/>
          <p:nvPr/>
        </p:nvSpPr>
        <p:spPr>
          <a:xfrm>
            <a:off x="5588266" y="4402666"/>
            <a:ext cx="1540934" cy="1436673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8463CC1-849F-2A61-F687-8043831BE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007" y="321761"/>
            <a:ext cx="854765" cy="5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F0C94D-C8A9-CB2E-CAB7-8F59A48FCDB5}"/>
              </a:ext>
            </a:extLst>
          </p:cNvPr>
          <p:cNvSpPr txBox="1"/>
          <p:nvPr/>
        </p:nvSpPr>
        <p:spPr>
          <a:xfrm>
            <a:off x="3754578" y="2176203"/>
            <a:ext cx="154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Project Group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CC6AF8-98E7-FA14-2FC3-7F74220AB116}"/>
              </a:ext>
            </a:extLst>
          </p:cNvPr>
          <p:cNvSpPr txBox="1"/>
          <p:nvPr/>
        </p:nvSpPr>
        <p:spPr>
          <a:xfrm>
            <a:off x="1821251" y="4797837"/>
            <a:ext cx="138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Our Beginning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E7E227-7C27-0CA8-53FA-51E46E1DE9E2}"/>
              </a:ext>
            </a:extLst>
          </p:cNvPr>
          <p:cNvSpPr txBox="1"/>
          <p:nvPr/>
        </p:nvSpPr>
        <p:spPr>
          <a:xfrm>
            <a:off x="5588266" y="4936335"/>
            <a:ext cx="154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Surveys</a:t>
            </a:r>
          </a:p>
        </p:txBody>
      </p:sp>
    </p:spTree>
    <p:extLst>
      <p:ext uri="{BB962C8B-B14F-4D97-AF65-F5344CB8AC3E}">
        <p14:creationId xmlns:p14="http://schemas.microsoft.com/office/powerpoint/2010/main" val="355689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121E027-B4E9-52FF-13BF-1422733E29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74133" y="745067"/>
            <a:ext cx="11878783" cy="5846315"/>
            <a:chOff x="433134" y="1226690"/>
            <a:chExt cx="13460716" cy="6550025"/>
          </a:xfrm>
        </p:grpSpPr>
        <p:pic>
          <p:nvPicPr>
            <p:cNvPr id="4" name="Picture 2" descr=" ">
              <a:extLst>
                <a:ext uri="{FF2B5EF4-FFF2-40B4-BE49-F238E27FC236}">
                  <a16:creationId xmlns:a16="http://schemas.microsoft.com/office/drawing/2014/main" id="{B516F17A-28D7-F0AD-227E-8D0795FAF69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80509" flipH="1">
              <a:off x="7189837" y="1072703"/>
              <a:ext cx="65500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 ">
              <a:extLst>
                <a:ext uri="{FF2B5EF4-FFF2-40B4-BE49-F238E27FC236}">
                  <a16:creationId xmlns:a16="http://schemas.microsoft.com/office/drawing/2014/main" id="{26B0FDE1-81C0-90FE-F89E-1B1EBB117BA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71" r="4266"/>
            <a:stretch/>
          </p:blipFill>
          <p:spPr bwMode="auto">
            <a:xfrm rot="3719491">
              <a:off x="343783" y="1512301"/>
              <a:ext cx="6270549" cy="609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F2D7022-F389-5B19-20B3-75491C7A853F}"/>
              </a:ext>
            </a:extLst>
          </p:cNvPr>
          <p:cNvSpPr/>
          <p:nvPr/>
        </p:nvSpPr>
        <p:spPr>
          <a:xfrm>
            <a:off x="1744133" y="4402665"/>
            <a:ext cx="1540934" cy="143667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1756F34-2A63-B322-2D2B-42BE482455CE}"/>
              </a:ext>
            </a:extLst>
          </p:cNvPr>
          <p:cNvSpPr/>
          <p:nvPr/>
        </p:nvSpPr>
        <p:spPr>
          <a:xfrm>
            <a:off x="3741640" y="1642533"/>
            <a:ext cx="1540934" cy="1436673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634B9-6F6E-5A68-3ABE-8CC8D3E943F2}"/>
              </a:ext>
            </a:extLst>
          </p:cNvPr>
          <p:cNvSpPr/>
          <p:nvPr/>
        </p:nvSpPr>
        <p:spPr>
          <a:xfrm>
            <a:off x="5588266" y="4402666"/>
            <a:ext cx="1540934" cy="1436673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A0A63E-A87A-9185-64A7-2ED3BBBDD7D8}"/>
              </a:ext>
            </a:extLst>
          </p:cNvPr>
          <p:cNvSpPr/>
          <p:nvPr/>
        </p:nvSpPr>
        <p:spPr>
          <a:xfrm>
            <a:off x="7619852" y="1642532"/>
            <a:ext cx="1540934" cy="1436673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559C7C0-3E9C-3A3B-F3E6-C93FF82C6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007" y="321761"/>
            <a:ext cx="854765" cy="5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949547-CE2B-98C5-C271-F248948C5624}"/>
              </a:ext>
            </a:extLst>
          </p:cNvPr>
          <p:cNvSpPr txBox="1"/>
          <p:nvPr/>
        </p:nvSpPr>
        <p:spPr>
          <a:xfrm>
            <a:off x="7619852" y="2037702"/>
            <a:ext cx="154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Sharing Results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6562C4-F14F-ED71-EDCE-09033FF39FC3}"/>
              </a:ext>
            </a:extLst>
          </p:cNvPr>
          <p:cNvSpPr txBox="1"/>
          <p:nvPr/>
        </p:nvSpPr>
        <p:spPr>
          <a:xfrm>
            <a:off x="3754578" y="2176203"/>
            <a:ext cx="154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Project Group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953C0A-E343-1872-7ECB-561FF4EE4A83}"/>
              </a:ext>
            </a:extLst>
          </p:cNvPr>
          <p:cNvSpPr txBox="1"/>
          <p:nvPr/>
        </p:nvSpPr>
        <p:spPr>
          <a:xfrm>
            <a:off x="1821251" y="4797837"/>
            <a:ext cx="138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Our Beginning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1D3D12-CB2C-A33A-1982-502FF396E981}"/>
              </a:ext>
            </a:extLst>
          </p:cNvPr>
          <p:cNvSpPr txBox="1"/>
          <p:nvPr/>
        </p:nvSpPr>
        <p:spPr>
          <a:xfrm>
            <a:off x="5588266" y="4936335"/>
            <a:ext cx="154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Surveys</a:t>
            </a:r>
          </a:p>
        </p:txBody>
      </p:sp>
    </p:spTree>
    <p:extLst>
      <p:ext uri="{BB962C8B-B14F-4D97-AF65-F5344CB8AC3E}">
        <p14:creationId xmlns:p14="http://schemas.microsoft.com/office/powerpoint/2010/main" val="190155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121E027-B4E9-52FF-13BF-1422733E29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74133" y="745067"/>
            <a:ext cx="11878783" cy="5846315"/>
            <a:chOff x="433134" y="1226690"/>
            <a:chExt cx="13460716" cy="6550025"/>
          </a:xfrm>
        </p:grpSpPr>
        <p:pic>
          <p:nvPicPr>
            <p:cNvPr id="4" name="Picture 2" descr=" ">
              <a:extLst>
                <a:ext uri="{FF2B5EF4-FFF2-40B4-BE49-F238E27FC236}">
                  <a16:creationId xmlns:a16="http://schemas.microsoft.com/office/drawing/2014/main" id="{B516F17A-28D7-F0AD-227E-8D0795FAF69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80509" flipH="1">
              <a:off x="7189837" y="1072703"/>
              <a:ext cx="65500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 ">
              <a:extLst>
                <a:ext uri="{FF2B5EF4-FFF2-40B4-BE49-F238E27FC236}">
                  <a16:creationId xmlns:a16="http://schemas.microsoft.com/office/drawing/2014/main" id="{26B0FDE1-81C0-90FE-F89E-1B1EBB117BA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71" r="4266"/>
            <a:stretch/>
          </p:blipFill>
          <p:spPr bwMode="auto">
            <a:xfrm rot="3719491">
              <a:off x="343783" y="1512301"/>
              <a:ext cx="6270549" cy="609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F2D7022-F389-5B19-20B3-75491C7A853F}"/>
              </a:ext>
            </a:extLst>
          </p:cNvPr>
          <p:cNvSpPr/>
          <p:nvPr/>
        </p:nvSpPr>
        <p:spPr>
          <a:xfrm>
            <a:off x="1761066" y="4402667"/>
            <a:ext cx="1540934" cy="143667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1756F34-2A63-B322-2D2B-42BE482455CE}"/>
              </a:ext>
            </a:extLst>
          </p:cNvPr>
          <p:cNvSpPr/>
          <p:nvPr/>
        </p:nvSpPr>
        <p:spPr>
          <a:xfrm>
            <a:off x="3741640" y="1642533"/>
            <a:ext cx="1540934" cy="1436673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634B9-6F6E-5A68-3ABE-8CC8D3E943F2}"/>
              </a:ext>
            </a:extLst>
          </p:cNvPr>
          <p:cNvSpPr/>
          <p:nvPr/>
        </p:nvSpPr>
        <p:spPr>
          <a:xfrm>
            <a:off x="5588266" y="4402666"/>
            <a:ext cx="1540934" cy="1436673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A0A63E-A87A-9185-64A7-2ED3BBBDD7D8}"/>
              </a:ext>
            </a:extLst>
          </p:cNvPr>
          <p:cNvSpPr/>
          <p:nvPr/>
        </p:nvSpPr>
        <p:spPr>
          <a:xfrm>
            <a:off x="-3081867" y="-2861733"/>
            <a:ext cx="18076304" cy="13953066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57363-41A0-5ADA-225E-6C386C372A5E}"/>
              </a:ext>
            </a:extLst>
          </p:cNvPr>
          <p:cNvSpPr txBox="1"/>
          <p:nvPr/>
        </p:nvSpPr>
        <p:spPr>
          <a:xfrm>
            <a:off x="4389916" y="180595"/>
            <a:ext cx="34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Sharing Results</a:t>
            </a:r>
          </a:p>
        </p:txBody>
      </p:sp>
      <p:pic>
        <p:nvPicPr>
          <p:cNvPr id="9" name="Picture 8" descr="A poster of children's social worker&#10;&#10;Description automatically generated">
            <a:extLst>
              <a:ext uri="{FF2B5EF4-FFF2-40B4-BE49-F238E27FC236}">
                <a16:creationId xmlns:a16="http://schemas.microsoft.com/office/drawing/2014/main" id="{7FCFB2A0-A60E-C6C2-A348-C03E3CE21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7" y="1018660"/>
            <a:ext cx="3959805" cy="56008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282045-BA5E-B5AA-F688-9C55C8D32EE4}"/>
              </a:ext>
            </a:extLst>
          </p:cNvPr>
          <p:cNvSpPr txBox="1"/>
          <p:nvPr/>
        </p:nvSpPr>
        <p:spPr>
          <a:xfrm>
            <a:off x="4707576" y="1049577"/>
            <a:ext cx="346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Listening to Young People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EF7AC9-961B-0DA8-647C-EDFA2C47F79B}"/>
              </a:ext>
            </a:extLst>
          </p:cNvPr>
          <p:cNvSpPr txBox="1"/>
          <p:nvPr/>
        </p:nvSpPr>
        <p:spPr>
          <a:xfrm>
            <a:off x="4707576" y="1471821"/>
            <a:ext cx="877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Opportunity to listen systematically to children and young people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Understanding their perception of care, wellbeing, relationships, and rights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3A8D8C-5E9D-19E9-859C-132C2D203EEF}"/>
              </a:ext>
            </a:extLst>
          </p:cNvPr>
          <p:cNvSpPr txBox="1"/>
          <p:nvPr/>
        </p:nvSpPr>
        <p:spPr>
          <a:xfrm>
            <a:off x="4707576" y="2171238"/>
            <a:ext cx="499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Coram Voice Report and 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AC5E50-D75E-0D2F-3C8D-1854F9131DA3}"/>
              </a:ext>
            </a:extLst>
          </p:cNvPr>
          <p:cNvSpPr txBox="1"/>
          <p:nvPr/>
        </p:nvSpPr>
        <p:spPr>
          <a:xfrm>
            <a:off x="4595715" y="2689112"/>
            <a:ext cx="877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Received a detailed report and an overview PowerPoint from Coram Voice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Included responses and quotes from survey respondents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78922D-C1F6-8863-C23D-7069C77C25AB}"/>
              </a:ext>
            </a:extLst>
          </p:cNvPr>
          <p:cNvSpPr txBox="1"/>
          <p:nvPr/>
        </p:nvSpPr>
        <p:spPr>
          <a:xfrm>
            <a:off x="4707575" y="3324624"/>
            <a:ext cx="346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Accessibility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A446B1-9989-8B49-7691-E0E20A72B3EC}"/>
              </a:ext>
            </a:extLst>
          </p:cNvPr>
          <p:cNvSpPr txBox="1"/>
          <p:nvPr/>
        </p:nvSpPr>
        <p:spPr>
          <a:xfrm>
            <a:off x="4707576" y="3780678"/>
            <a:ext cx="877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Communication representative designed an easy-to-understand leaflet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Key survey results shared with children and young people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1D6D52-D270-B354-79F6-475F8A59AA75}"/>
              </a:ext>
            </a:extLst>
          </p:cNvPr>
          <p:cNvSpPr txBox="1"/>
          <p:nvPr/>
        </p:nvSpPr>
        <p:spPr>
          <a:xfrm>
            <a:off x="4713055" y="4459493"/>
            <a:ext cx="395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Multi-Agency Hybrid Webinar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4CA6DA-59D6-AE2B-3C80-C845A5E86E4F}"/>
              </a:ext>
            </a:extLst>
          </p:cNvPr>
          <p:cNvSpPr txBox="1"/>
          <p:nvPr/>
        </p:nvSpPr>
        <p:spPr>
          <a:xfrm>
            <a:off x="4707576" y="4898869"/>
            <a:ext cx="8775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Conducted a multi-agency hybrid webinar for all Children’s, Education, Health Staff as well as the Young People’s Foster Carers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Led by Coram Voice with Powys as the Chair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Solicited staff views on responding to the survey findings</a:t>
            </a:r>
          </a:p>
        </p:txBody>
      </p:sp>
    </p:spTree>
    <p:extLst>
      <p:ext uri="{BB962C8B-B14F-4D97-AF65-F5344CB8AC3E}">
        <p14:creationId xmlns:p14="http://schemas.microsoft.com/office/powerpoint/2010/main" val="2077848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121E027-B4E9-52FF-13BF-1422733E29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74133" y="745067"/>
            <a:ext cx="11878783" cy="5846315"/>
            <a:chOff x="433134" y="1226690"/>
            <a:chExt cx="13460716" cy="6550025"/>
          </a:xfrm>
        </p:grpSpPr>
        <p:pic>
          <p:nvPicPr>
            <p:cNvPr id="4" name="Picture 2" descr=" ">
              <a:extLst>
                <a:ext uri="{FF2B5EF4-FFF2-40B4-BE49-F238E27FC236}">
                  <a16:creationId xmlns:a16="http://schemas.microsoft.com/office/drawing/2014/main" id="{B516F17A-28D7-F0AD-227E-8D0795FAF69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80509" flipH="1">
              <a:off x="7189837" y="1072703"/>
              <a:ext cx="65500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 ">
              <a:extLst>
                <a:ext uri="{FF2B5EF4-FFF2-40B4-BE49-F238E27FC236}">
                  <a16:creationId xmlns:a16="http://schemas.microsoft.com/office/drawing/2014/main" id="{26B0FDE1-81C0-90FE-F89E-1B1EBB117BA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71" r="4266"/>
            <a:stretch/>
          </p:blipFill>
          <p:spPr bwMode="auto">
            <a:xfrm rot="3719491">
              <a:off x="343783" y="1512301"/>
              <a:ext cx="6270549" cy="609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F2D7022-F389-5B19-20B3-75491C7A853F}"/>
              </a:ext>
            </a:extLst>
          </p:cNvPr>
          <p:cNvSpPr/>
          <p:nvPr/>
        </p:nvSpPr>
        <p:spPr>
          <a:xfrm>
            <a:off x="1761066" y="4402667"/>
            <a:ext cx="1540934" cy="143667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1756F34-2A63-B322-2D2B-42BE482455CE}"/>
              </a:ext>
            </a:extLst>
          </p:cNvPr>
          <p:cNvSpPr/>
          <p:nvPr/>
        </p:nvSpPr>
        <p:spPr>
          <a:xfrm>
            <a:off x="3741640" y="1642533"/>
            <a:ext cx="1540934" cy="1436673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634B9-6F6E-5A68-3ABE-8CC8D3E943F2}"/>
              </a:ext>
            </a:extLst>
          </p:cNvPr>
          <p:cNvSpPr/>
          <p:nvPr/>
        </p:nvSpPr>
        <p:spPr>
          <a:xfrm>
            <a:off x="5588266" y="4402666"/>
            <a:ext cx="1540934" cy="1436673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A0A63E-A87A-9185-64A7-2ED3BBBDD7D8}"/>
              </a:ext>
            </a:extLst>
          </p:cNvPr>
          <p:cNvSpPr/>
          <p:nvPr/>
        </p:nvSpPr>
        <p:spPr>
          <a:xfrm>
            <a:off x="-3081867" y="-2861733"/>
            <a:ext cx="18076304" cy="13953066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57363-41A0-5ADA-225E-6C386C372A5E}"/>
              </a:ext>
            </a:extLst>
          </p:cNvPr>
          <p:cNvSpPr txBox="1"/>
          <p:nvPr/>
        </p:nvSpPr>
        <p:spPr>
          <a:xfrm>
            <a:off x="4389916" y="180595"/>
            <a:ext cx="34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Sharing Results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89F312-7A77-2514-0595-056414B4F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1557">
            <a:off x="269507" y="299130"/>
            <a:ext cx="4425635" cy="6259739"/>
          </a:xfrm>
          <a:prstGeom prst="rect">
            <a:avLst/>
          </a:prstGeom>
        </p:spPr>
      </p:pic>
      <p:pic>
        <p:nvPicPr>
          <p:cNvPr id="10" name="Picture 9" descr="A poster with text on it&#10;&#10;Description automatically generated">
            <a:extLst>
              <a:ext uri="{FF2B5EF4-FFF2-40B4-BE49-F238E27FC236}">
                <a16:creationId xmlns:a16="http://schemas.microsoft.com/office/drawing/2014/main" id="{3CC1F88D-CDDE-8CE1-1B66-563EDDDFB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387">
            <a:off x="7156039" y="588735"/>
            <a:ext cx="4425734" cy="625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95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121E027-B4E9-52FF-13BF-1422733E29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74133" y="745067"/>
            <a:ext cx="11878783" cy="5846315"/>
            <a:chOff x="433134" y="1226690"/>
            <a:chExt cx="13460716" cy="6550025"/>
          </a:xfrm>
        </p:grpSpPr>
        <p:pic>
          <p:nvPicPr>
            <p:cNvPr id="4" name="Picture 2" descr=" ">
              <a:extLst>
                <a:ext uri="{FF2B5EF4-FFF2-40B4-BE49-F238E27FC236}">
                  <a16:creationId xmlns:a16="http://schemas.microsoft.com/office/drawing/2014/main" id="{B516F17A-28D7-F0AD-227E-8D0795FAF69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80509" flipH="1">
              <a:off x="7189837" y="1072703"/>
              <a:ext cx="65500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 ">
              <a:extLst>
                <a:ext uri="{FF2B5EF4-FFF2-40B4-BE49-F238E27FC236}">
                  <a16:creationId xmlns:a16="http://schemas.microsoft.com/office/drawing/2014/main" id="{26B0FDE1-81C0-90FE-F89E-1B1EBB117BA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71" r="4266"/>
            <a:stretch/>
          </p:blipFill>
          <p:spPr bwMode="auto">
            <a:xfrm rot="3719491">
              <a:off x="343783" y="1512301"/>
              <a:ext cx="6270549" cy="609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F2D7022-F389-5B19-20B3-75491C7A853F}"/>
              </a:ext>
            </a:extLst>
          </p:cNvPr>
          <p:cNvSpPr/>
          <p:nvPr/>
        </p:nvSpPr>
        <p:spPr>
          <a:xfrm>
            <a:off x="1744132" y="4402666"/>
            <a:ext cx="1540934" cy="143667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1756F34-2A63-B322-2D2B-42BE482455CE}"/>
              </a:ext>
            </a:extLst>
          </p:cNvPr>
          <p:cNvSpPr/>
          <p:nvPr/>
        </p:nvSpPr>
        <p:spPr>
          <a:xfrm>
            <a:off x="3741640" y="1642533"/>
            <a:ext cx="1540934" cy="1436673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634B9-6F6E-5A68-3ABE-8CC8D3E943F2}"/>
              </a:ext>
            </a:extLst>
          </p:cNvPr>
          <p:cNvSpPr/>
          <p:nvPr/>
        </p:nvSpPr>
        <p:spPr>
          <a:xfrm>
            <a:off x="5588266" y="4402666"/>
            <a:ext cx="1540934" cy="1436673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A0A63E-A87A-9185-64A7-2ED3BBBDD7D8}"/>
              </a:ext>
            </a:extLst>
          </p:cNvPr>
          <p:cNvSpPr/>
          <p:nvPr/>
        </p:nvSpPr>
        <p:spPr>
          <a:xfrm>
            <a:off x="7619852" y="1642532"/>
            <a:ext cx="1540934" cy="1436673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1BB51C0-7E2F-DE3F-600E-81EC2AAA8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007" y="321761"/>
            <a:ext cx="854765" cy="5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A86224-9362-49E0-4085-8AB2356FEDBB}"/>
              </a:ext>
            </a:extLst>
          </p:cNvPr>
          <p:cNvSpPr txBox="1"/>
          <p:nvPr/>
        </p:nvSpPr>
        <p:spPr>
          <a:xfrm>
            <a:off x="3754578" y="2176203"/>
            <a:ext cx="154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Project Group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B2D709-48C0-BCFE-CA64-6E32FBB57475}"/>
              </a:ext>
            </a:extLst>
          </p:cNvPr>
          <p:cNvSpPr txBox="1"/>
          <p:nvPr/>
        </p:nvSpPr>
        <p:spPr>
          <a:xfrm>
            <a:off x="7619852" y="2037702"/>
            <a:ext cx="154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Sharing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9138AC-FC12-D170-3DA0-6CECFECD0F4E}"/>
              </a:ext>
            </a:extLst>
          </p:cNvPr>
          <p:cNvSpPr txBox="1"/>
          <p:nvPr/>
        </p:nvSpPr>
        <p:spPr>
          <a:xfrm>
            <a:off x="1821251" y="4797837"/>
            <a:ext cx="138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Our Beginning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00B8D6-B0D6-F1E5-366F-8BF1663A92A3}"/>
              </a:ext>
            </a:extLst>
          </p:cNvPr>
          <p:cNvSpPr txBox="1"/>
          <p:nvPr/>
        </p:nvSpPr>
        <p:spPr>
          <a:xfrm>
            <a:off x="5588266" y="4936335"/>
            <a:ext cx="154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Surveys</a:t>
            </a:r>
          </a:p>
        </p:txBody>
      </p:sp>
    </p:spTree>
    <p:extLst>
      <p:ext uri="{BB962C8B-B14F-4D97-AF65-F5344CB8AC3E}">
        <p14:creationId xmlns:p14="http://schemas.microsoft.com/office/powerpoint/2010/main" val="3989116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121E027-B4E9-52FF-13BF-1422733E29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74133" y="745067"/>
            <a:ext cx="11878783" cy="5846315"/>
            <a:chOff x="433134" y="1226690"/>
            <a:chExt cx="13460716" cy="6550025"/>
          </a:xfrm>
        </p:grpSpPr>
        <p:pic>
          <p:nvPicPr>
            <p:cNvPr id="4" name="Picture 2" descr=" ">
              <a:extLst>
                <a:ext uri="{FF2B5EF4-FFF2-40B4-BE49-F238E27FC236}">
                  <a16:creationId xmlns:a16="http://schemas.microsoft.com/office/drawing/2014/main" id="{B516F17A-28D7-F0AD-227E-8D0795FAF69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80509" flipH="1">
              <a:off x="7189837" y="1072703"/>
              <a:ext cx="65500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 ">
              <a:extLst>
                <a:ext uri="{FF2B5EF4-FFF2-40B4-BE49-F238E27FC236}">
                  <a16:creationId xmlns:a16="http://schemas.microsoft.com/office/drawing/2014/main" id="{26B0FDE1-81C0-90FE-F89E-1B1EBB117BA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71" r="4266"/>
            <a:stretch/>
          </p:blipFill>
          <p:spPr bwMode="auto">
            <a:xfrm rot="3719491">
              <a:off x="343783" y="1512301"/>
              <a:ext cx="6270549" cy="609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F2D7022-F389-5B19-20B3-75491C7A853F}"/>
              </a:ext>
            </a:extLst>
          </p:cNvPr>
          <p:cNvSpPr/>
          <p:nvPr/>
        </p:nvSpPr>
        <p:spPr>
          <a:xfrm>
            <a:off x="1696786" y="4402664"/>
            <a:ext cx="1540934" cy="143667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1756F34-2A63-B322-2D2B-42BE482455CE}"/>
              </a:ext>
            </a:extLst>
          </p:cNvPr>
          <p:cNvSpPr/>
          <p:nvPr/>
        </p:nvSpPr>
        <p:spPr>
          <a:xfrm>
            <a:off x="3741640" y="1642533"/>
            <a:ext cx="1540934" cy="1436673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634B9-6F6E-5A68-3ABE-8CC8D3E943F2}"/>
              </a:ext>
            </a:extLst>
          </p:cNvPr>
          <p:cNvSpPr/>
          <p:nvPr/>
        </p:nvSpPr>
        <p:spPr>
          <a:xfrm>
            <a:off x="5588266" y="4402666"/>
            <a:ext cx="1540934" cy="1436673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A0A63E-A87A-9185-64A7-2ED3BBBDD7D8}"/>
              </a:ext>
            </a:extLst>
          </p:cNvPr>
          <p:cNvSpPr/>
          <p:nvPr/>
        </p:nvSpPr>
        <p:spPr>
          <a:xfrm>
            <a:off x="7619852" y="1642532"/>
            <a:ext cx="1540934" cy="1436673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FD01AF-C935-3864-DFFC-B54D3A0BFFE3}"/>
              </a:ext>
            </a:extLst>
          </p:cNvPr>
          <p:cNvSpPr/>
          <p:nvPr/>
        </p:nvSpPr>
        <p:spPr>
          <a:xfrm>
            <a:off x="9479745" y="4402665"/>
            <a:ext cx="1540934" cy="1436673"/>
          </a:xfrm>
          <a:prstGeom prst="ellipse">
            <a:avLst/>
          </a:prstGeom>
          <a:solidFill>
            <a:srgbClr val="CC99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11A28BA-66CF-602D-AF77-64CBBCB83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007" y="321761"/>
            <a:ext cx="854765" cy="5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83C5A8-9C52-99DE-8228-2AFAE666F82D}"/>
              </a:ext>
            </a:extLst>
          </p:cNvPr>
          <p:cNvSpPr txBox="1"/>
          <p:nvPr/>
        </p:nvSpPr>
        <p:spPr>
          <a:xfrm>
            <a:off x="9494304" y="4804360"/>
            <a:ext cx="154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Moving Forward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F1F3AD-6C21-FA2C-10DB-2C2ACE6DC4C1}"/>
              </a:ext>
            </a:extLst>
          </p:cNvPr>
          <p:cNvSpPr txBox="1"/>
          <p:nvPr/>
        </p:nvSpPr>
        <p:spPr>
          <a:xfrm>
            <a:off x="3754578" y="2176203"/>
            <a:ext cx="154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Project Group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64B38A-9E96-C8AF-AC85-1C6DA3F5AA03}"/>
              </a:ext>
            </a:extLst>
          </p:cNvPr>
          <p:cNvSpPr txBox="1"/>
          <p:nvPr/>
        </p:nvSpPr>
        <p:spPr>
          <a:xfrm>
            <a:off x="7619852" y="2037702"/>
            <a:ext cx="154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Sharing Results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38EBD7-42B9-0F6D-C5F3-2D6432202132}"/>
              </a:ext>
            </a:extLst>
          </p:cNvPr>
          <p:cNvSpPr txBox="1"/>
          <p:nvPr/>
        </p:nvSpPr>
        <p:spPr>
          <a:xfrm>
            <a:off x="1773905" y="4797834"/>
            <a:ext cx="138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Our Beginning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810F17-0E30-C2F2-0A4B-4C1CD952CE31}"/>
              </a:ext>
            </a:extLst>
          </p:cNvPr>
          <p:cNvSpPr txBox="1"/>
          <p:nvPr/>
        </p:nvSpPr>
        <p:spPr>
          <a:xfrm>
            <a:off x="5588266" y="4936335"/>
            <a:ext cx="154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Surveys</a:t>
            </a:r>
          </a:p>
        </p:txBody>
      </p:sp>
    </p:spTree>
    <p:extLst>
      <p:ext uri="{BB962C8B-B14F-4D97-AF65-F5344CB8AC3E}">
        <p14:creationId xmlns:p14="http://schemas.microsoft.com/office/powerpoint/2010/main" val="22146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121E027-B4E9-52FF-13BF-1422733E29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74133" y="745067"/>
            <a:ext cx="11878783" cy="5846315"/>
            <a:chOff x="433134" y="1226690"/>
            <a:chExt cx="13460716" cy="6550025"/>
          </a:xfrm>
        </p:grpSpPr>
        <p:pic>
          <p:nvPicPr>
            <p:cNvPr id="4" name="Picture 2" descr=" ">
              <a:extLst>
                <a:ext uri="{FF2B5EF4-FFF2-40B4-BE49-F238E27FC236}">
                  <a16:creationId xmlns:a16="http://schemas.microsoft.com/office/drawing/2014/main" id="{B516F17A-28D7-F0AD-227E-8D0795FAF69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80509" flipH="1">
              <a:off x="7189837" y="1072703"/>
              <a:ext cx="65500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 ">
              <a:extLst>
                <a:ext uri="{FF2B5EF4-FFF2-40B4-BE49-F238E27FC236}">
                  <a16:creationId xmlns:a16="http://schemas.microsoft.com/office/drawing/2014/main" id="{26B0FDE1-81C0-90FE-F89E-1B1EBB117BA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71" r="4266"/>
            <a:stretch/>
          </p:blipFill>
          <p:spPr bwMode="auto">
            <a:xfrm rot="3719491">
              <a:off x="343783" y="1512301"/>
              <a:ext cx="6270549" cy="609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F2D7022-F389-5B19-20B3-75491C7A853F}"/>
              </a:ext>
            </a:extLst>
          </p:cNvPr>
          <p:cNvSpPr/>
          <p:nvPr/>
        </p:nvSpPr>
        <p:spPr>
          <a:xfrm>
            <a:off x="1696786" y="4402664"/>
            <a:ext cx="1540934" cy="143667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1756F34-2A63-B322-2D2B-42BE482455CE}"/>
              </a:ext>
            </a:extLst>
          </p:cNvPr>
          <p:cNvSpPr/>
          <p:nvPr/>
        </p:nvSpPr>
        <p:spPr>
          <a:xfrm>
            <a:off x="3741640" y="1642533"/>
            <a:ext cx="1540934" cy="1436673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634B9-6F6E-5A68-3ABE-8CC8D3E943F2}"/>
              </a:ext>
            </a:extLst>
          </p:cNvPr>
          <p:cNvSpPr/>
          <p:nvPr/>
        </p:nvSpPr>
        <p:spPr>
          <a:xfrm>
            <a:off x="5588266" y="4402666"/>
            <a:ext cx="1540934" cy="1436673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A0A63E-A87A-9185-64A7-2ED3BBBDD7D8}"/>
              </a:ext>
            </a:extLst>
          </p:cNvPr>
          <p:cNvSpPr/>
          <p:nvPr/>
        </p:nvSpPr>
        <p:spPr>
          <a:xfrm>
            <a:off x="7619852" y="1642532"/>
            <a:ext cx="1540934" cy="1436673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FD01AF-C935-3864-DFFC-B54D3A0BFFE3}"/>
              </a:ext>
            </a:extLst>
          </p:cNvPr>
          <p:cNvSpPr/>
          <p:nvPr/>
        </p:nvSpPr>
        <p:spPr>
          <a:xfrm>
            <a:off x="-3708400" y="-3656211"/>
            <a:ext cx="20438533" cy="14732000"/>
          </a:xfrm>
          <a:prstGeom prst="ellipse">
            <a:avLst/>
          </a:prstGeom>
          <a:solidFill>
            <a:srgbClr val="CC99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306B54-C91E-0B9A-A241-D1C5CFB7BE6F}"/>
              </a:ext>
            </a:extLst>
          </p:cNvPr>
          <p:cNvSpPr txBox="1"/>
          <p:nvPr/>
        </p:nvSpPr>
        <p:spPr>
          <a:xfrm>
            <a:off x="4421641" y="190535"/>
            <a:ext cx="3665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Moving Forward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517C0E-8EBF-C373-823A-EA401B8209C5}"/>
              </a:ext>
            </a:extLst>
          </p:cNvPr>
          <p:cNvSpPr txBox="1"/>
          <p:nvPr/>
        </p:nvSpPr>
        <p:spPr>
          <a:xfrm>
            <a:off x="725147" y="1174686"/>
            <a:ext cx="35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Survey Findings Highlights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4D6BBC-28CC-58C4-0A43-E60331638C23}"/>
              </a:ext>
            </a:extLst>
          </p:cNvPr>
          <p:cNvSpPr txBox="1"/>
          <p:nvPr/>
        </p:nvSpPr>
        <p:spPr>
          <a:xfrm>
            <a:off x="725147" y="1587980"/>
            <a:ext cx="10152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Provided us with reassurance and support for inspection readiness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There was a high level of trust in adults they lived with and they felt safe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88% of children and young people felt safe where they lived, exceeding the general population (82%)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88% of children felt their lives were improving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305436-F1FB-C6EA-0919-671BEFC50832}"/>
              </a:ext>
            </a:extLst>
          </p:cNvPr>
          <p:cNvSpPr txBox="1"/>
          <p:nvPr/>
        </p:nvSpPr>
        <p:spPr>
          <a:xfrm>
            <a:off x="8265085" y="3128202"/>
            <a:ext cx="314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Areas for Improvement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DC4F55-36D8-4F56-820C-23375EBE10F0}"/>
              </a:ext>
            </a:extLst>
          </p:cNvPr>
          <p:cNvSpPr txBox="1"/>
          <p:nvPr/>
        </p:nvSpPr>
        <p:spPr>
          <a:xfrm>
            <a:off x="2808674" y="3500779"/>
            <a:ext cx="8598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Increased desire for understanding among young people regarding why they are in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Action plan development across different domains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Worker retention and trust among care leavers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A44895-3BC3-17EB-0A83-392F05D027C7}"/>
              </a:ext>
            </a:extLst>
          </p:cNvPr>
          <p:cNvSpPr txBox="1"/>
          <p:nvPr/>
        </p:nvSpPr>
        <p:spPr>
          <a:xfrm>
            <a:off x="725147" y="4512594"/>
            <a:ext cx="455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Benefits of the Bright Spots Survey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259C9-AD85-CE11-79FD-E95274D6D9D2}"/>
              </a:ext>
            </a:extLst>
          </p:cNvPr>
          <p:cNvSpPr txBox="1"/>
          <p:nvPr/>
        </p:nvSpPr>
        <p:spPr>
          <a:xfrm>
            <a:off x="725147" y="4996053"/>
            <a:ext cx="8598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Systematic understanding of supported children and young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Benchmarking against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Confidence in evidencing successful practices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Clarity in identifying areas needing improvement</a:t>
            </a:r>
          </a:p>
        </p:txBody>
      </p:sp>
    </p:spTree>
    <p:extLst>
      <p:ext uri="{BB962C8B-B14F-4D97-AF65-F5344CB8AC3E}">
        <p14:creationId xmlns:p14="http://schemas.microsoft.com/office/powerpoint/2010/main" val="2330976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121E027-B4E9-52FF-13BF-1422733E29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74133" y="745067"/>
            <a:ext cx="11878783" cy="5846315"/>
            <a:chOff x="433134" y="1226690"/>
            <a:chExt cx="13460716" cy="6550025"/>
          </a:xfrm>
        </p:grpSpPr>
        <p:pic>
          <p:nvPicPr>
            <p:cNvPr id="4" name="Picture 2" descr=" ">
              <a:extLst>
                <a:ext uri="{FF2B5EF4-FFF2-40B4-BE49-F238E27FC236}">
                  <a16:creationId xmlns:a16="http://schemas.microsoft.com/office/drawing/2014/main" id="{B516F17A-28D7-F0AD-227E-8D0795FAF69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80509" flipH="1">
              <a:off x="7189837" y="1072703"/>
              <a:ext cx="65500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 ">
              <a:extLst>
                <a:ext uri="{FF2B5EF4-FFF2-40B4-BE49-F238E27FC236}">
                  <a16:creationId xmlns:a16="http://schemas.microsoft.com/office/drawing/2014/main" id="{26B0FDE1-81C0-90FE-F89E-1B1EBB117BA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71" r="4266"/>
            <a:stretch/>
          </p:blipFill>
          <p:spPr bwMode="auto">
            <a:xfrm rot="3719491">
              <a:off x="343783" y="1512301"/>
              <a:ext cx="6270549" cy="609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F2D7022-F389-5B19-20B3-75491C7A853F}"/>
              </a:ext>
            </a:extLst>
          </p:cNvPr>
          <p:cNvSpPr/>
          <p:nvPr/>
        </p:nvSpPr>
        <p:spPr>
          <a:xfrm>
            <a:off x="1696786" y="4402664"/>
            <a:ext cx="1540934" cy="143667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1756F34-2A63-B322-2D2B-42BE482455CE}"/>
              </a:ext>
            </a:extLst>
          </p:cNvPr>
          <p:cNvSpPr/>
          <p:nvPr/>
        </p:nvSpPr>
        <p:spPr>
          <a:xfrm>
            <a:off x="3741640" y="1642533"/>
            <a:ext cx="1540934" cy="1436673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634B9-6F6E-5A68-3ABE-8CC8D3E943F2}"/>
              </a:ext>
            </a:extLst>
          </p:cNvPr>
          <p:cNvSpPr/>
          <p:nvPr/>
        </p:nvSpPr>
        <p:spPr>
          <a:xfrm>
            <a:off x="5588266" y="4402666"/>
            <a:ext cx="1540934" cy="1436673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A0A63E-A87A-9185-64A7-2ED3BBBDD7D8}"/>
              </a:ext>
            </a:extLst>
          </p:cNvPr>
          <p:cNvSpPr/>
          <p:nvPr/>
        </p:nvSpPr>
        <p:spPr>
          <a:xfrm>
            <a:off x="7619852" y="1642532"/>
            <a:ext cx="1540934" cy="1436673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FD01AF-C935-3864-DFFC-B54D3A0BFFE3}"/>
              </a:ext>
            </a:extLst>
          </p:cNvPr>
          <p:cNvSpPr/>
          <p:nvPr/>
        </p:nvSpPr>
        <p:spPr>
          <a:xfrm>
            <a:off x="9479745" y="4402665"/>
            <a:ext cx="1540934" cy="1436673"/>
          </a:xfrm>
          <a:prstGeom prst="ellipse">
            <a:avLst/>
          </a:prstGeom>
          <a:solidFill>
            <a:srgbClr val="CC99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23DD907-FE2A-D001-BC72-6635FD925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007" y="321761"/>
            <a:ext cx="854765" cy="5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948A6B-F74D-CDAB-B3F5-885645F10307}"/>
              </a:ext>
            </a:extLst>
          </p:cNvPr>
          <p:cNvSpPr txBox="1"/>
          <p:nvPr/>
        </p:nvSpPr>
        <p:spPr>
          <a:xfrm>
            <a:off x="3754578" y="2176203"/>
            <a:ext cx="154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Project Group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F91F0F-A898-276F-78C7-B81067DF4B9B}"/>
              </a:ext>
            </a:extLst>
          </p:cNvPr>
          <p:cNvSpPr txBox="1"/>
          <p:nvPr/>
        </p:nvSpPr>
        <p:spPr>
          <a:xfrm>
            <a:off x="7619852" y="2037702"/>
            <a:ext cx="154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Sharing Results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810E1C-194D-FF62-7116-C3FC7BB1AED2}"/>
              </a:ext>
            </a:extLst>
          </p:cNvPr>
          <p:cNvSpPr txBox="1"/>
          <p:nvPr/>
        </p:nvSpPr>
        <p:spPr>
          <a:xfrm>
            <a:off x="1773905" y="4797834"/>
            <a:ext cx="138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Our Beginning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B8A919-237A-F4C2-B796-D67B734D6711}"/>
              </a:ext>
            </a:extLst>
          </p:cNvPr>
          <p:cNvSpPr txBox="1"/>
          <p:nvPr/>
        </p:nvSpPr>
        <p:spPr>
          <a:xfrm>
            <a:off x="5588266" y="4936335"/>
            <a:ext cx="154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Surveys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0905A7-272A-D618-9176-F2254A22E62E}"/>
              </a:ext>
            </a:extLst>
          </p:cNvPr>
          <p:cNvSpPr txBox="1"/>
          <p:nvPr/>
        </p:nvSpPr>
        <p:spPr>
          <a:xfrm>
            <a:off x="9494304" y="4804360"/>
            <a:ext cx="154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Moving Forward</a:t>
            </a:r>
          </a:p>
        </p:txBody>
      </p:sp>
    </p:spTree>
    <p:extLst>
      <p:ext uri="{BB962C8B-B14F-4D97-AF65-F5344CB8AC3E}">
        <p14:creationId xmlns:p14="http://schemas.microsoft.com/office/powerpoint/2010/main" val="788652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689D055-4866-0FBD-6E09-BB11D18EB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007" y="321761"/>
            <a:ext cx="854765" cy="5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A886F8-D02D-3E2A-5B4F-CBC3A31FEEA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74133" y="745067"/>
            <a:ext cx="11878783" cy="5846315"/>
            <a:chOff x="433134" y="1226690"/>
            <a:chExt cx="13460716" cy="6550025"/>
          </a:xfrm>
        </p:grpSpPr>
        <p:pic>
          <p:nvPicPr>
            <p:cNvPr id="7" name="Picture 2" descr=" ">
              <a:extLst>
                <a:ext uri="{FF2B5EF4-FFF2-40B4-BE49-F238E27FC236}">
                  <a16:creationId xmlns:a16="http://schemas.microsoft.com/office/drawing/2014/main" id="{CF12DF80-2D21-5AEA-0595-5ED7B39EEBD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80509" flipH="1">
              <a:off x="7189837" y="1072703"/>
              <a:ext cx="65500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 ">
              <a:extLst>
                <a:ext uri="{FF2B5EF4-FFF2-40B4-BE49-F238E27FC236}">
                  <a16:creationId xmlns:a16="http://schemas.microsoft.com/office/drawing/2014/main" id="{A311AED5-1009-2010-00B3-F548B58133C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71" r="4266"/>
            <a:stretch/>
          </p:blipFill>
          <p:spPr bwMode="auto">
            <a:xfrm rot="3719491">
              <a:off x="343783" y="1512301"/>
              <a:ext cx="6270549" cy="609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C57BAA8-427F-FD7B-9DF8-AAE9AD884814}"/>
              </a:ext>
            </a:extLst>
          </p:cNvPr>
          <p:cNvSpPr txBox="1"/>
          <p:nvPr/>
        </p:nvSpPr>
        <p:spPr>
          <a:xfrm>
            <a:off x="0" y="-14273"/>
            <a:ext cx="12453730" cy="7090934"/>
          </a:xfrm>
          <a:prstGeom prst="rect">
            <a:avLst/>
          </a:prstGeom>
          <a:solidFill>
            <a:schemeClr val="bg1">
              <a:lumMod val="5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E02C3-0537-7369-F205-66F4432A0704}"/>
              </a:ext>
            </a:extLst>
          </p:cNvPr>
          <p:cNvSpPr txBox="1"/>
          <p:nvPr/>
        </p:nvSpPr>
        <p:spPr>
          <a:xfrm>
            <a:off x="1515164" y="2744895"/>
            <a:ext cx="4428885" cy="9233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Diolch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Fawr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C9AC99-6602-136D-6596-9974D4F7C576}"/>
              </a:ext>
            </a:extLst>
          </p:cNvPr>
          <p:cNvSpPr txBox="1"/>
          <p:nvPr/>
        </p:nvSpPr>
        <p:spPr>
          <a:xfrm>
            <a:off x="7481083" y="2744895"/>
            <a:ext cx="3135712" cy="9233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Thank You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460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1A886F8-D02D-3E2A-5B4F-CBC3A31FEEA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74133" y="745067"/>
            <a:ext cx="11878783" cy="5846315"/>
            <a:chOff x="433134" y="1226690"/>
            <a:chExt cx="13460716" cy="6550025"/>
          </a:xfrm>
        </p:grpSpPr>
        <p:pic>
          <p:nvPicPr>
            <p:cNvPr id="7" name="Picture 2" descr=" ">
              <a:extLst>
                <a:ext uri="{FF2B5EF4-FFF2-40B4-BE49-F238E27FC236}">
                  <a16:creationId xmlns:a16="http://schemas.microsoft.com/office/drawing/2014/main" id="{CF12DF80-2D21-5AEA-0595-5ED7B39EEBD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80509" flipH="1">
              <a:off x="7189837" y="1072703"/>
              <a:ext cx="65500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 ">
              <a:extLst>
                <a:ext uri="{FF2B5EF4-FFF2-40B4-BE49-F238E27FC236}">
                  <a16:creationId xmlns:a16="http://schemas.microsoft.com/office/drawing/2014/main" id="{A311AED5-1009-2010-00B3-F548B58133C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71" r="4266"/>
            <a:stretch/>
          </p:blipFill>
          <p:spPr bwMode="auto">
            <a:xfrm rot="3719491">
              <a:off x="343783" y="1512301"/>
              <a:ext cx="6270549" cy="609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06622318-8C3B-182A-3F42-BD7B54139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007" y="321761"/>
            <a:ext cx="854765" cy="5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94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121E027-B4E9-52FF-13BF-1422733E29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74133" y="745067"/>
            <a:ext cx="11878783" cy="5846315"/>
            <a:chOff x="433134" y="1226690"/>
            <a:chExt cx="13460716" cy="6550025"/>
          </a:xfrm>
        </p:grpSpPr>
        <p:pic>
          <p:nvPicPr>
            <p:cNvPr id="4" name="Picture 2" descr=" ">
              <a:extLst>
                <a:ext uri="{FF2B5EF4-FFF2-40B4-BE49-F238E27FC236}">
                  <a16:creationId xmlns:a16="http://schemas.microsoft.com/office/drawing/2014/main" id="{B516F17A-28D7-F0AD-227E-8D0795FAF69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80509" flipH="1">
              <a:off x="7189837" y="1072703"/>
              <a:ext cx="65500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 ">
              <a:extLst>
                <a:ext uri="{FF2B5EF4-FFF2-40B4-BE49-F238E27FC236}">
                  <a16:creationId xmlns:a16="http://schemas.microsoft.com/office/drawing/2014/main" id="{26B0FDE1-81C0-90FE-F89E-1B1EBB117BA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71" r="4266"/>
            <a:stretch/>
          </p:blipFill>
          <p:spPr bwMode="auto">
            <a:xfrm rot="3719491">
              <a:off x="343783" y="1512301"/>
              <a:ext cx="6270549" cy="609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F2D7022-F389-5B19-20B3-75491C7A853F}"/>
              </a:ext>
            </a:extLst>
          </p:cNvPr>
          <p:cNvSpPr/>
          <p:nvPr/>
        </p:nvSpPr>
        <p:spPr>
          <a:xfrm>
            <a:off x="1744132" y="4402667"/>
            <a:ext cx="1540934" cy="143667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62AF78E-7357-0868-2F31-E7FEC137F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007" y="321761"/>
            <a:ext cx="854765" cy="5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D907BF-5707-285B-A375-3140E53BD570}"/>
              </a:ext>
            </a:extLst>
          </p:cNvPr>
          <p:cNvSpPr txBox="1"/>
          <p:nvPr/>
        </p:nvSpPr>
        <p:spPr>
          <a:xfrm>
            <a:off x="1821251" y="4797837"/>
            <a:ext cx="138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Our Beginning</a:t>
            </a:r>
          </a:p>
        </p:txBody>
      </p:sp>
    </p:spTree>
    <p:extLst>
      <p:ext uri="{BB962C8B-B14F-4D97-AF65-F5344CB8AC3E}">
        <p14:creationId xmlns:p14="http://schemas.microsoft.com/office/powerpoint/2010/main" val="18355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121E027-B4E9-52FF-13BF-1422733E29F3}"/>
              </a:ext>
            </a:extLst>
          </p:cNvPr>
          <p:cNvGrpSpPr/>
          <p:nvPr/>
        </p:nvGrpSpPr>
        <p:grpSpPr>
          <a:xfrm>
            <a:off x="457199" y="1337734"/>
            <a:ext cx="11878783" cy="5846315"/>
            <a:chOff x="433134" y="1226690"/>
            <a:chExt cx="13460716" cy="6550025"/>
          </a:xfrm>
        </p:grpSpPr>
        <p:pic>
          <p:nvPicPr>
            <p:cNvPr id="4" name="Picture 2" descr=" ">
              <a:extLst>
                <a:ext uri="{FF2B5EF4-FFF2-40B4-BE49-F238E27FC236}">
                  <a16:creationId xmlns:a16="http://schemas.microsoft.com/office/drawing/2014/main" id="{B516F17A-28D7-F0AD-227E-8D0795FAF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80509" flipH="1">
              <a:off x="7189837" y="1072703"/>
              <a:ext cx="65500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 ">
              <a:extLst>
                <a:ext uri="{FF2B5EF4-FFF2-40B4-BE49-F238E27FC236}">
                  <a16:creationId xmlns:a16="http://schemas.microsoft.com/office/drawing/2014/main" id="{26B0FDE1-81C0-90FE-F89E-1B1EBB117B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71" r="4266"/>
            <a:stretch/>
          </p:blipFill>
          <p:spPr bwMode="auto">
            <a:xfrm rot="3719491">
              <a:off x="343783" y="1512301"/>
              <a:ext cx="6270549" cy="609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F2D7022-F389-5B19-20B3-75491C7A853F}"/>
              </a:ext>
            </a:extLst>
          </p:cNvPr>
          <p:cNvSpPr/>
          <p:nvPr/>
        </p:nvSpPr>
        <p:spPr>
          <a:xfrm>
            <a:off x="-2387600" y="-3369733"/>
            <a:ext cx="16764000" cy="1288626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30A684-240B-DD98-82C8-2C0D000118C4}"/>
              </a:ext>
            </a:extLst>
          </p:cNvPr>
          <p:cNvSpPr txBox="1"/>
          <p:nvPr/>
        </p:nvSpPr>
        <p:spPr>
          <a:xfrm>
            <a:off x="4470897" y="224451"/>
            <a:ext cx="3250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Our Beginning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314753-70B6-6676-BE96-F31AC8647E56}"/>
              </a:ext>
            </a:extLst>
          </p:cNvPr>
          <p:cNvSpPr txBox="1"/>
          <p:nvPr/>
        </p:nvSpPr>
        <p:spPr>
          <a:xfrm>
            <a:off x="1001662" y="1342468"/>
            <a:ext cx="4825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Our collaboration with Coram Voice: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488A1-DAED-AEB0-C33A-DCE8C4B6ABB9}"/>
              </a:ext>
            </a:extLst>
          </p:cNvPr>
          <p:cNvSpPr txBox="1"/>
          <p:nvPr/>
        </p:nvSpPr>
        <p:spPr>
          <a:xfrm>
            <a:off x="966259" y="1780357"/>
            <a:ext cx="8775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Aims to improve the wellbeing of children and young people in care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Demonstrates our and partner agency’s ongoing commitment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Facilitates young person engagement with our service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Allows us to listen to the voices of the children and young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Smooth commissioning process, it was completed within the same financial year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Inclusion in the Children’s Services annual work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Provide a clear strategic lead from the outset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DD46A4-FA98-09DF-B644-337329F0B879}"/>
              </a:ext>
            </a:extLst>
          </p:cNvPr>
          <p:cNvSpPr txBox="1"/>
          <p:nvPr/>
        </p:nvSpPr>
        <p:spPr>
          <a:xfrm>
            <a:off x="5994400" y="4013113"/>
            <a:ext cx="4825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Linking to our Participation Strategy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977C17-DE1C-1CA5-9487-DE2169B590E0}"/>
              </a:ext>
            </a:extLst>
          </p:cNvPr>
          <p:cNvSpPr txBox="1"/>
          <p:nvPr/>
        </p:nvSpPr>
        <p:spPr>
          <a:xfrm>
            <a:off x="4140812" y="4526521"/>
            <a:ext cx="6955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Aligns with our wider strategic aims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Ensure support from partner agencies and the local authority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Meeting the needs of the Children Looked After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Provides reassurances </a:t>
            </a:r>
            <a:r>
              <a:rPr lang="en-GB" dirty="0">
                <a:solidFill>
                  <a:schemeClr val="bg1"/>
                </a:solidFill>
              </a:rPr>
              <a:t>e.g., Children Looked After feel safe in their Foster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Provides clarity on key areas requiring further development </a:t>
            </a:r>
          </a:p>
        </p:txBody>
      </p:sp>
    </p:spTree>
    <p:extLst>
      <p:ext uri="{BB962C8B-B14F-4D97-AF65-F5344CB8AC3E}">
        <p14:creationId xmlns:p14="http://schemas.microsoft.com/office/powerpoint/2010/main" val="2042406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121E027-B4E9-52FF-13BF-1422733E29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74133" y="745067"/>
            <a:ext cx="11878783" cy="5846315"/>
            <a:chOff x="433134" y="1226690"/>
            <a:chExt cx="13460716" cy="6550025"/>
          </a:xfrm>
        </p:grpSpPr>
        <p:pic>
          <p:nvPicPr>
            <p:cNvPr id="4" name="Picture 2" descr=" ">
              <a:extLst>
                <a:ext uri="{FF2B5EF4-FFF2-40B4-BE49-F238E27FC236}">
                  <a16:creationId xmlns:a16="http://schemas.microsoft.com/office/drawing/2014/main" id="{B516F17A-28D7-F0AD-227E-8D0795FAF69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80509" flipH="1">
              <a:off x="7189837" y="1072703"/>
              <a:ext cx="65500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 ">
              <a:extLst>
                <a:ext uri="{FF2B5EF4-FFF2-40B4-BE49-F238E27FC236}">
                  <a16:creationId xmlns:a16="http://schemas.microsoft.com/office/drawing/2014/main" id="{26B0FDE1-81C0-90FE-F89E-1B1EBB117BA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71" r="4266"/>
            <a:stretch/>
          </p:blipFill>
          <p:spPr bwMode="auto">
            <a:xfrm rot="3719491">
              <a:off x="343783" y="1512301"/>
              <a:ext cx="6270549" cy="609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F2D7022-F389-5B19-20B3-75491C7A853F}"/>
              </a:ext>
            </a:extLst>
          </p:cNvPr>
          <p:cNvSpPr/>
          <p:nvPr/>
        </p:nvSpPr>
        <p:spPr>
          <a:xfrm>
            <a:off x="1744133" y="4402667"/>
            <a:ext cx="1540934" cy="143667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0FD80B2-500E-C59D-AE0E-3D8F66BFB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007" y="321761"/>
            <a:ext cx="854765" cy="5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45929A-2E2B-7A6F-0599-B20C196D7784}"/>
              </a:ext>
            </a:extLst>
          </p:cNvPr>
          <p:cNvSpPr txBox="1"/>
          <p:nvPr/>
        </p:nvSpPr>
        <p:spPr>
          <a:xfrm>
            <a:off x="1821251" y="4797837"/>
            <a:ext cx="138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Our Beginning</a:t>
            </a:r>
          </a:p>
        </p:txBody>
      </p:sp>
    </p:spTree>
    <p:extLst>
      <p:ext uri="{BB962C8B-B14F-4D97-AF65-F5344CB8AC3E}">
        <p14:creationId xmlns:p14="http://schemas.microsoft.com/office/powerpoint/2010/main" val="2566398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121E027-B4E9-52FF-13BF-1422733E29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74133" y="745067"/>
            <a:ext cx="11878783" cy="5846315"/>
            <a:chOff x="433134" y="1226690"/>
            <a:chExt cx="13460716" cy="6550025"/>
          </a:xfrm>
        </p:grpSpPr>
        <p:pic>
          <p:nvPicPr>
            <p:cNvPr id="4" name="Picture 2" descr=" ">
              <a:extLst>
                <a:ext uri="{FF2B5EF4-FFF2-40B4-BE49-F238E27FC236}">
                  <a16:creationId xmlns:a16="http://schemas.microsoft.com/office/drawing/2014/main" id="{B516F17A-28D7-F0AD-227E-8D0795FAF69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80509" flipH="1">
              <a:off x="7189837" y="1072703"/>
              <a:ext cx="65500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 ">
              <a:extLst>
                <a:ext uri="{FF2B5EF4-FFF2-40B4-BE49-F238E27FC236}">
                  <a16:creationId xmlns:a16="http://schemas.microsoft.com/office/drawing/2014/main" id="{26B0FDE1-81C0-90FE-F89E-1B1EBB117BA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71" r="4266"/>
            <a:stretch/>
          </p:blipFill>
          <p:spPr bwMode="auto">
            <a:xfrm rot="3719491">
              <a:off x="343783" y="1512301"/>
              <a:ext cx="6270549" cy="609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F2D7022-F389-5B19-20B3-75491C7A853F}"/>
              </a:ext>
            </a:extLst>
          </p:cNvPr>
          <p:cNvSpPr/>
          <p:nvPr/>
        </p:nvSpPr>
        <p:spPr>
          <a:xfrm>
            <a:off x="1778000" y="4419601"/>
            <a:ext cx="1540934" cy="143667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1756F34-2A63-B322-2D2B-42BE482455CE}"/>
              </a:ext>
            </a:extLst>
          </p:cNvPr>
          <p:cNvSpPr/>
          <p:nvPr/>
        </p:nvSpPr>
        <p:spPr>
          <a:xfrm>
            <a:off x="3741640" y="1642533"/>
            <a:ext cx="1540934" cy="1436673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2850ACD-DDA3-3E9F-6E12-5A8927C60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007" y="321761"/>
            <a:ext cx="854765" cy="5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2F65D5-74A2-1E93-8563-665EAB228049}"/>
              </a:ext>
            </a:extLst>
          </p:cNvPr>
          <p:cNvSpPr txBox="1"/>
          <p:nvPr/>
        </p:nvSpPr>
        <p:spPr>
          <a:xfrm>
            <a:off x="3754578" y="2176203"/>
            <a:ext cx="154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Project Group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CB440-A80E-0B1F-550C-E0770A403EE8}"/>
              </a:ext>
            </a:extLst>
          </p:cNvPr>
          <p:cNvSpPr txBox="1"/>
          <p:nvPr/>
        </p:nvSpPr>
        <p:spPr>
          <a:xfrm>
            <a:off x="1855119" y="4814771"/>
            <a:ext cx="138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Our Beginning</a:t>
            </a:r>
          </a:p>
        </p:txBody>
      </p:sp>
    </p:spTree>
    <p:extLst>
      <p:ext uri="{BB962C8B-B14F-4D97-AF65-F5344CB8AC3E}">
        <p14:creationId xmlns:p14="http://schemas.microsoft.com/office/powerpoint/2010/main" val="42828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121E027-B4E9-52FF-13BF-1422733E29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74133" y="745067"/>
            <a:ext cx="11878783" cy="5846315"/>
            <a:chOff x="433134" y="1226690"/>
            <a:chExt cx="13460716" cy="6550025"/>
          </a:xfrm>
        </p:grpSpPr>
        <p:pic>
          <p:nvPicPr>
            <p:cNvPr id="4" name="Picture 2" descr=" ">
              <a:extLst>
                <a:ext uri="{FF2B5EF4-FFF2-40B4-BE49-F238E27FC236}">
                  <a16:creationId xmlns:a16="http://schemas.microsoft.com/office/drawing/2014/main" id="{B516F17A-28D7-F0AD-227E-8D0795FAF69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80509" flipH="1">
              <a:off x="7189837" y="1072703"/>
              <a:ext cx="65500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 ">
              <a:extLst>
                <a:ext uri="{FF2B5EF4-FFF2-40B4-BE49-F238E27FC236}">
                  <a16:creationId xmlns:a16="http://schemas.microsoft.com/office/drawing/2014/main" id="{26B0FDE1-81C0-90FE-F89E-1B1EBB117BA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71" r="4266"/>
            <a:stretch/>
          </p:blipFill>
          <p:spPr bwMode="auto">
            <a:xfrm rot="3719491">
              <a:off x="343783" y="1512301"/>
              <a:ext cx="6270549" cy="609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F2D7022-F389-5B19-20B3-75491C7A853F}"/>
              </a:ext>
            </a:extLst>
          </p:cNvPr>
          <p:cNvSpPr/>
          <p:nvPr/>
        </p:nvSpPr>
        <p:spPr>
          <a:xfrm>
            <a:off x="1761066" y="4402667"/>
            <a:ext cx="1540934" cy="143667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1756F34-2A63-B322-2D2B-42BE482455CE}"/>
              </a:ext>
            </a:extLst>
          </p:cNvPr>
          <p:cNvSpPr/>
          <p:nvPr/>
        </p:nvSpPr>
        <p:spPr>
          <a:xfrm>
            <a:off x="-3381026" y="-3698126"/>
            <a:ext cx="19354799" cy="14833600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FDA460-CEC8-3856-FEAC-6B6B3A37BA40}"/>
              </a:ext>
            </a:extLst>
          </p:cNvPr>
          <p:cNvSpPr txBox="1"/>
          <p:nvPr/>
        </p:nvSpPr>
        <p:spPr>
          <a:xfrm>
            <a:off x="4538935" y="84810"/>
            <a:ext cx="3114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Project Group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9B74F6-CA71-B48E-DA1B-3FFE5ACF300D}"/>
              </a:ext>
            </a:extLst>
          </p:cNvPr>
          <p:cNvSpPr txBox="1"/>
          <p:nvPr/>
        </p:nvSpPr>
        <p:spPr>
          <a:xfrm>
            <a:off x="719793" y="895259"/>
            <a:ext cx="331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Our Project Group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AD8879-7357-01FB-0D1C-E49AD4BA41C3}"/>
              </a:ext>
            </a:extLst>
          </p:cNvPr>
          <p:cNvSpPr txBox="1"/>
          <p:nvPr/>
        </p:nvSpPr>
        <p:spPr>
          <a:xfrm>
            <a:off x="623660" y="1438426"/>
            <a:ext cx="113454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Senior Manager Safeguarding &amp; Quality Assurance as Lead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Project Manager from Business Support Service Area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Senior Manager Corporate Parenting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Team Managers from our Children Looked After Teams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Senior Manager Intervention &amp; Prevention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Principle Social Workers from our 14+ Team who line managed our Personal Advisors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Corporate Communications Lead for Children’s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Participation Officer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Education Leads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Health and School Nurse Leads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Advocacy Leads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Ian Stewart-Watson from Coram Voice</a:t>
            </a:r>
          </a:p>
        </p:txBody>
      </p:sp>
    </p:spTree>
    <p:extLst>
      <p:ext uri="{BB962C8B-B14F-4D97-AF65-F5344CB8AC3E}">
        <p14:creationId xmlns:p14="http://schemas.microsoft.com/office/powerpoint/2010/main" val="3949834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121E027-B4E9-52FF-13BF-1422733E29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74133" y="745067"/>
            <a:ext cx="11878783" cy="5846315"/>
            <a:chOff x="433134" y="1226690"/>
            <a:chExt cx="13460716" cy="6550025"/>
          </a:xfrm>
        </p:grpSpPr>
        <p:pic>
          <p:nvPicPr>
            <p:cNvPr id="4" name="Picture 2" descr=" ">
              <a:extLst>
                <a:ext uri="{FF2B5EF4-FFF2-40B4-BE49-F238E27FC236}">
                  <a16:creationId xmlns:a16="http://schemas.microsoft.com/office/drawing/2014/main" id="{B516F17A-28D7-F0AD-227E-8D0795FAF69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80509" flipH="1">
              <a:off x="7189837" y="1072703"/>
              <a:ext cx="65500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 ">
              <a:extLst>
                <a:ext uri="{FF2B5EF4-FFF2-40B4-BE49-F238E27FC236}">
                  <a16:creationId xmlns:a16="http://schemas.microsoft.com/office/drawing/2014/main" id="{26B0FDE1-81C0-90FE-F89E-1B1EBB117BA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71" r="4266"/>
            <a:stretch/>
          </p:blipFill>
          <p:spPr bwMode="auto">
            <a:xfrm rot="3719491">
              <a:off x="343783" y="1512301"/>
              <a:ext cx="6270549" cy="609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F2D7022-F389-5B19-20B3-75491C7A853F}"/>
              </a:ext>
            </a:extLst>
          </p:cNvPr>
          <p:cNvSpPr/>
          <p:nvPr/>
        </p:nvSpPr>
        <p:spPr>
          <a:xfrm>
            <a:off x="1744133" y="4385734"/>
            <a:ext cx="1540934" cy="143667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1756F34-2A63-B322-2D2B-42BE482455CE}"/>
              </a:ext>
            </a:extLst>
          </p:cNvPr>
          <p:cNvSpPr/>
          <p:nvPr/>
        </p:nvSpPr>
        <p:spPr>
          <a:xfrm>
            <a:off x="3741640" y="1642533"/>
            <a:ext cx="1540934" cy="1436673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DEFA924-9F89-57CF-A75A-CC9CAFE51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007" y="321761"/>
            <a:ext cx="854765" cy="5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0DBC10-7BF3-59F0-2930-C77151E0FA27}"/>
              </a:ext>
            </a:extLst>
          </p:cNvPr>
          <p:cNvSpPr txBox="1"/>
          <p:nvPr/>
        </p:nvSpPr>
        <p:spPr>
          <a:xfrm>
            <a:off x="3754578" y="2176203"/>
            <a:ext cx="154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Project Group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38EB91-3620-D209-93AB-8931C5F3DA29}"/>
              </a:ext>
            </a:extLst>
          </p:cNvPr>
          <p:cNvSpPr txBox="1"/>
          <p:nvPr/>
        </p:nvSpPr>
        <p:spPr>
          <a:xfrm>
            <a:off x="1821251" y="4797837"/>
            <a:ext cx="138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Our Beginning</a:t>
            </a:r>
          </a:p>
        </p:txBody>
      </p:sp>
    </p:spTree>
    <p:extLst>
      <p:ext uri="{BB962C8B-B14F-4D97-AF65-F5344CB8AC3E}">
        <p14:creationId xmlns:p14="http://schemas.microsoft.com/office/powerpoint/2010/main" val="485290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121E027-B4E9-52FF-13BF-1422733E29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74133" y="745067"/>
            <a:ext cx="11878783" cy="5846315"/>
            <a:chOff x="433134" y="1226690"/>
            <a:chExt cx="13460716" cy="6550025"/>
          </a:xfrm>
        </p:grpSpPr>
        <p:pic>
          <p:nvPicPr>
            <p:cNvPr id="4" name="Picture 2" descr=" ">
              <a:extLst>
                <a:ext uri="{FF2B5EF4-FFF2-40B4-BE49-F238E27FC236}">
                  <a16:creationId xmlns:a16="http://schemas.microsoft.com/office/drawing/2014/main" id="{B516F17A-28D7-F0AD-227E-8D0795FAF69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80509" flipH="1">
              <a:off x="7189837" y="1072703"/>
              <a:ext cx="65500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 ">
              <a:extLst>
                <a:ext uri="{FF2B5EF4-FFF2-40B4-BE49-F238E27FC236}">
                  <a16:creationId xmlns:a16="http://schemas.microsoft.com/office/drawing/2014/main" id="{26B0FDE1-81C0-90FE-F89E-1B1EBB117BA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71" r="4266"/>
            <a:stretch/>
          </p:blipFill>
          <p:spPr bwMode="auto">
            <a:xfrm rot="3719491">
              <a:off x="343783" y="1512301"/>
              <a:ext cx="6270549" cy="609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F2D7022-F389-5B19-20B3-75491C7A853F}"/>
              </a:ext>
            </a:extLst>
          </p:cNvPr>
          <p:cNvSpPr/>
          <p:nvPr/>
        </p:nvSpPr>
        <p:spPr>
          <a:xfrm>
            <a:off x="1744133" y="4402665"/>
            <a:ext cx="1540934" cy="143667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1756F34-2A63-B322-2D2B-42BE482455CE}"/>
              </a:ext>
            </a:extLst>
          </p:cNvPr>
          <p:cNvSpPr/>
          <p:nvPr/>
        </p:nvSpPr>
        <p:spPr>
          <a:xfrm>
            <a:off x="3741640" y="1642533"/>
            <a:ext cx="1540934" cy="1436673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634B9-6F6E-5A68-3ABE-8CC8D3E943F2}"/>
              </a:ext>
            </a:extLst>
          </p:cNvPr>
          <p:cNvSpPr/>
          <p:nvPr/>
        </p:nvSpPr>
        <p:spPr>
          <a:xfrm>
            <a:off x="5588266" y="4402666"/>
            <a:ext cx="1540934" cy="1436673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EE3C781-0C6F-50C2-E22B-3DEF7FDFE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007" y="321761"/>
            <a:ext cx="854765" cy="5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47A4D9-2429-B912-03AC-FB02BD56EE87}"/>
              </a:ext>
            </a:extLst>
          </p:cNvPr>
          <p:cNvSpPr txBox="1"/>
          <p:nvPr/>
        </p:nvSpPr>
        <p:spPr>
          <a:xfrm>
            <a:off x="5588266" y="4936335"/>
            <a:ext cx="154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Surveys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29200-429A-C25D-B201-30D956ADCC2B}"/>
              </a:ext>
            </a:extLst>
          </p:cNvPr>
          <p:cNvSpPr txBox="1"/>
          <p:nvPr/>
        </p:nvSpPr>
        <p:spPr>
          <a:xfrm>
            <a:off x="3754578" y="2176203"/>
            <a:ext cx="154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Project Group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4F1488-D6B1-E9C9-4F1D-314C275BED31}"/>
              </a:ext>
            </a:extLst>
          </p:cNvPr>
          <p:cNvSpPr txBox="1"/>
          <p:nvPr/>
        </p:nvSpPr>
        <p:spPr>
          <a:xfrm>
            <a:off x="1821251" y="4797837"/>
            <a:ext cx="138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Our Beginning</a:t>
            </a:r>
          </a:p>
        </p:txBody>
      </p:sp>
    </p:spTree>
    <p:extLst>
      <p:ext uri="{BB962C8B-B14F-4D97-AF65-F5344CB8AC3E}">
        <p14:creationId xmlns:p14="http://schemas.microsoft.com/office/powerpoint/2010/main" val="418561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17455</TotalTime>
  <Words>587</Words>
  <Application>Microsoft Office PowerPoint</Application>
  <PresentationFormat>Widescreen</PresentationFormat>
  <Paragraphs>107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Bier</dc:creator>
  <cp:lastModifiedBy>Holly Gordon</cp:lastModifiedBy>
  <cp:revision>2</cp:revision>
  <dcterms:created xsi:type="dcterms:W3CDTF">2023-08-09T10:16:40Z</dcterms:created>
  <dcterms:modified xsi:type="dcterms:W3CDTF">2023-09-12T12:05:01Z</dcterms:modified>
</cp:coreProperties>
</file>