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65" r:id="rId2"/>
    <p:sldMasterId id="2147483778" r:id="rId3"/>
  </p:sldMasterIdLst>
  <p:notesMasterIdLst>
    <p:notesMasterId r:id="rId34"/>
  </p:notesMasterIdLst>
  <p:handoutMasterIdLst>
    <p:handoutMasterId r:id="rId35"/>
  </p:handoutMasterIdLst>
  <p:sldIdLst>
    <p:sldId id="423" r:id="rId4"/>
    <p:sldId id="397" r:id="rId5"/>
    <p:sldId id="425" r:id="rId6"/>
    <p:sldId id="368" r:id="rId7"/>
    <p:sldId id="332" r:id="rId8"/>
    <p:sldId id="341" r:id="rId9"/>
    <p:sldId id="257" r:id="rId10"/>
    <p:sldId id="384" r:id="rId11"/>
    <p:sldId id="326" r:id="rId12"/>
    <p:sldId id="381" r:id="rId13"/>
    <p:sldId id="382" r:id="rId14"/>
    <p:sldId id="383" r:id="rId15"/>
    <p:sldId id="334" r:id="rId16"/>
    <p:sldId id="386" r:id="rId17"/>
    <p:sldId id="333" r:id="rId18"/>
    <p:sldId id="391" r:id="rId19"/>
    <p:sldId id="340" r:id="rId20"/>
    <p:sldId id="345" r:id="rId21"/>
    <p:sldId id="344" r:id="rId22"/>
    <p:sldId id="387" r:id="rId23"/>
    <p:sldId id="349" r:id="rId24"/>
    <p:sldId id="350" r:id="rId25"/>
    <p:sldId id="351" r:id="rId26"/>
    <p:sldId id="352" r:id="rId27"/>
    <p:sldId id="390" r:id="rId28"/>
    <p:sldId id="388" r:id="rId29"/>
    <p:sldId id="389" r:id="rId30"/>
    <p:sldId id="365" r:id="rId31"/>
    <p:sldId id="371" r:id="rId32"/>
    <p:sldId id="320" r:id="rId3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Briheim" initials="LB" lastIdx="3" clrIdx="0">
    <p:extLst>
      <p:ext uri="{19B8F6BF-5375-455C-9EA6-DF929625EA0E}">
        <p15:presenceInfo xmlns:p15="http://schemas.microsoft.com/office/powerpoint/2012/main" userId="S-1-5-21-241973725-1369835751-1847928074-9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0E10"/>
    <a:srgbClr val="F8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76380" autoAdjust="0"/>
  </p:normalViewPr>
  <p:slideViewPr>
    <p:cSldViewPr snapToGrid="0">
      <p:cViewPr varScale="1">
        <p:scale>
          <a:sx n="80" d="100"/>
          <a:sy n="80" d="100"/>
        </p:scale>
        <p:origin x="972" y="90"/>
      </p:cViewPr>
      <p:guideLst/>
    </p:cSldViewPr>
  </p:slideViewPr>
  <p:notesTextViewPr>
    <p:cViewPr>
      <p:scale>
        <a:sx n="3" d="2"/>
        <a:sy n="3" d="2"/>
      </p:scale>
      <p:origin x="0" y="0"/>
    </p:cViewPr>
  </p:notesTextViewPr>
  <p:notesViewPr>
    <p:cSldViewPr snapToGrid="0">
      <p:cViewPr varScale="1">
        <p:scale>
          <a:sx n="82" d="100"/>
          <a:sy n="82" d="100"/>
        </p:scale>
        <p:origin x="1948"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DC725E-CE58-4185-83E2-3A52B2A93086}"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D0559A80-0F33-4782-A152-7D5AB93D2563}">
      <dgm:prSet phldrT="[Text]" custT="1"/>
      <dgm:spPr/>
      <dgm:t>
        <a:bodyPr/>
        <a:lstStyle/>
        <a:p>
          <a:r>
            <a:rPr lang="en-GB" sz="1800" b="1" dirty="0">
              <a:solidFill>
                <a:schemeClr val="accent3"/>
              </a:solidFill>
              <a:latin typeface="Arial" panose="020B0604020202020204" pitchFamily="34" charset="0"/>
              <a:cs typeface="Arial" panose="020B0604020202020204" pitchFamily="34" charset="0"/>
            </a:rPr>
            <a:t>Identify how children &amp; young people feel</a:t>
          </a:r>
        </a:p>
      </dgm:t>
    </dgm:pt>
    <dgm:pt modelId="{C917E58D-4076-48D9-B91D-98D319FF0469}" type="parTrans" cxnId="{36A07D2A-3CC1-472B-BC91-63D918159768}">
      <dgm:prSet/>
      <dgm:spPr/>
      <dgm:t>
        <a:bodyPr/>
        <a:lstStyle/>
        <a:p>
          <a:endParaRPr lang="en-GB"/>
        </a:p>
      </dgm:t>
    </dgm:pt>
    <dgm:pt modelId="{E687973A-3070-4828-B223-CCA0338F8CC5}" type="sibTrans" cxnId="{36A07D2A-3CC1-472B-BC91-63D918159768}">
      <dgm:prSet/>
      <dgm:spPr/>
      <dgm:t>
        <a:bodyPr/>
        <a:lstStyle/>
        <a:p>
          <a:endParaRPr lang="en-GB"/>
        </a:p>
      </dgm:t>
    </dgm:pt>
    <dgm:pt modelId="{378AC5A1-A2C3-4E52-A784-FADE7A14B8E3}">
      <dgm:prSet phldrT="[Text]"/>
      <dgm:spPr/>
      <dgm:t>
        <a:bodyPr/>
        <a:lstStyle/>
        <a:p>
          <a:r>
            <a:rPr lang="en-GB" b="1" dirty="0">
              <a:latin typeface="Arial" panose="020B0604020202020204" pitchFamily="34" charset="0"/>
              <a:cs typeface="Arial" panose="020B0604020202020204" pitchFamily="34" charset="0"/>
            </a:rPr>
            <a:t>Inform service development</a:t>
          </a:r>
        </a:p>
      </dgm:t>
    </dgm:pt>
    <dgm:pt modelId="{57EBC29E-1980-4678-A06D-01350D93D662}" type="parTrans" cxnId="{1B2D81CC-1F45-43A9-8599-3DE5D4C8FB8A}">
      <dgm:prSet/>
      <dgm:spPr/>
      <dgm:t>
        <a:bodyPr/>
        <a:lstStyle/>
        <a:p>
          <a:endParaRPr lang="en-GB"/>
        </a:p>
      </dgm:t>
    </dgm:pt>
    <dgm:pt modelId="{784D49A4-A5C0-4790-A72A-729D90FB5695}" type="sibTrans" cxnId="{1B2D81CC-1F45-43A9-8599-3DE5D4C8FB8A}">
      <dgm:prSet/>
      <dgm:spPr/>
      <dgm:t>
        <a:bodyPr/>
        <a:lstStyle/>
        <a:p>
          <a:endParaRPr lang="en-GB"/>
        </a:p>
      </dgm:t>
    </dgm:pt>
    <dgm:pt modelId="{30BCC805-D632-4F4E-9425-41EF9A570AC0}" type="pres">
      <dgm:prSet presAssocID="{15DC725E-CE58-4185-83E2-3A52B2A93086}" presName="Name0" presStyleCnt="0">
        <dgm:presLayoutVars>
          <dgm:chMax val="7"/>
          <dgm:chPref val="7"/>
          <dgm:dir/>
          <dgm:animLvl val="lvl"/>
        </dgm:presLayoutVars>
      </dgm:prSet>
      <dgm:spPr/>
    </dgm:pt>
    <dgm:pt modelId="{A865AB5A-E422-45BA-9226-4750BF36B827}" type="pres">
      <dgm:prSet presAssocID="{D0559A80-0F33-4782-A152-7D5AB93D2563}" presName="Accent1" presStyleCnt="0"/>
      <dgm:spPr/>
    </dgm:pt>
    <dgm:pt modelId="{333CD232-19C3-4983-B52B-7AF16BE68B7D}" type="pres">
      <dgm:prSet presAssocID="{D0559A80-0F33-4782-A152-7D5AB93D2563}" presName="Accent" presStyleLbl="node1" presStyleIdx="0" presStyleCnt="2" custAng="13519356" custLinFactNeighborX="-9776" custLinFactNeighborY="33277">
        <dgm:style>
          <a:lnRef idx="2">
            <a:schemeClr val="accent5"/>
          </a:lnRef>
          <a:fillRef idx="1">
            <a:schemeClr val="lt1"/>
          </a:fillRef>
          <a:effectRef idx="0">
            <a:schemeClr val="accent5"/>
          </a:effectRef>
          <a:fontRef idx="minor">
            <a:schemeClr val="dk1"/>
          </a:fontRef>
        </dgm:style>
      </dgm:prSet>
      <dgm:spPr>
        <a:solidFill>
          <a:schemeClr val="accent3"/>
        </a:solidFill>
        <a:ln>
          <a:solidFill>
            <a:schemeClr val="bg1"/>
          </a:solidFill>
        </a:ln>
      </dgm:spPr>
    </dgm:pt>
    <dgm:pt modelId="{A4D3D13E-214B-4E67-8A5C-9552CA7596D9}" type="pres">
      <dgm:prSet presAssocID="{D0559A80-0F33-4782-A152-7D5AB93D2563}" presName="Parent1" presStyleLbl="revTx" presStyleIdx="0" presStyleCnt="2" custLinFactY="25965" custLinFactNeighborX="-18761" custLinFactNeighborY="100000">
        <dgm:presLayoutVars>
          <dgm:chMax val="1"/>
          <dgm:chPref val="1"/>
          <dgm:bulletEnabled val="1"/>
        </dgm:presLayoutVars>
      </dgm:prSet>
      <dgm:spPr/>
    </dgm:pt>
    <dgm:pt modelId="{EEBC384C-CC7E-4B9A-963A-ABFE414C7B05}" type="pres">
      <dgm:prSet presAssocID="{378AC5A1-A2C3-4E52-A784-FADE7A14B8E3}" presName="Accent2" presStyleCnt="0"/>
      <dgm:spPr/>
    </dgm:pt>
    <dgm:pt modelId="{DE83AFE5-5553-4FE6-A427-F3DF5DA78552}" type="pres">
      <dgm:prSet presAssocID="{378AC5A1-A2C3-4E52-A784-FADE7A14B8E3}" presName="Accent" presStyleLbl="node1" presStyleIdx="1" presStyleCnt="2" custAng="14282836" custLinFactX="253" custLinFactNeighborX="100000" custLinFactNeighborY="-26084"/>
      <dgm:spPr/>
    </dgm:pt>
    <dgm:pt modelId="{D2C811AA-9252-4618-B78E-9188F2BFC96D}" type="pres">
      <dgm:prSet presAssocID="{378AC5A1-A2C3-4E52-A784-FADE7A14B8E3}" presName="Parent2" presStyleLbl="revTx" presStyleIdx="1" presStyleCnt="2" custLinFactX="57412" custLinFactNeighborX="100000" custLinFactNeighborY="-78300">
        <dgm:presLayoutVars>
          <dgm:chMax val="1"/>
          <dgm:chPref val="1"/>
          <dgm:bulletEnabled val="1"/>
        </dgm:presLayoutVars>
      </dgm:prSet>
      <dgm:spPr/>
    </dgm:pt>
  </dgm:ptLst>
  <dgm:cxnLst>
    <dgm:cxn modelId="{9528000C-0467-4AE3-8AA5-9524E60686AD}" type="presOf" srcId="{D0559A80-0F33-4782-A152-7D5AB93D2563}" destId="{A4D3D13E-214B-4E67-8A5C-9552CA7596D9}" srcOrd="0" destOrd="0" presId="urn:microsoft.com/office/officeart/2009/layout/CircleArrowProcess"/>
    <dgm:cxn modelId="{36A07D2A-3CC1-472B-BC91-63D918159768}" srcId="{15DC725E-CE58-4185-83E2-3A52B2A93086}" destId="{D0559A80-0F33-4782-A152-7D5AB93D2563}" srcOrd="0" destOrd="0" parTransId="{C917E58D-4076-48D9-B91D-98D319FF0469}" sibTransId="{E687973A-3070-4828-B223-CCA0338F8CC5}"/>
    <dgm:cxn modelId="{197EDE5C-1889-43FD-B5B5-0E7049E24AA4}" type="presOf" srcId="{15DC725E-CE58-4185-83E2-3A52B2A93086}" destId="{30BCC805-D632-4F4E-9425-41EF9A570AC0}" srcOrd="0" destOrd="0" presId="urn:microsoft.com/office/officeart/2009/layout/CircleArrowProcess"/>
    <dgm:cxn modelId="{0889788E-71D8-434A-A77B-B1579D185DE4}" type="presOf" srcId="{378AC5A1-A2C3-4E52-A784-FADE7A14B8E3}" destId="{D2C811AA-9252-4618-B78E-9188F2BFC96D}" srcOrd="0" destOrd="0" presId="urn:microsoft.com/office/officeart/2009/layout/CircleArrowProcess"/>
    <dgm:cxn modelId="{1B2D81CC-1F45-43A9-8599-3DE5D4C8FB8A}" srcId="{15DC725E-CE58-4185-83E2-3A52B2A93086}" destId="{378AC5A1-A2C3-4E52-A784-FADE7A14B8E3}" srcOrd="1" destOrd="0" parTransId="{57EBC29E-1980-4678-A06D-01350D93D662}" sibTransId="{784D49A4-A5C0-4790-A72A-729D90FB5695}"/>
    <dgm:cxn modelId="{E4619255-C23B-4094-B65C-2DEA83D22490}" type="presParOf" srcId="{30BCC805-D632-4F4E-9425-41EF9A570AC0}" destId="{A865AB5A-E422-45BA-9226-4750BF36B827}" srcOrd="0" destOrd="0" presId="urn:microsoft.com/office/officeart/2009/layout/CircleArrowProcess"/>
    <dgm:cxn modelId="{492AD196-3199-4FF6-9574-F0DE91CEE317}" type="presParOf" srcId="{A865AB5A-E422-45BA-9226-4750BF36B827}" destId="{333CD232-19C3-4983-B52B-7AF16BE68B7D}" srcOrd="0" destOrd="0" presId="urn:microsoft.com/office/officeart/2009/layout/CircleArrowProcess"/>
    <dgm:cxn modelId="{19F505A1-3A16-4210-B2CB-988FA152526A}" type="presParOf" srcId="{30BCC805-D632-4F4E-9425-41EF9A570AC0}" destId="{A4D3D13E-214B-4E67-8A5C-9552CA7596D9}" srcOrd="1" destOrd="0" presId="urn:microsoft.com/office/officeart/2009/layout/CircleArrowProcess"/>
    <dgm:cxn modelId="{D133B48E-7507-41FD-80F3-CED4BB31E410}" type="presParOf" srcId="{30BCC805-D632-4F4E-9425-41EF9A570AC0}" destId="{EEBC384C-CC7E-4B9A-963A-ABFE414C7B05}" srcOrd="2" destOrd="0" presId="urn:microsoft.com/office/officeart/2009/layout/CircleArrowProcess"/>
    <dgm:cxn modelId="{2232C5DC-A252-4F84-BD88-D4829680C72F}" type="presParOf" srcId="{EEBC384C-CC7E-4B9A-963A-ABFE414C7B05}" destId="{DE83AFE5-5553-4FE6-A427-F3DF5DA78552}" srcOrd="0" destOrd="0" presId="urn:microsoft.com/office/officeart/2009/layout/CircleArrowProcess"/>
    <dgm:cxn modelId="{9F26C833-B830-4376-886E-989FEF624DD4}" type="presParOf" srcId="{30BCC805-D632-4F4E-9425-41EF9A570AC0}" destId="{D2C811AA-9252-4618-B78E-9188F2BFC96D}" srcOrd="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CD232-19C3-4983-B52B-7AF16BE68B7D}">
      <dsp:nvSpPr>
        <dsp:cNvPr id="0" name=""/>
        <dsp:cNvSpPr/>
      </dsp:nvSpPr>
      <dsp:spPr>
        <a:xfrm rot="13519356">
          <a:off x="1818123" y="1010624"/>
          <a:ext cx="3036917" cy="3037004"/>
        </a:xfrm>
        <a:prstGeom prst="circularArrow">
          <a:avLst>
            <a:gd name="adj1" fmla="val 10980"/>
            <a:gd name="adj2" fmla="val 1142322"/>
            <a:gd name="adj3" fmla="val 4500000"/>
            <a:gd name="adj4" fmla="val 10800000"/>
            <a:gd name="adj5" fmla="val 12500"/>
          </a:avLst>
        </a:prstGeom>
        <a:solidFill>
          <a:schemeClr val="accent3"/>
        </a:solidFill>
        <a:ln w="25400" cap="flat" cmpd="sng" algn="ctr">
          <a:solidFill>
            <a:schemeClr val="bg1"/>
          </a:solidFill>
          <a:prstDash val="solid"/>
        </a:ln>
        <a:effectLst/>
      </dsp:spPr>
      <dsp:style>
        <a:lnRef idx="2">
          <a:schemeClr val="accent5"/>
        </a:lnRef>
        <a:fillRef idx="1">
          <a:schemeClr val="lt1"/>
        </a:fillRef>
        <a:effectRef idx="0">
          <a:schemeClr val="accent5"/>
        </a:effectRef>
        <a:fontRef idx="minor">
          <a:schemeClr val="dk1"/>
        </a:fontRef>
      </dsp:style>
    </dsp:sp>
    <dsp:sp modelId="{A4D3D13E-214B-4E67-8A5C-9552CA7596D9}">
      <dsp:nvSpPr>
        <dsp:cNvPr id="0" name=""/>
        <dsp:cNvSpPr/>
      </dsp:nvSpPr>
      <dsp:spPr>
        <a:xfrm>
          <a:off x="2467864" y="2166543"/>
          <a:ext cx="1694361" cy="847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3"/>
              </a:solidFill>
              <a:latin typeface="Arial" panose="020B0604020202020204" pitchFamily="34" charset="0"/>
              <a:cs typeface="Arial" panose="020B0604020202020204" pitchFamily="34" charset="0"/>
            </a:rPr>
            <a:t>Identify how children &amp; young people feel</a:t>
          </a:r>
        </a:p>
      </dsp:txBody>
      <dsp:txXfrm>
        <a:off x="2467864" y="2166543"/>
        <a:ext cx="1694361" cy="847080"/>
      </dsp:txXfrm>
    </dsp:sp>
    <dsp:sp modelId="{DE83AFE5-5553-4FE6-A427-F3DF5DA78552}">
      <dsp:nvSpPr>
        <dsp:cNvPr id="0" name=""/>
        <dsp:cNvSpPr/>
      </dsp:nvSpPr>
      <dsp:spPr>
        <a:xfrm rot="14282836">
          <a:off x="4103665" y="1265794"/>
          <a:ext cx="2608943" cy="2610046"/>
        </a:xfrm>
        <a:prstGeom prst="blockArc">
          <a:avLst>
            <a:gd name="adj1" fmla="val 0"/>
            <a:gd name="adj2" fmla="val 189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C811AA-9252-4618-B78E-9188F2BFC96D}">
      <dsp:nvSpPr>
        <dsp:cNvPr id="0" name=""/>
        <dsp:cNvSpPr/>
      </dsp:nvSpPr>
      <dsp:spPr>
        <a:xfrm>
          <a:off x="4605690" y="2184639"/>
          <a:ext cx="1694361" cy="847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Inform service development</a:t>
          </a:r>
        </a:p>
      </dsp:txBody>
      <dsp:txXfrm>
        <a:off x="4605690" y="2184639"/>
        <a:ext cx="1694361" cy="84708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6E323C4-3C9B-4B63-9A0A-6F1F5ED81AC9}" type="datetimeFigureOut">
              <a:rPr lang="en-GB" smtClean="0"/>
              <a:t>12/09/2023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F0380F8-83A7-47E9-86EA-21737929E2C3}" type="slidenum">
              <a:rPr lang="en-GB" smtClean="0"/>
              <a:t>‹#›</a:t>
            </a:fld>
            <a:endParaRPr lang="en-GB"/>
          </a:p>
        </p:txBody>
      </p:sp>
    </p:spTree>
    <p:extLst>
      <p:ext uri="{BB962C8B-B14F-4D97-AF65-F5344CB8AC3E}">
        <p14:creationId xmlns:p14="http://schemas.microsoft.com/office/powerpoint/2010/main" val="793042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2C90899-5835-4E68-B883-D38745244E15}" type="datetimeFigureOut">
              <a:rPr lang="en-GB" smtClean="0"/>
              <a:t>12/09/2023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BC0E7FE-20E4-4612-B56C-26B77D3B4613}" type="slidenum">
              <a:rPr lang="en-GB" smtClean="0"/>
              <a:t>‹#›</a:t>
            </a:fld>
            <a:endParaRPr lang="en-GB"/>
          </a:p>
        </p:txBody>
      </p:sp>
    </p:spTree>
    <p:extLst>
      <p:ext uri="{BB962C8B-B14F-4D97-AF65-F5344CB8AC3E}">
        <p14:creationId xmlns:p14="http://schemas.microsoft.com/office/powerpoint/2010/main" val="304642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17550"/>
            <a:ext cx="4189412" cy="2357438"/>
          </a:xfrm>
        </p:spPr>
      </p:sp>
      <p:sp>
        <p:nvSpPr>
          <p:cNvPr id="3" name="Notes Placeholder 2"/>
          <p:cNvSpPr>
            <a:spLocks noGrp="1"/>
          </p:cNvSpPr>
          <p:nvPr>
            <p:ph type="body" idx="1"/>
          </p:nvPr>
        </p:nvSpPr>
        <p:spPr/>
        <p:txBody>
          <a:bodyPr/>
          <a:lstStyle/>
          <a:p>
            <a:pPr>
              <a:spcAft>
                <a:spcPts val="1000"/>
              </a:spcAft>
            </a:pPr>
            <a:r>
              <a:rPr lang="en-GB" sz="1200" dirty="0">
                <a:solidFill>
                  <a:schemeClr val="bg2"/>
                </a:solidFill>
              </a:rPr>
              <a:t>The Bright Spots programme was developed as a partnership between Coram Voice &amp; the University of Oxford supported by the Hadley Trust to help LAs: </a:t>
            </a:r>
          </a:p>
          <a:p>
            <a:pPr marL="171450" indent="-171450">
              <a:buFont typeface="Arial" panose="020B0604020202020204" pitchFamily="34" charset="0"/>
              <a:buChar char="•"/>
            </a:pPr>
            <a:r>
              <a:rPr lang="en-US" sz="1200" b="1" dirty="0">
                <a:solidFill>
                  <a:schemeClr val="bg2"/>
                </a:solidFill>
              </a:rPr>
              <a:t>Identify </a:t>
            </a:r>
            <a:r>
              <a:rPr lang="en-GB" sz="1200" b="1" dirty="0">
                <a:solidFill>
                  <a:schemeClr val="bg2"/>
                </a:solidFill>
              </a:rPr>
              <a:t>how children and young people (CYP) </a:t>
            </a:r>
            <a:r>
              <a:rPr lang="en-GB" sz="1200" b="1" u="sng" dirty="0">
                <a:solidFill>
                  <a:schemeClr val="bg2"/>
                </a:solidFill>
              </a:rPr>
              <a:t>feel</a:t>
            </a:r>
            <a:r>
              <a:rPr lang="en-GB" sz="1200" b="1" dirty="0">
                <a:solidFill>
                  <a:schemeClr val="bg2"/>
                </a:solidFill>
              </a:rPr>
              <a:t> </a:t>
            </a:r>
          </a:p>
          <a:p>
            <a:pPr marL="171450" lvl="0" indent="-171450">
              <a:buFont typeface="Arial" panose="020B0604020202020204" pitchFamily="34" charset="0"/>
              <a:buChar char="•"/>
            </a:pPr>
            <a:r>
              <a:rPr lang="en-GB" sz="1200" dirty="0">
                <a:solidFill>
                  <a:schemeClr val="bg2"/>
                </a:solidFill>
              </a:rPr>
              <a:t>Use that knowledge to develop </a:t>
            </a:r>
            <a:r>
              <a:rPr lang="en-GB" sz="1200" b="1" dirty="0">
                <a:solidFill>
                  <a:schemeClr val="bg2"/>
                </a:solidFill>
              </a:rPr>
              <a:t>services </a:t>
            </a:r>
            <a:r>
              <a:rPr lang="en-GB" sz="1200" dirty="0">
                <a:solidFill>
                  <a:schemeClr val="bg2"/>
                </a:solidFill>
              </a:rPr>
              <a:t>&amp; strategic thinking.</a:t>
            </a:r>
          </a:p>
          <a:p>
            <a:pPr marL="171450" lvl="0" indent="-171450">
              <a:buFont typeface="Arial" panose="020B0604020202020204" pitchFamily="34" charset="0"/>
              <a:buChar char="•"/>
            </a:pPr>
            <a:endParaRPr lang="en-GB" sz="1200" dirty="0">
              <a:solidFill>
                <a:schemeClr val="bg2"/>
              </a:solidFill>
            </a:endParaRPr>
          </a:p>
          <a:p>
            <a:pPr marL="0" lvl="0" indent="0">
              <a:buFont typeface="Arial" panose="020B0604020202020204" pitchFamily="34" charset="0"/>
              <a:buNone/>
            </a:pPr>
            <a:r>
              <a:rPr lang="en-GB" sz="1200" dirty="0">
                <a:solidFill>
                  <a:schemeClr val="bg2"/>
                </a:solidFill>
              </a:rPr>
              <a:t>Importantly, the survey tools are based</a:t>
            </a:r>
            <a:r>
              <a:rPr lang="en-GB" sz="1200" baseline="0" dirty="0">
                <a:solidFill>
                  <a:schemeClr val="bg2"/>
                </a:solidFill>
              </a:rPr>
              <a:t> on what 170 children in care and care leavers said was important to them. We conducted workshops to explore what they felt made their lives good and they helped us narrow down the questions we ask. </a:t>
            </a:r>
            <a:endParaRPr lang="en-GB" sz="1200" dirty="0">
              <a:solidFill>
                <a:schemeClr val="bg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surveys are strongly evidence based – workshops drew on international literature reviews of research into children in care and care leavers views and well-being.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By asking the same questions of CYP around the country we can compare your children in care and care leaver’s experiences to those in other areas and see where they are particularly struggling or doing well. </a:t>
            </a:r>
            <a:endParaRPr lang="en-GB" dirty="0"/>
          </a:p>
          <a:p>
            <a:endParaRPr lang="en-GB" dirty="0"/>
          </a:p>
          <a:p>
            <a:r>
              <a:rPr lang="en-GB" dirty="0"/>
              <a:t>Wording of questions chosen to mirror</a:t>
            </a:r>
            <a:r>
              <a:rPr lang="en-GB" baseline="0" dirty="0"/>
              <a:t> those in national studies of children and young people’s well-being </a:t>
            </a:r>
            <a:r>
              <a:rPr lang="en-GB" dirty="0"/>
              <a:t>so that,</a:t>
            </a:r>
            <a:r>
              <a:rPr lang="en-GB" baseline="0" dirty="0"/>
              <a:t> when relevant, we can compare the experience of children in care and care leavers to the general population.</a:t>
            </a:r>
          </a:p>
          <a:p>
            <a:endParaRPr lang="en-GB" baseline="0" dirty="0"/>
          </a:p>
          <a:p>
            <a:r>
              <a:rPr lang="en-GB" baseline="0" dirty="0"/>
              <a:t>We carefully tested and refined the question by piloting and conducting cognitive interviews – a technique where you ask children and young people how they understand and respond to the questions to make sure they interpret them in the same way as we intended, that they felt ok about completing the questionnaire – as a result we changed the wording or removed some of the questions. </a:t>
            </a:r>
          </a:p>
        </p:txBody>
      </p:sp>
      <p:sp>
        <p:nvSpPr>
          <p:cNvPr id="4" name="Slide Number Placeholder 3"/>
          <p:cNvSpPr>
            <a:spLocks noGrp="1"/>
          </p:cNvSpPr>
          <p:nvPr>
            <p:ph type="sldNum" sz="quarter" idx="10"/>
          </p:nvPr>
        </p:nvSpPr>
        <p:spPr/>
        <p:txBody>
          <a:bodyPr/>
          <a:lstStyle/>
          <a:p>
            <a:fld id="{4EA3AECB-1F5F-415B-BA01-144ACD0EECB3}"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2448676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C0E7FE-20E4-4612-B56C-26B77D3B4613}" type="slidenum">
              <a:rPr lang="en-GB" smtClean="0"/>
              <a:t>13</a:t>
            </a:fld>
            <a:endParaRPr lang="en-GB"/>
          </a:p>
        </p:txBody>
      </p:sp>
    </p:spTree>
    <p:extLst>
      <p:ext uri="{BB962C8B-B14F-4D97-AF65-F5344CB8AC3E}">
        <p14:creationId xmlns:p14="http://schemas.microsoft.com/office/powerpoint/2010/main" val="3868860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a higher proportion reported very high well-being compared to their peers in the general population a larger percentage of young people also rated their life satisfaction, happiness and feeling that the things they did in life were worthwhile as ‘low’.</a:t>
            </a:r>
            <a:endParaRPr lang="en-GB" dirty="0">
              <a:effectLst/>
            </a:endParaRPr>
          </a:p>
          <a:p>
            <a:endParaRPr lang="en-GB" dirty="0"/>
          </a:p>
        </p:txBody>
      </p:sp>
      <p:sp>
        <p:nvSpPr>
          <p:cNvPr id="4" name="Slide Number Placeholder 3"/>
          <p:cNvSpPr>
            <a:spLocks noGrp="1"/>
          </p:cNvSpPr>
          <p:nvPr>
            <p:ph type="sldNum" sz="quarter" idx="10"/>
          </p:nvPr>
        </p:nvSpPr>
        <p:spPr/>
        <p:txBody>
          <a:bodyPr/>
          <a:lstStyle/>
          <a:p>
            <a:fld id="{7BC0E7FE-20E4-4612-B56C-26B77D3B4613}" type="slidenum">
              <a:rPr lang="en-GB" smtClean="0"/>
              <a:t>15</a:t>
            </a:fld>
            <a:endParaRPr lang="en-GB"/>
          </a:p>
        </p:txBody>
      </p:sp>
    </p:spTree>
    <p:extLst>
      <p:ext uri="{BB962C8B-B14F-4D97-AF65-F5344CB8AC3E}">
        <p14:creationId xmlns:p14="http://schemas.microsoft.com/office/powerpoint/2010/main" val="2033256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the teenage years</a:t>
            </a:r>
            <a:r>
              <a:rPr lang="en-GB" baseline="0" dirty="0"/>
              <a:t> 1 in 6 young people report having low well-being</a:t>
            </a:r>
            <a:endParaRPr lang="en-GB" dirty="0"/>
          </a:p>
        </p:txBody>
      </p:sp>
      <p:sp>
        <p:nvSpPr>
          <p:cNvPr id="4" name="Slide Number Placeholder 3"/>
          <p:cNvSpPr>
            <a:spLocks noGrp="1"/>
          </p:cNvSpPr>
          <p:nvPr>
            <p:ph type="sldNum" sz="quarter" idx="10"/>
          </p:nvPr>
        </p:nvSpPr>
        <p:spPr/>
        <p:txBody>
          <a:bodyPr/>
          <a:lstStyle/>
          <a:p>
            <a:fld id="{7BC0E7FE-20E4-4612-B56C-26B77D3B4613}" type="slidenum">
              <a:rPr lang="en-GB" smtClean="0"/>
              <a:t>16</a:t>
            </a:fld>
            <a:endParaRPr lang="en-GB"/>
          </a:p>
        </p:txBody>
      </p:sp>
    </p:spTree>
    <p:extLst>
      <p:ext uri="{BB962C8B-B14F-4D97-AF65-F5344CB8AC3E}">
        <p14:creationId xmlns:p14="http://schemas.microsoft.com/office/powerpoint/2010/main" val="2610721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Compared to the general population fewer young people in care had a good friend or talked to their adults they lived with about things that mattered to them. </a:t>
            </a:r>
            <a:endParaRPr lang="en-GB" dirty="0">
              <a:effectLst/>
            </a:endParaRPr>
          </a:p>
          <a:p>
            <a:endParaRPr lang="en-GB" dirty="0"/>
          </a:p>
        </p:txBody>
      </p:sp>
      <p:sp>
        <p:nvSpPr>
          <p:cNvPr id="4" name="Slide Number Placeholder 3"/>
          <p:cNvSpPr>
            <a:spLocks noGrp="1"/>
          </p:cNvSpPr>
          <p:nvPr>
            <p:ph type="sldNum" sz="quarter" idx="10"/>
          </p:nvPr>
        </p:nvSpPr>
        <p:spPr/>
        <p:txBody>
          <a:bodyPr/>
          <a:lstStyle/>
          <a:p>
            <a:fld id="{7BC0E7FE-20E4-4612-B56C-26B77D3B4613}" type="slidenum">
              <a:rPr lang="en-GB" smtClean="0"/>
              <a:t>17</a:t>
            </a:fld>
            <a:endParaRPr lang="en-GB"/>
          </a:p>
        </p:txBody>
      </p:sp>
    </p:spTree>
    <p:extLst>
      <p:ext uri="{BB962C8B-B14F-4D97-AF65-F5344CB8AC3E}">
        <p14:creationId xmlns:p14="http://schemas.microsoft.com/office/powerpoint/2010/main" val="3650075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Some children in care felt afraid of going to school because of bullying. </a:t>
            </a:r>
            <a:endParaRPr lang="en-GB" dirty="0"/>
          </a:p>
        </p:txBody>
      </p:sp>
      <p:sp>
        <p:nvSpPr>
          <p:cNvPr id="4" name="Slide Number Placeholder 3"/>
          <p:cNvSpPr>
            <a:spLocks noGrp="1"/>
          </p:cNvSpPr>
          <p:nvPr>
            <p:ph type="sldNum" sz="quarter" idx="10"/>
          </p:nvPr>
        </p:nvSpPr>
        <p:spPr/>
        <p:txBody>
          <a:bodyPr/>
          <a:lstStyle/>
          <a:p>
            <a:fld id="{7BC0E7FE-20E4-4612-B56C-26B77D3B4613}" type="slidenum">
              <a:rPr lang="en-GB" smtClean="0"/>
              <a:t>18</a:t>
            </a:fld>
            <a:endParaRPr lang="en-GB"/>
          </a:p>
        </p:txBody>
      </p:sp>
    </p:spTree>
    <p:extLst>
      <p:ext uri="{BB962C8B-B14F-4D97-AF65-F5344CB8AC3E}">
        <p14:creationId xmlns:p14="http://schemas.microsoft.com/office/powerpoint/2010/main" val="951176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Some felt that adults had </a:t>
            </a:r>
            <a:r>
              <a:rPr lang="en-US" sz="1200" kern="1200" dirty="0">
                <a:solidFill>
                  <a:schemeClr val="tx1"/>
                </a:solidFill>
                <a:effectLst/>
                <a:latin typeface="+mn-lt"/>
                <a:ea typeface="+mn-ea"/>
                <a:cs typeface="+mn-cs"/>
              </a:rPr>
              <a:t>had done things to make them feel embarrassed about being in care…</a:t>
            </a:r>
            <a:endParaRPr lang="en-GB" dirty="0">
              <a:effectLst/>
            </a:endParaRPr>
          </a:p>
          <a:p>
            <a:endParaRPr lang="en-GB" dirty="0"/>
          </a:p>
        </p:txBody>
      </p:sp>
      <p:sp>
        <p:nvSpPr>
          <p:cNvPr id="4" name="Slide Number Placeholder 3"/>
          <p:cNvSpPr>
            <a:spLocks noGrp="1"/>
          </p:cNvSpPr>
          <p:nvPr>
            <p:ph type="sldNum" sz="quarter" idx="10"/>
          </p:nvPr>
        </p:nvSpPr>
        <p:spPr/>
        <p:txBody>
          <a:bodyPr/>
          <a:lstStyle/>
          <a:p>
            <a:fld id="{7BC0E7FE-20E4-4612-B56C-26B77D3B4613}" type="slidenum">
              <a:rPr lang="en-GB" smtClean="0"/>
              <a:t>19</a:t>
            </a:fld>
            <a:endParaRPr lang="en-GB"/>
          </a:p>
        </p:txBody>
      </p:sp>
    </p:spTree>
    <p:extLst>
      <p:ext uri="{BB962C8B-B14F-4D97-AF65-F5344CB8AC3E}">
        <p14:creationId xmlns:p14="http://schemas.microsoft.com/office/powerpoint/2010/main" val="630276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GB" dirty="0">
              <a:effectLst/>
            </a:endParaRPr>
          </a:p>
          <a:p>
            <a:r>
              <a:rPr lang="en-GB" sz="1200" b="1" kern="1200" dirty="0">
                <a:solidFill>
                  <a:schemeClr val="tx1"/>
                </a:solidFill>
                <a:effectLst/>
                <a:latin typeface="+mn-lt"/>
                <a:ea typeface="+mn-ea"/>
                <a:cs typeface="+mn-cs"/>
              </a:rPr>
              <a:t>Our findings clearly showed the importance of not treating all children in care as if they are the same. Whilst they had things in common, the challenges that children and young people faced also differed with age, sex, placement type and ethnicity.</a:t>
            </a:r>
            <a:endParaRPr lang="en-GB" dirty="0">
              <a:effectLst/>
            </a:endParaRPr>
          </a:p>
          <a:p>
            <a:endParaRPr lang="en-GB" dirty="0"/>
          </a:p>
        </p:txBody>
      </p:sp>
      <p:sp>
        <p:nvSpPr>
          <p:cNvPr id="4" name="Slide Number Placeholder 3"/>
          <p:cNvSpPr>
            <a:spLocks noGrp="1"/>
          </p:cNvSpPr>
          <p:nvPr>
            <p:ph type="sldNum" sz="quarter" idx="10"/>
          </p:nvPr>
        </p:nvSpPr>
        <p:spPr/>
        <p:txBody>
          <a:bodyPr/>
          <a:lstStyle/>
          <a:p>
            <a:fld id="{7BC0E7FE-20E4-4612-B56C-26B77D3B4613}" type="slidenum">
              <a:rPr lang="en-GB" smtClean="0"/>
              <a:t>20</a:t>
            </a:fld>
            <a:endParaRPr lang="en-GB"/>
          </a:p>
        </p:txBody>
      </p:sp>
    </p:spTree>
    <p:extLst>
      <p:ext uri="{BB962C8B-B14F-4D97-AF65-F5344CB8AC3E}">
        <p14:creationId xmlns:p14="http://schemas.microsoft.com/office/powerpoint/2010/main" val="2323792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Most children in care felt included in the decisions that social workers made about their lives at least ‘sometimes’. However, around </a:t>
            </a:r>
            <a:r>
              <a:rPr lang="en-US" sz="1800" b="0" dirty="0">
                <a:solidFill>
                  <a:schemeClr val="tx2"/>
                </a:solidFill>
              </a:rPr>
              <a:t>1 in 7 </a:t>
            </a:r>
            <a:r>
              <a:rPr lang="en-US" b="0" dirty="0"/>
              <a:t>‘hardly ever’ or ‘never’ felt included.</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1 in 5 of the youngest children did not know who their </a:t>
            </a:r>
            <a:r>
              <a:rPr lang="en-US" sz="1200" b="0" i="0" u="none" strike="noStrike" kern="1200" baseline="0" dirty="0" err="1">
                <a:solidFill>
                  <a:schemeClr val="tx1"/>
                </a:solidFill>
                <a:latin typeface="+mn-lt"/>
                <a:ea typeface="+mn-ea"/>
                <a:cs typeface="+mn-cs"/>
              </a:rPr>
              <a:t>socialworker</a:t>
            </a:r>
            <a:r>
              <a:rPr lang="en-US" sz="1200" b="0" i="0" u="none" strike="noStrike" kern="1200" baseline="0" dirty="0">
                <a:solidFill>
                  <a:schemeClr val="tx1"/>
                </a:solidFill>
                <a:latin typeface="+mn-lt"/>
                <a:ea typeface="+mn-ea"/>
                <a:cs typeface="+mn-cs"/>
              </a:rPr>
              <a:t> was, twice as high as for the older children in care.</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proportion who felt they got to </a:t>
            </a:r>
            <a:r>
              <a:rPr lang="en-US" sz="1200" b="0" i="0" u="none" strike="noStrike" kern="1200" baseline="0" dirty="0" err="1">
                <a:solidFill>
                  <a:schemeClr val="tx1"/>
                </a:solidFill>
                <a:latin typeface="+mn-lt"/>
                <a:ea typeface="+mn-ea"/>
                <a:cs typeface="+mn-cs"/>
              </a:rPr>
              <a:t>practise</a:t>
            </a:r>
            <a:r>
              <a:rPr lang="en-US" sz="1200" b="0" i="0" u="none" strike="noStrike" kern="1200" baseline="0" dirty="0">
                <a:solidFill>
                  <a:schemeClr val="tx1"/>
                </a:solidFill>
                <a:latin typeface="+mn-lt"/>
                <a:ea typeface="+mn-ea"/>
                <a:cs typeface="+mn-cs"/>
              </a:rPr>
              <a:t> life skills increased from 83% at the beginning of secondary school to </a:t>
            </a:r>
            <a:r>
              <a:rPr lang="en-GB" sz="1200" b="0" i="0" u="none" strike="noStrike" kern="1200" baseline="0" dirty="0">
                <a:solidFill>
                  <a:schemeClr val="tx1"/>
                </a:solidFill>
                <a:latin typeface="+mn-lt"/>
                <a:ea typeface="+mn-ea"/>
                <a:cs typeface="+mn-cs"/>
              </a:rPr>
              <a:t>95% by age 17</a:t>
            </a:r>
            <a:endParaRPr lang="en-GB" dirty="0"/>
          </a:p>
        </p:txBody>
      </p:sp>
      <p:sp>
        <p:nvSpPr>
          <p:cNvPr id="4" name="Slide Number Placeholder 3"/>
          <p:cNvSpPr>
            <a:spLocks noGrp="1"/>
          </p:cNvSpPr>
          <p:nvPr>
            <p:ph type="sldNum" sz="quarter" idx="10"/>
          </p:nvPr>
        </p:nvSpPr>
        <p:spPr/>
        <p:txBody>
          <a:bodyPr/>
          <a:lstStyle/>
          <a:p>
            <a:fld id="{7BC0E7FE-20E4-4612-B56C-26B77D3B4613}" type="slidenum">
              <a:rPr lang="en-GB" smtClean="0"/>
              <a:t>22</a:t>
            </a:fld>
            <a:endParaRPr lang="en-GB"/>
          </a:p>
        </p:txBody>
      </p:sp>
    </p:spTree>
    <p:extLst>
      <p:ext uri="{BB962C8B-B14F-4D97-AF65-F5344CB8AC3E}">
        <p14:creationId xmlns:p14="http://schemas.microsoft.com/office/powerpoint/2010/main" val="1225134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greater proportion of young people in residential care and living ‘somewhere else’ (mostly supported accommodation) reported lower well-being, e.g. more did not feel safe where they lived, did not have a trusted adult, felt the adults they live with did not notice how they were feeling and felt that they were unable to do the same things as their friends. </a:t>
            </a:r>
          </a:p>
          <a:p>
            <a:endParaRPr lang="en-GB" dirty="0"/>
          </a:p>
        </p:txBody>
      </p:sp>
      <p:sp>
        <p:nvSpPr>
          <p:cNvPr id="4" name="Slide Number Placeholder 3"/>
          <p:cNvSpPr>
            <a:spLocks noGrp="1"/>
          </p:cNvSpPr>
          <p:nvPr>
            <p:ph type="sldNum" sz="quarter" idx="10"/>
          </p:nvPr>
        </p:nvSpPr>
        <p:spPr/>
        <p:txBody>
          <a:bodyPr/>
          <a:lstStyle/>
          <a:p>
            <a:fld id="{7BC0E7FE-20E4-4612-B56C-26B77D3B4613}" type="slidenum">
              <a:rPr lang="en-GB" smtClean="0"/>
              <a:t>23</a:t>
            </a:fld>
            <a:endParaRPr lang="en-GB"/>
          </a:p>
        </p:txBody>
      </p:sp>
    </p:spTree>
    <p:extLst>
      <p:ext uri="{BB962C8B-B14F-4D97-AF65-F5344CB8AC3E}">
        <p14:creationId xmlns:p14="http://schemas.microsoft.com/office/powerpoint/2010/main" val="2346100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greater proportion of young people in residential care and living ‘somewhere else’ (mostly supported accommodation, prison or hospital) reported lower well-being, e.g. more did not feel safe where they lived, did not have a trusted adult, felt the adults they live with did not notice how they were feeling and felt that they were unable to do the same things as their friends. </a:t>
            </a:r>
          </a:p>
          <a:p>
            <a:endParaRPr lang="en-GB" dirty="0"/>
          </a:p>
        </p:txBody>
      </p:sp>
      <p:sp>
        <p:nvSpPr>
          <p:cNvPr id="4" name="Slide Number Placeholder 3"/>
          <p:cNvSpPr>
            <a:spLocks noGrp="1"/>
          </p:cNvSpPr>
          <p:nvPr>
            <p:ph type="sldNum" sz="quarter" idx="10"/>
          </p:nvPr>
        </p:nvSpPr>
        <p:spPr/>
        <p:txBody>
          <a:bodyPr/>
          <a:lstStyle/>
          <a:p>
            <a:fld id="{7BC0E7FE-20E4-4612-B56C-26B77D3B4613}" type="slidenum">
              <a:rPr lang="en-GB" smtClean="0"/>
              <a:t>24</a:t>
            </a:fld>
            <a:endParaRPr lang="en-GB"/>
          </a:p>
        </p:txBody>
      </p:sp>
    </p:spTree>
    <p:extLst>
      <p:ext uri="{BB962C8B-B14F-4D97-AF65-F5344CB8AC3E}">
        <p14:creationId xmlns:p14="http://schemas.microsoft.com/office/powerpoint/2010/main" val="2544079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814388"/>
            <a:ext cx="7254876" cy="40814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Our new report 10,000 voices  highlights what children in care have said about their well-being. The questions it explores are the areas that they children in care told us were important.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Each of the Bright Spots indicators represents a question in the </a:t>
            </a:r>
            <a:r>
              <a:rPr lang="en-US" sz="1200" b="0" i="1" u="none" strike="noStrike" kern="1200" baseline="0" dirty="0">
                <a:solidFill>
                  <a:schemeClr val="tx1"/>
                </a:solidFill>
                <a:latin typeface="+mn-lt"/>
                <a:ea typeface="+mn-ea"/>
                <a:cs typeface="+mn-cs"/>
              </a:rPr>
              <a:t>Your Life, Your Care </a:t>
            </a:r>
            <a:r>
              <a:rPr lang="en-US" sz="1200" b="0" i="0" u="none" strike="noStrike" kern="1200" baseline="0" dirty="0">
                <a:solidFill>
                  <a:schemeClr val="tx1"/>
                </a:solidFill>
                <a:latin typeface="+mn-lt"/>
                <a:ea typeface="+mn-ea"/>
                <a:cs typeface="+mn-cs"/>
              </a:rPr>
              <a:t>surveys.</a:t>
            </a:r>
          </a:p>
          <a:p>
            <a:r>
              <a:rPr lang="en-US" sz="1200" b="0" i="0" u="none" strike="noStrike" kern="1200" baseline="0" dirty="0">
                <a:solidFill>
                  <a:schemeClr val="tx1"/>
                </a:solidFill>
                <a:latin typeface="+mn-lt"/>
                <a:ea typeface="+mn-ea"/>
                <a:cs typeface="+mn-cs"/>
              </a:rPr>
              <a:t>Each is important as they point services in the direction of issues to address to make children and young people’s lives better.</a:t>
            </a:r>
            <a:endParaRPr lang="en-GB" dirty="0"/>
          </a:p>
        </p:txBody>
      </p:sp>
      <p:sp>
        <p:nvSpPr>
          <p:cNvPr id="4" name="Slide Number Placeholder 3"/>
          <p:cNvSpPr>
            <a:spLocks noGrp="1"/>
          </p:cNvSpPr>
          <p:nvPr>
            <p:ph type="sldNum" sz="quarter" idx="10"/>
          </p:nvPr>
        </p:nvSpPr>
        <p:spPr/>
        <p:txBody>
          <a:bodyPr/>
          <a:lstStyle/>
          <a:p>
            <a:fld id="{E4E77CC6-3CA2-1B43-9248-E5C32151BF9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90326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C0E7FE-20E4-4612-B56C-26B77D3B4613}" type="slidenum">
              <a:rPr lang="en-GB" smtClean="0"/>
              <a:t>25</a:t>
            </a:fld>
            <a:endParaRPr lang="en-GB"/>
          </a:p>
        </p:txBody>
      </p:sp>
    </p:spTree>
    <p:extLst>
      <p:ext uri="{BB962C8B-B14F-4D97-AF65-F5344CB8AC3E}">
        <p14:creationId xmlns:p14="http://schemas.microsoft.com/office/powerpoint/2010/main" val="4193438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all children and young people having </a:t>
            </a:r>
            <a:r>
              <a:rPr lang="en-US" sz="1200" b="1" i="0" u="none" strike="noStrike" kern="1200" baseline="0" dirty="0">
                <a:solidFill>
                  <a:schemeClr val="tx1"/>
                </a:solidFill>
                <a:latin typeface="+mn-lt"/>
                <a:ea typeface="+mn-ea"/>
                <a:cs typeface="+mn-cs"/>
              </a:rPr>
              <a:t>good friends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trusting and supportive</a:t>
            </a:r>
          </a:p>
          <a:p>
            <a:r>
              <a:rPr lang="en-US" sz="1200" b="1" i="0" u="none" strike="noStrike" kern="1200" baseline="0" dirty="0">
                <a:solidFill>
                  <a:schemeClr val="tx1"/>
                </a:solidFill>
                <a:latin typeface="+mn-lt"/>
                <a:ea typeface="+mn-ea"/>
                <a:cs typeface="+mn-cs"/>
              </a:rPr>
              <a:t>relationships </a:t>
            </a:r>
            <a:r>
              <a:rPr lang="en-US" sz="1200" b="0" i="0" u="none" strike="noStrike" kern="1200" baseline="0" dirty="0">
                <a:solidFill>
                  <a:schemeClr val="tx1"/>
                </a:solidFill>
                <a:latin typeface="+mn-lt"/>
                <a:ea typeface="+mn-ea"/>
                <a:cs typeface="+mn-cs"/>
              </a:rPr>
              <a:t>were really important. This included </a:t>
            </a:r>
            <a:r>
              <a:rPr lang="en-US" sz="1200" b="1" i="0" u="none" strike="noStrike" kern="1200" baseline="0" dirty="0">
                <a:solidFill>
                  <a:schemeClr val="tx1"/>
                </a:solidFill>
                <a:latin typeface="+mn-lt"/>
                <a:ea typeface="+mn-ea"/>
                <a:cs typeface="+mn-cs"/>
              </a:rPr>
              <a:t>trusted </a:t>
            </a:r>
            <a:r>
              <a:rPr lang="en-US" sz="1200" b="1" i="0" u="none" strike="noStrike" kern="1200" baseline="0" dirty="0" err="1">
                <a:solidFill>
                  <a:schemeClr val="tx1"/>
                </a:solidFill>
                <a:latin typeface="+mn-lt"/>
                <a:ea typeface="+mn-ea"/>
                <a:cs typeface="+mn-cs"/>
              </a:rPr>
              <a:t>carers</a:t>
            </a:r>
            <a:r>
              <a:rPr lang="en-US" sz="1200" b="1" i="0" u="none" strike="noStrike" kern="1200" baseline="0" dirty="0">
                <a:solidFill>
                  <a:schemeClr val="tx1"/>
                </a:solidFill>
                <a:latin typeface="+mn-lt"/>
                <a:ea typeface="+mn-ea"/>
                <a:cs typeface="+mn-cs"/>
              </a:rPr>
              <a:t> and social workers</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Liking school </a:t>
            </a:r>
            <a:r>
              <a:rPr lang="en-US" sz="1200" b="0" i="0" u="none" strike="noStrike" kern="1200" baseline="0" dirty="0">
                <a:solidFill>
                  <a:schemeClr val="tx1"/>
                </a:solidFill>
                <a:latin typeface="+mn-lt"/>
                <a:ea typeface="+mn-ea"/>
                <a:cs typeface="+mn-cs"/>
              </a:rPr>
              <a:t>influenced well-being for all age groups.</a:t>
            </a:r>
          </a:p>
          <a:p>
            <a:r>
              <a:rPr lang="en-US" sz="1200" b="0" i="0" u="none" strike="noStrike" kern="1200" baseline="0" dirty="0">
                <a:solidFill>
                  <a:schemeClr val="tx1"/>
                </a:solidFill>
                <a:latin typeface="+mn-lt"/>
                <a:ea typeface="+mn-ea"/>
                <a:cs typeface="+mn-cs"/>
              </a:rPr>
              <a:t>► Feeling </a:t>
            </a:r>
            <a:r>
              <a:rPr lang="en-US" sz="1200" b="1" i="0" u="none" strike="noStrike" kern="1200" baseline="0" dirty="0">
                <a:solidFill>
                  <a:schemeClr val="tx1"/>
                </a:solidFill>
                <a:latin typeface="+mn-lt"/>
                <a:ea typeface="+mn-ea"/>
                <a:cs typeface="+mn-cs"/>
              </a:rPr>
              <a:t>safe where they lived and settled </a:t>
            </a:r>
            <a:r>
              <a:rPr lang="en-US" sz="1200" b="0" i="0" u="none" strike="noStrike" kern="1200" baseline="0" dirty="0">
                <a:solidFill>
                  <a:schemeClr val="tx1"/>
                </a:solidFill>
                <a:latin typeface="+mn-lt"/>
                <a:ea typeface="+mn-ea"/>
                <a:cs typeface="+mn-cs"/>
              </a:rPr>
              <a:t>was also important for children in care whether</a:t>
            </a:r>
          </a:p>
          <a:p>
            <a:r>
              <a:rPr lang="en-US" sz="1200" b="0" i="0" u="none" strike="noStrike" kern="1200" baseline="0" dirty="0">
                <a:solidFill>
                  <a:schemeClr val="tx1"/>
                </a:solidFill>
                <a:latin typeface="+mn-lt"/>
                <a:ea typeface="+mn-ea"/>
                <a:cs typeface="+mn-cs"/>
              </a:rPr>
              <a:t>they were aged 4 or 17.</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Seeing mothers, fathers, brothers and sisters </a:t>
            </a:r>
            <a:r>
              <a:rPr lang="en-US" sz="1200" b="0" i="0" u="none" strike="noStrike" kern="1200" baseline="0" dirty="0">
                <a:solidFill>
                  <a:schemeClr val="tx1"/>
                </a:solidFill>
                <a:latin typeface="+mn-lt"/>
                <a:ea typeface="+mn-ea"/>
                <a:cs typeface="+mn-cs"/>
              </a:rPr>
              <a:t>as often as children and young people</a:t>
            </a:r>
          </a:p>
          <a:p>
            <a:r>
              <a:rPr lang="en-US" sz="1200" b="0" i="0" u="none" strike="noStrike" kern="1200" baseline="0" dirty="0">
                <a:solidFill>
                  <a:schemeClr val="tx1"/>
                </a:solidFill>
                <a:latin typeface="+mn-lt"/>
                <a:ea typeface="+mn-ea"/>
                <a:cs typeface="+mn-cs"/>
              </a:rPr>
              <a:t>wanted was highlighted by all age groups.</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youngest children (4-10yrs) wanted to have trusting relationship with </a:t>
            </a:r>
            <a:r>
              <a:rPr lang="en-US" sz="1200" b="0" i="0" u="none" strike="noStrike" kern="1200" baseline="0" dirty="0" err="1">
                <a:solidFill>
                  <a:schemeClr val="tx1"/>
                </a:solidFill>
                <a:latin typeface="+mn-lt"/>
                <a:ea typeface="+mn-ea"/>
                <a:cs typeface="+mn-cs"/>
              </a:rPr>
              <a:t>carers</a:t>
            </a:r>
            <a:r>
              <a:rPr lang="en-US" sz="1200" b="0" i="0" u="none" strike="noStrike" kern="1200" baseline="0" dirty="0">
                <a:solidFill>
                  <a:schemeClr val="tx1"/>
                </a:solidFill>
                <a:latin typeface="+mn-lt"/>
                <a:ea typeface="+mn-ea"/>
                <a:cs typeface="+mn-cs"/>
              </a:rPr>
              <a:t> who </a:t>
            </a:r>
            <a:r>
              <a:rPr lang="en-US" sz="1200" b="1" i="0" u="none" strike="noStrike" kern="1200" baseline="0" dirty="0">
                <a:solidFill>
                  <a:schemeClr val="tx1"/>
                </a:solidFill>
                <a:latin typeface="+mn-lt"/>
                <a:ea typeface="+mn-ea"/>
                <a:cs typeface="+mn-cs"/>
              </a:rPr>
              <a:t>noticed</a:t>
            </a:r>
          </a:p>
          <a:p>
            <a:r>
              <a:rPr lang="en-US" sz="1200" b="1" i="0" u="none" strike="noStrike" kern="1200" baseline="0" dirty="0">
                <a:solidFill>
                  <a:schemeClr val="tx1"/>
                </a:solidFill>
                <a:latin typeface="+mn-lt"/>
                <a:ea typeface="+mn-ea"/>
                <a:cs typeface="+mn-cs"/>
              </a:rPr>
              <a:t>their feelings </a:t>
            </a:r>
            <a:r>
              <a:rPr lang="en-US" sz="1200" b="0" i="0" u="none" strike="noStrike" kern="1200" baseline="0" dirty="0">
                <a:solidFill>
                  <a:schemeClr val="tx1"/>
                </a:solidFill>
                <a:latin typeface="+mn-lt"/>
                <a:ea typeface="+mn-ea"/>
                <a:cs typeface="+mn-cs"/>
              </a:rPr>
              <a:t>and did not shout. For the oldest age group, having </a:t>
            </a:r>
            <a:r>
              <a:rPr lang="en-US" sz="1200" b="1" i="0" u="none" strike="noStrike" kern="1200" baseline="0" dirty="0">
                <a:solidFill>
                  <a:schemeClr val="tx1"/>
                </a:solidFill>
                <a:latin typeface="+mn-lt"/>
                <a:ea typeface="+mn-ea"/>
                <a:cs typeface="+mn-cs"/>
              </a:rPr>
              <a:t>trusted adults</a:t>
            </a:r>
            <a:r>
              <a:rPr lang="en-US" sz="1200" b="0" i="0" u="none" strike="noStrike" kern="1200" baseline="0" dirty="0">
                <a:solidFill>
                  <a:schemeClr val="tx1"/>
                </a:solidFill>
                <a:latin typeface="+mn-lt"/>
                <a:ea typeface="+mn-ea"/>
                <a:cs typeface="+mn-cs"/>
              </a:rPr>
              <a:t>, as well as</a:t>
            </a:r>
          </a:p>
          <a:p>
            <a:r>
              <a:rPr lang="en-US" sz="1200" b="0" i="0" u="none" strike="noStrike" kern="1200" baseline="0" dirty="0">
                <a:solidFill>
                  <a:schemeClr val="tx1"/>
                </a:solidFill>
                <a:latin typeface="+mn-lt"/>
                <a:ea typeface="+mn-ea"/>
                <a:cs typeface="+mn-cs"/>
              </a:rPr>
              <a:t>being given </a:t>
            </a:r>
            <a:r>
              <a:rPr lang="en-US" sz="1200" b="1" i="0" u="none" strike="noStrike" kern="1200" baseline="0" dirty="0">
                <a:solidFill>
                  <a:schemeClr val="tx1"/>
                </a:solidFill>
                <a:latin typeface="+mn-lt"/>
                <a:ea typeface="+mn-ea"/>
                <a:cs typeface="+mn-cs"/>
              </a:rPr>
              <a:t>opportunities to be trusted </a:t>
            </a:r>
            <a:r>
              <a:rPr lang="en-US" sz="1200" b="0" i="0" u="none" strike="noStrike" kern="1200" baseline="0" dirty="0">
                <a:solidFill>
                  <a:schemeClr val="tx1"/>
                </a:solidFill>
                <a:latin typeface="+mn-lt"/>
                <a:ea typeface="+mn-ea"/>
                <a:cs typeface="+mn-cs"/>
              </a:rPr>
              <a:t>was associated with well-being.</a:t>
            </a:r>
          </a:p>
          <a:p>
            <a:r>
              <a:rPr lang="en-US" sz="1200" b="0" i="0" u="none" strike="noStrike" kern="1200" baseline="0" dirty="0">
                <a:solidFill>
                  <a:schemeClr val="tx1"/>
                </a:solidFill>
                <a:latin typeface="+mn-lt"/>
                <a:ea typeface="+mn-ea"/>
                <a:cs typeface="+mn-cs"/>
              </a:rPr>
              <a:t>► While relationships with </a:t>
            </a:r>
            <a:r>
              <a:rPr lang="en-US" sz="1200" b="0" i="0" u="none" strike="noStrike" kern="1200" baseline="0" dirty="0" err="1">
                <a:solidFill>
                  <a:schemeClr val="tx1"/>
                </a:solidFill>
                <a:latin typeface="+mn-lt"/>
                <a:ea typeface="+mn-ea"/>
                <a:cs typeface="+mn-cs"/>
              </a:rPr>
              <a:t>carers</a:t>
            </a:r>
            <a:r>
              <a:rPr lang="en-US" sz="1200" b="0" i="0" u="none" strike="noStrike" kern="1200" baseline="0" dirty="0">
                <a:solidFill>
                  <a:schemeClr val="tx1"/>
                </a:solidFill>
                <a:latin typeface="+mn-lt"/>
                <a:ea typeface="+mn-ea"/>
                <a:cs typeface="+mn-cs"/>
              </a:rPr>
              <a:t> was also very important for the older young people, the support</a:t>
            </a:r>
          </a:p>
          <a:p>
            <a:r>
              <a:rPr lang="en-US" sz="1200" b="0" i="0" u="none" strike="noStrike" kern="1200" baseline="0" dirty="0">
                <a:solidFill>
                  <a:schemeClr val="tx1"/>
                </a:solidFill>
                <a:latin typeface="+mn-lt"/>
                <a:ea typeface="+mn-ea"/>
                <a:cs typeface="+mn-cs"/>
              </a:rPr>
              <a:t>gained from friends was also key to their wellbeing, especially being able to </a:t>
            </a:r>
            <a:r>
              <a:rPr lang="en-US" sz="1200" b="1" i="0" u="none" strike="noStrike" kern="1200" baseline="0" dirty="0">
                <a:solidFill>
                  <a:schemeClr val="tx1"/>
                </a:solidFill>
                <a:latin typeface="+mn-lt"/>
                <a:ea typeface="+mn-ea"/>
                <a:cs typeface="+mn-cs"/>
              </a:rPr>
              <a:t>do the same</a:t>
            </a:r>
          </a:p>
          <a:p>
            <a:r>
              <a:rPr lang="en-US" sz="1200" b="1" i="0" u="none" strike="noStrike" kern="1200" baseline="0" dirty="0">
                <a:solidFill>
                  <a:schemeClr val="tx1"/>
                </a:solidFill>
                <a:latin typeface="+mn-lt"/>
                <a:ea typeface="+mn-ea"/>
                <a:cs typeface="+mn-cs"/>
              </a:rPr>
              <a:t>things as peers</a:t>
            </a:r>
            <a:r>
              <a:rPr lang="en-US" sz="1200" b="0" i="0" u="none" strike="noStrike" kern="1200" baseline="0" dirty="0">
                <a:solidFill>
                  <a:schemeClr val="tx1"/>
                </a:solidFill>
                <a:latin typeface="+mn-lt"/>
                <a:ea typeface="+mn-ea"/>
                <a:cs typeface="+mn-cs"/>
              </a:rPr>
              <a:t>. Younger children were asked a different question and for them </a:t>
            </a:r>
            <a:r>
              <a:rPr lang="en-US" sz="1200" b="1" i="0" u="none" strike="noStrike" kern="1200" baseline="0" dirty="0">
                <a:solidFill>
                  <a:schemeClr val="tx1"/>
                </a:solidFill>
                <a:latin typeface="+mn-lt"/>
                <a:ea typeface="+mn-ea"/>
                <a:cs typeface="+mn-cs"/>
              </a:rPr>
              <a:t>having fun at</a:t>
            </a:r>
          </a:p>
          <a:p>
            <a:r>
              <a:rPr lang="en-GB" sz="1200" b="1" i="0" u="none" strike="noStrike" kern="1200" baseline="0" dirty="0">
                <a:solidFill>
                  <a:schemeClr val="tx1"/>
                </a:solidFill>
                <a:latin typeface="+mn-lt"/>
                <a:ea typeface="+mn-ea"/>
                <a:cs typeface="+mn-cs"/>
              </a:rPr>
              <a:t>the weekend </a:t>
            </a:r>
            <a:r>
              <a:rPr lang="en-GB" sz="1200" b="0" i="0" u="none" strike="noStrike" kern="1200" baseline="0" dirty="0">
                <a:solidFill>
                  <a:schemeClr val="tx1"/>
                </a:solidFill>
                <a:latin typeface="+mn-lt"/>
                <a:ea typeface="+mn-ea"/>
                <a:cs typeface="+mn-cs"/>
              </a:rPr>
              <a:t>mattered.</a:t>
            </a:r>
          </a:p>
          <a:p>
            <a:r>
              <a:rPr lang="en-US" sz="1200" b="0" i="0" u="none" strike="noStrike" kern="1200" baseline="0" dirty="0">
                <a:solidFill>
                  <a:schemeClr val="tx1"/>
                </a:solidFill>
                <a:latin typeface="+mn-lt"/>
                <a:ea typeface="+mn-ea"/>
                <a:cs typeface="+mn-cs"/>
              </a:rPr>
              <a:t>► A larger percentage of younger children felt </a:t>
            </a:r>
            <a:r>
              <a:rPr lang="en-US" sz="1200" b="1" i="0" u="none" strike="noStrike" kern="1200" baseline="0" dirty="0">
                <a:solidFill>
                  <a:schemeClr val="tx1"/>
                </a:solidFill>
                <a:latin typeface="+mn-lt"/>
                <a:ea typeface="+mn-ea"/>
                <a:cs typeface="+mn-cs"/>
              </a:rPr>
              <a:t>afraid to go to school because of bullying</a:t>
            </a:r>
          </a:p>
          <a:p>
            <a:r>
              <a:rPr lang="en-US" sz="1200" b="0" i="0" u="none" strike="noStrike" kern="1200" baseline="0" dirty="0">
                <a:solidFill>
                  <a:schemeClr val="tx1"/>
                </a:solidFill>
                <a:latin typeface="+mn-lt"/>
                <a:ea typeface="+mn-ea"/>
                <a:cs typeface="+mn-cs"/>
              </a:rPr>
              <a:t>compared with 11-16 year-olds. Teenagers with low well-being often struggled with </a:t>
            </a:r>
            <a:r>
              <a:rPr lang="en-US" sz="1200" b="1" i="0" u="none" strike="noStrike" kern="1200" baseline="0" dirty="0">
                <a:solidFill>
                  <a:schemeClr val="tx1"/>
                </a:solidFill>
                <a:latin typeface="+mn-lt"/>
                <a:ea typeface="+mn-ea"/>
                <a:cs typeface="+mn-cs"/>
              </a:rPr>
              <a:t>worries</a:t>
            </a:r>
          </a:p>
          <a:p>
            <a:r>
              <a:rPr lang="en-US" sz="1200" b="1" i="0" u="none" strike="noStrike" kern="1200" baseline="0" dirty="0">
                <a:solidFill>
                  <a:schemeClr val="tx1"/>
                </a:solidFill>
                <a:latin typeface="+mn-lt"/>
                <a:ea typeface="+mn-ea"/>
                <a:cs typeface="+mn-cs"/>
              </a:rPr>
              <a:t>about feelings and </a:t>
            </a:r>
            <a:r>
              <a:rPr lang="en-US" sz="1200" b="1" i="0" u="none" strike="noStrike" kern="1200" baseline="0" dirty="0" err="1">
                <a:solidFill>
                  <a:schemeClr val="tx1"/>
                </a:solidFill>
                <a:latin typeface="+mn-lt"/>
                <a:ea typeface="+mn-ea"/>
                <a:cs typeface="+mn-cs"/>
              </a:rPr>
              <a:t>behaviour</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and girls in particular were </a:t>
            </a:r>
            <a:r>
              <a:rPr lang="en-US" sz="1200" b="1" i="0" u="none" strike="noStrike" kern="1200" baseline="0" dirty="0">
                <a:solidFill>
                  <a:schemeClr val="tx1"/>
                </a:solidFill>
                <a:latin typeface="+mn-lt"/>
                <a:ea typeface="+mn-ea"/>
                <a:cs typeface="+mn-cs"/>
              </a:rPr>
              <a:t>unhappy with how they looked</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 Nearly half of the youngest children (4-7yrs) did not feel that the </a:t>
            </a:r>
            <a:r>
              <a:rPr lang="en-US" sz="1200" b="1" i="0" u="none" strike="noStrike" kern="1200" baseline="0" dirty="0">
                <a:solidFill>
                  <a:schemeClr val="tx1"/>
                </a:solidFill>
                <a:latin typeface="+mn-lt"/>
                <a:ea typeface="+mn-ea"/>
                <a:cs typeface="+mn-cs"/>
              </a:rPr>
              <a:t>reasons they were in care had</a:t>
            </a:r>
          </a:p>
          <a:p>
            <a:r>
              <a:rPr lang="en-US" sz="1200" b="1" i="0" u="none" strike="noStrike" kern="1200" baseline="0" dirty="0">
                <a:solidFill>
                  <a:schemeClr val="tx1"/>
                </a:solidFill>
                <a:latin typeface="+mn-lt"/>
                <a:ea typeface="+mn-ea"/>
                <a:cs typeface="+mn-cs"/>
              </a:rPr>
              <a:t>been fully explained</a:t>
            </a:r>
            <a:r>
              <a:rPr lang="en-US" sz="1200" b="0" i="0" u="none" strike="noStrike" kern="1200" baseline="0" dirty="0">
                <a:solidFill>
                  <a:schemeClr val="tx1"/>
                </a:solidFill>
                <a:latin typeface="+mn-lt"/>
                <a:ea typeface="+mn-ea"/>
                <a:cs typeface="+mn-cs"/>
              </a:rPr>
              <a:t>, whereas being </a:t>
            </a:r>
            <a:r>
              <a:rPr lang="en-US" sz="1200" b="1" i="0" u="none" strike="noStrike" kern="1200" baseline="0" dirty="0">
                <a:solidFill>
                  <a:schemeClr val="tx1"/>
                </a:solidFill>
                <a:latin typeface="+mn-lt"/>
                <a:ea typeface="+mn-ea"/>
                <a:cs typeface="+mn-cs"/>
              </a:rPr>
              <a:t>involved in decision making </a:t>
            </a:r>
            <a:r>
              <a:rPr lang="en-US" sz="1200" b="0" i="0" u="none" strike="noStrike" kern="1200" baseline="0" dirty="0">
                <a:solidFill>
                  <a:schemeClr val="tx1"/>
                </a:solidFill>
                <a:latin typeface="+mn-lt"/>
                <a:ea typeface="+mn-ea"/>
                <a:cs typeface="+mn-cs"/>
              </a:rPr>
              <a:t>and </a:t>
            </a:r>
            <a:r>
              <a:rPr lang="en-US" sz="1200" b="1" i="0" u="none" strike="noStrike" kern="1200" baseline="0" dirty="0" err="1">
                <a:solidFill>
                  <a:schemeClr val="tx1"/>
                </a:solidFill>
                <a:latin typeface="+mn-lt"/>
                <a:ea typeface="+mn-ea"/>
                <a:cs typeface="+mn-cs"/>
              </a:rPr>
              <a:t>practising</a:t>
            </a:r>
            <a:r>
              <a:rPr lang="en-US" sz="1200" b="1" i="0" u="none" strike="noStrike" kern="1200" baseline="0" dirty="0">
                <a:solidFill>
                  <a:schemeClr val="tx1"/>
                </a:solidFill>
                <a:latin typeface="+mn-lt"/>
                <a:ea typeface="+mn-ea"/>
                <a:cs typeface="+mn-cs"/>
              </a:rPr>
              <a:t> life skills</a:t>
            </a:r>
          </a:p>
          <a:p>
            <a:r>
              <a:rPr lang="en-US" sz="1200" b="0" i="0" u="none" strike="noStrike" kern="1200" baseline="0" dirty="0">
                <a:solidFill>
                  <a:schemeClr val="tx1"/>
                </a:solidFill>
                <a:latin typeface="+mn-lt"/>
                <a:ea typeface="+mn-ea"/>
                <a:cs typeface="+mn-cs"/>
              </a:rPr>
              <a:t>was associated with well-being for older young people in care.</a:t>
            </a:r>
            <a:endParaRPr lang="en-GB" dirty="0"/>
          </a:p>
        </p:txBody>
      </p:sp>
      <p:sp>
        <p:nvSpPr>
          <p:cNvPr id="4" name="Slide Number Placeholder 3"/>
          <p:cNvSpPr>
            <a:spLocks noGrp="1"/>
          </p:cNvSpPr>
          <p:nvPr>
            <p:ph type="sldNum" sz="quarter" idx="10"/>
          </p:nvPr>
        </p:nvSpPr>
        <p:spPr/>
        <p:txBody>
          <a:bodyPr/>
          <a:lstStyle/>
          <a:p>
            <a:fld id="{7BC0E7FE-20E4-4612-B56C-26B77D3B4613}" type="slidenum">
              <a:rPr lang="en-GB" smtClean="0"/>
              <a:t>26</a:t>
            </a:fld>
            <a:endParaRPr lang="en-GB"/>
          </a:p>
        </p:txBody>
      </p:sp>
    </p:spTree>
    <p:extLst>
      <p:ext uri="{BB962C8B-B14F-4D97-AF65-F5344CB8AC3E}">
        <p14:creationId xmlns:p14="http://schemas.microsoft.com/office/powerpoint/2010/main" val="1424118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all children and young people having </a:t>
            </a:r>
            <a:r>
              <a:rPr lang="en-US" sz="1200" b="1" i="0" u="none" strike="noStrike" kern="1200" baseline="0" dirty="0">
                <a:solidFill>
                  <a:schemeClr val="tx1"/>
                </a:solidFill>
                <a:latin typeface="+mn-lt"/>
                <a:ea typeface="+mn-ea"/>
                <a:cs typeface="+mn-cs"/>
              </a:rPr>
              <a:t>good friends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trusting and supportive</a:t>
            </a:r>
          </a:p>
          <a:p>
            <a:r>
              <a:rPr lang="en-US" sz="1200" b="1" i="0" u="none" strike="noStrike" kern="1200" baseline="0" dirty="0">
                <a:solidFill>
                  <a:schemeClr val="tx1"/>
                </a:solidFill>
                <a:latin typeface="+mn-lt"/>
                <a:ea typeface="+mn-ea"/>
                <a:cs typeface="+mn-cs"/>
              </a:rPr>
              <a:t>relationships </a:t>
            </a:r>
            <a:r>
              <a:rPr lang="en-US" sz="1200" b="0" i="0" u="none" strike="noStrike" kern="1200" baseline="0" dirty="0">
                <a:solidFill>
                  <a:schemeClr val="tx1"/>
                </a:solidFill>
                <a:latin typeface="+mn-lt"/>
                <a:ea typeface="+mn-ea"/>
                <a:cs typeface="+mn-cs"/>
              </a:rPr>
              <a:t>were really important. This included </a:t>
            </a:r>
            <a:r>
              <a:rPr lang="en-US" sz="1200" b="1" i="0" u="none" strike="noStrike" kern="1200" baseline="0" dirty="0">
                <a:solidFill>
                  <a:schemeClr val="tx1"/>
                </a:solidFill>
                <a:latin typeface="+mn-lt"/>
                <a:ea typeface="+mn-ea"/>
                <a:cs typeface="+mn-cs"/>
              </a:rPr>
              <a:t>trusted </a:t>
            </a:r>
            <a:r>
              <a:rPr lang="en-US" sz="1200" b="1" i="0" u="none" strike="noStrike" kern="1200" baseline="0" dirty="0" err="1">
                <a:solidFill>
                  <a:schemeClr val="tx1"/>
                </a:solidFill>
                <a:latin typeface="+mn-lt"/>
                <a:ea typeface="+mn-ea"/>
                <a:cs typeface="+mn-cs"/>
              </a:rPr>
              <a:t>carers</a:t>
            </a:r>
            <a:r>
              <a:rPr lang="en-US" sz="1200" b="1" i="0" u="none" strike="noStrike" kern="1200" baseline="0" dirty="0">
                <a:solidFill>
                  <a:schemeClr val="tx1"/>
                </a:solidFill>
                <a:latin typeface="+mn-lt"/>
                <a:ea typeface="+mn-ea"/>
                <a:cs typeface="+mn-cs"/>
              </a:rPr>
              <a:t> and social workers</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Liking school </a:t>
            </a:r>
            <a:r>
              <a:rPr lang="en-US" sz="1200" b="0" i="0" u="none" strike="noStrike" kern="1200" baseline="0" dirty="0">
                <a:solidFill>
                  <a:schemeClr val="tx1"/>
                </a:solidFill>
                <a:latin typeface="+mn-lt"/>
                <a:ea typeface="+mn-ea"/>
                <a:cs typeface="+mn-cs"/>
              </a:rPr>
              <a:t>influenced well-being for all age groups.</a:t>
            </a:r>
          </a:p>
          <a:p>
            <a:r>
              <a:rPr lang="en-US" sz="1200" b="0" i="0" u="none" strike="noStrike" kern="1200" baseline="0" dirty="0">
                <a:solidFill>
                  <a:schemeClr val="tx1"/>
                </a:solidFill>
                <a:latin typeface="+mn-lt"/>
                <a:ea typeface="+mn-ea"/>
                <a:cs typeface="+mn-cs"/>
              </a:rPr>
              <a:t>► Feeling </a:t>
            </a:r>
            <a:r>
              <a:rPr lang="en-US" sz="1200" b="1" i="0" u="none" strike="noStrike" kern="1200" baseline="0" dirty="0">
                <a:solidFill>
                  <a:schemeClr val="tx1"/>
                </a:solidFill>
                <a:latin typeface="+mn-lt"/>
                <a:ea typeface="+mn-ea"/>
                <a:cs typeface="+mn-cs"/>
              </a:rPr>
              <a:t>safe where they lived and settled </a:t>
            </a:r>
            <a:r>
              <a:rPr lang="en-US" sz="1200" b="0" i="0" u="none" strike="noStrike" kern="1200" baseline="0" dirty="0">
                <a:solidFill>
                  <a:schemeClr val="tx1"/>
                </a:solidFill>
                <a:latin typeface="+mn-lt"/>
                <a:ea typeface="+mn-ea"/>
                <a:cs typeface="+mn-cs"/>
              </a:rPr>
              <a:t>was also important for children in care whether</a:t>
            </a:r>
          </a:p>
          <a:p>
            <a:r>
              <a:rPr lang="en-US" sz="1200" b="0" i="0" u="none" strike="noStrike" kern="1200" baseline="0" dirty="0">
                <a:solidFill>
                  <a:schemeClr val="tx1"/>
                </a:solidFill>
                <a:latin typeface="+mn-lt"/>
                <a:ea typeface="+mn-ea"/>
                <a:cs typeface="+mn-cs"/>
              </a:rPr>
              <a:t>they were aged 4 or 17.</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Seeing mothers, fathers, brothers and sisters </a:t>
            </a:r>
            <a:r>
              <a:rPr lang="en-US" sz="1200" b="0" i="0" u="none" strike="noStrike" kern="1200" baseline="0" dirty="0">
                <a:solidFill>
                  <a:schemeClr val="tx1"/>
                </a:solidFill>
                <a:latin typeface="+mn-lt"/>
                <a:ea typeface="+mn-ea"/>
                <a:cs typeface="+mn-cs"/>
              </a:rPr>
              <a:t>as often as children and young people</a:t>
            </a:r>
          </a:p>
          <a:p>
            <a:r>
              <a:rPr lang="en-US" sz="1200" b="0" i="0" u="none" strike="noStrike" kern="1200" baseline="0" dirty="0">
                <a:solidFill>
                  <a:schemeClr val="tx1"/>
                </a:solidFill>
                <a:latin typeface="+mn-lt"/>
                <a:ea typeface="+mn-ea"/>
                <a:cs typeface="+mn-cs"/>
              </a:rPr>
              <a:t>wanted was highlighted by all age groups.</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youngest children (4-10yrs) wanted to have trusting relationship with </a:t>
            </a:r>
            <a:r>
              <a:rPr lang="en-US" sz="1200" b="0" i="0" u="none" strike="noStrike" kern="1200" baseline="0" dirty="0" err="1">
                <a:solidFill>
                  <a:schemeClr val="tx1"/>
                </a:solidFill>
                <a:latin typeface="+mn-lt"/>
                <a:ea typeface="+mn-ea"/>
                <a:cs typeface="+mn-cs"/>
              </a:rPr>
              <a:t>carers</a:t>
            </a:r>
            <a:r>
              <a:rPr lang="en-US" sz="1200" b="0" i="0" u="none" strike="noStrike" kern="1200" baseline="0" dirty="0">
                <a:solidFill>
                  <a:schemeClr val="tx1"/>
                </a:solidFill>
                <a:latin typeface="+mn-lt"/>
                <a:ea typeface="+mn-ea"/>
                <a:cs typeface="+mn-cs"/>
              </a:rPr>
              <a:t> who </a:t>
            </a:r>
            <a:r>
              <a:rPr lang="en-US" sz="1200" b="1" i="0" u="none" strike="noStrike" kern="1200" baseline="0" dirty="0">
                <a:solidFill>
                  <a:schemeClr val="tx1"/>
                </a:solidFill>
                <a:latin typeface="+mn-lt"/>
                <a:ea typeface="+mn-ea"/>
                <a:cs typeface="+mn-cs"/>
              </a:rPr>
              <a:t>noticed</a:t>
            </a:r>
          </a:p>
          <a:p>
            <a:r>
              <a:rPr lang="en-US" sz="1200" b="1" i="0" u="none" strike="noStrike" kern="1200" baseline="0" dirty="0">
                <a:solidFill>
                  <a:schemeClr val="tx1"/>
                </a:solidFill>
                <a:latin typeface="+mn-lt"/>
                <a:ea typeface="+mn-ea"/>
                <a:cs typeface="+mn-cs"/>
              </a:rPr>
              <a:t>their feelings </a:t>
            </a:r>
            <a:r>
              <a:rPr lang="en-US" sz="1200" b="0" i="0" u="none" strike="noStrike" kern="1200" baseline="0" dirty="0">
                <a:solidFill>
                  <a:schemeClr val="tx1"/>
                </a:solidFill>
                <a:latin typeface="+mn-lt"/>
                <a:ea typeface="+mn-ea"/>
                <a:cs typeface="+mn-cs"/>
              </a:rPr>
              <a:t>and did not shout. For the oldest age group, having </a:t>
            </a:r>
            <a:r>
              <a:rPr lang="en-US" sz="1200" b="1" i="0" u="none" strike="noStrike" kern="1200" baseline="0" dirty="0">
                <a:solidFill>
                  <a:schemeClr val="tx1"/>
                </a:solidFill>
                <a:latin typeface="+mn-lt"/>
                <a:ea typeface="+mn-ea"/>
                <a:cs typeface="+mn-cs"/>
              </a:rPr>
              <a:t>trusted adults</a:t>
            </a:r>
            <a:r>
              <a:rPr lang="en-US" sz="1200" b="0" i="0" u="none" strike="noStrike" kern="1200" baseline="0" dirty="0">
                <a:solidFill>
                  <a:schemeClr val="tx1"/>
                </a:solidFill>
                <a:latin typeface="+mn-lt"/>
                <a:ea typeface="+mn-ea"/>
                <a:cs typeface="+mn-cs"/>
              </a:rPr>
              <a:t>, as well as</a:t>
            </a:r>
          </a:p>
          <a:p>
            <a:r>
              <a:rPr lang="en-US" sz="1200" b="0" i="0" u="none" strike="noStrike" kern="1200" baseline="0" dirty="0">
                <a:solidFill>
                  <a:schemeClr val="tx1"/>
                </a:solidFill>
                <a:latin typeface="+mn-lt"/>
                <a:ea typeface="+mn-ea"/>
                <a:cs typeface="+mn-cs"/>
              </a:rPr>
              <a:t>being given </a:t>
            </a:r>
            <a:r>
              <a:rPr lang="en-US" sz="1200" b="1" i="0" u="none" strike="noStrike" kern="1200" baseline="0" dirty="0">
                <a:solidFill>
                  <a:schemeClr val="tx1"/>
                </a:solidFill>
                <a:latin typeface="+mn-lt"/>
                <a:ea typeface="+mn-ea"/>
                <a:cs typeface="+mn-cs"/>
              </a:rPr>
              <a:t>opportunities to be trusted </a:t>
            </a:r>
            <a:r>
              <a:rPr lang="en-US" sz="1200" b="0" i="0" u="none" strike="noStrike" kern="1200" baseline="0" dirty="0">
                <a:solidFill>
                  <a:schemeClr val="tx1"/>
                </a:solidFill>
                <a:latin typeface="+mn-lt"/>
                <a:ea typeface="+mn-ea"/>
                <a:cs typeface="+mn-cs"/>
              </a:rPr>
              <a:t>was associated with well-being.</a:t>
            </a:r>
          </a:p>
          <a:p>
            <a:r>
              <a:rPr lang="en-US" sz="1200" b="0" i="0" u="none" strike="noStrike" kern="1200" baseline="0" dirty="0">
                <a:solidFill>
                  <a:schemeClr val="tx1"/>
                </a:solidFill>
                <a:latin typeface="+mn-lt"/>
                <a:ea typeface="+mn-ea"/>
                <a:cs typeface="+mn-cs"/>
              </a:rPr>
              <a:t>► While relationships with </a:t>
            </a:r>
            <a:r>
              <a:rPr lang="en-US" sz="1200" b="0" i="0" u="none" strike="noStrike" kern="1200" baseline="0" dirty="0" err="1">
                <a:solidFill>
                  <a:schemeClr val="tx1"/>
                </a:solidFill>
                <a:latin typeface="+mn-lt"/>
                <a:ea typeface="+mn-ea"/>
                <a:cs typeface="+mn-cs"/>
              </a:rPr>
              <a:t>carers</a:t>
            </a:r>
            <a:r>
              <a:rPr lang="en-US" sz="1200" b="0" i="0" u="none" strike="noStrike" kern="1200" baseline="0" dirty="0">
                <a:solidFill>
                  <a:schemeClr val="tx1"/>
                </a:solidFill>
                <a:latin typeface="+mn-lt"/>
                <a:ea typeface="+mn-ea"/>
                <a:cs typeface="+mn-cs"/>
              </a:rPr>
              <a:t> was also very important for the older young people, the support</a:t>
            </a:r>
          </a:p>
          <a:p>
            <a:r>
              <a:rPr lang="en-US" sz="1200" b="0" i="0" u="none" strike="noStrike" kern="1200" baseline="0" dirty="0">
                <a:solidFill>
                  <a:schemeClr val="tx1"/>
                </a:solidFill>
                <a:latin typeface="+mn-lt"/>
                <a:ea typeface="+mn-ea"/>
                <a:cs typeface="+mn-cs"/>
              </a:rPr>
              <a:t>gained from friends was also key to their wellbeing, especially being able to </a:t>
            </a:r>
            <a:r>
              <a:rPr lang="en-US" sz="1200" b="1" i="0" u="none" strike="noStrike" kern="1200" baseline="0" dirty="0">
                <a:solidFill>
                  <a:schemeClr val="tx1"/>
                </a:solidFill>
                <a:latin typeface="+mn-lt"/>
                <a:ea typeface="+mn-ea"/>
                <a:cs typeface="+mn-cs"/>
              </a:rPr>
              <a:t>do the same</a:t>
            </a:r>
          </a:p>
          <a:p>
            <a:r>
              <a:rPr lang="en-US" sz="1200" b="1" i="0" u="none" strike="noStrike" kern="1200" baseline="0" dirty="0">
                <a:solidFill>
                  <a:schemeClr val="tx1"/>
                </a:solidFill>
                <a:latin typeface="+mn-lt"/>
                <a:ea typeface="+mn-ea"/>
                <a:cs typeface="+mn-cs"/>
              </a:rPr>
              <a:t>things as peers</a:t>
            </a:r>
            <a:r>
              <a:rPr lang="en-US" sz="1200" b="0" i="0" u="none" strike="noStrike" kern="1200" baseline="0" dirty="0">
                <a:solidFill>
                  <a:schemeClr val="tx1"/>
                </a:solidFill>
                <a:latin typeface="+mn-lt"/>
                <a:ea typeface="+mn-ea"/>
                <a:cs typeface="+mn-cs"/>
              </a:rPr>
              <a:t>. Younger children were asked a different question and for them </a:t>
            </a:r>
            <a:r>
              <a:rPr lang="en-US" sz="1200" b="1" i="0" u="none" strike="noStrike" kern="1200" baseline="0" dirty="0">
                <a:solidFill>
                  <a:schemeClr val="tx1"/>
                </a:solidFill>
                <a:latin typeface="+mn-lt"/>
                <a:ea typeface="+mn-ea"/>
                <a:cs typeface="+mn-cs"/>
              </a:rPr>
              <a:t>having fun at</a:t>
            </a:r>
          </a:p>
          <a:p>
            <a:r>
              <a:rPr lang="en-GB" sz="1200" b="1" i="0" u="none" strike="noStrike" kern="1200" baseline="0" dirty="0">
                <a:solidFill>
                  <a:schemeClr val="tx1"/>
                </a:solidFill>
                <a:latin typeface="+mn-lt"/>
                <a:ea typeface="+mn-ea"/>
                <a:cs typeface="+mn-cs"/>
              </a:rPr>
              <a:t>the weekend </a:t>
            </a:r>
            <a:r>
              <a:rPr lang="en-GB" sz="1200" b="0" i="0" u="none" strike="noStrike" kern="1200" baseline="0" dirty="0">
                <a:solidFill>
                  <a:schemeClr val="tx1"/>
                </a:solidFill>
                <a:latin typeface="+mn-lt"/>
                <a:ea typeface="+mn-ea"/>
                <a:cs typeface="+mn-cs"/>
              </a:rPr>
              <a:t>mattered.</a:t>
            </a:r>
          </a:p>
          <a:p>
            <a:r>
              <a:rPr lang="en-US" sz="1200" b="0" i="0" u="none" strike="noStrike" kern="1200" baseline="0" dirty="0">
                <a:solidFill>
                  <a:schemeClr val="tx1"/>
                </a:solidFill>
                <a:latin typeface="+mn-lt"/>
                <a:ea typeface="+mn-ea"/>
                <a:cs typeface="+mn-cs"/>
              </a:rPr>
              <a:t>► A larger percentage of younger children felt </a:t>
            </a:r>
            <a:r>
              <a:rPr lang="en-US" sz="1200" b="1" i="0" u="none" strike="noStrike" kern="1200" baseline="0" dirty="0">
                <a:solidFill>
                  <a:schemeClr val="tx1"/>
                </a:solidFill>
                <a:latin typeface="+mn-lt"/>
                <a:ea typeface="+mn-ea"/>
                <a:cs typeface="+mn-cs"/>
              </a:rPr>
              <a:t>afraid to go to school because of bullying</a:t>
            </a:r>
          </a:p>
          <a:p>
            <a:r>
              <a:rPr lang="en-US" sz="1200" b="0" i="0" u="none" strike="noStrike" kern="1200" baseline="0" dirty="0">
                <a:solidFill>
                  <a:schemeClr val="tx1"/>
                </a:solidFill>
                <a:latin typeface="+mn-lt"/>
                <a:ea typeface="+mn-ea"/>
                <a:cs typeface="+mn-cs"/>
              </a:rPr>
              <a:t>compared with 11-16 year-olds. Teenagers with low well-being often struggled with </a:t>
            </a:r>
            <a:r>
              <a:rPr lang="en-US" sz="1200" b="1" i="0" u="none" strike="noStrike" kern="1200" baseline="0" dirty="0">
                <a:solidFill>
                  <a:schemeClr val="tx1"/>
                </a:solidFill>
                <a:latin typeface="+mn-lt"/>
                <a:ea typeface="+mn-ea"/>
                <a:cs typeface="+mn-cs"/>
              </a:rPr>
              <a:t>worries</a:t>
            </a:r>
          </a:p>
          <a:p>
            <a:r>
              <a:rPr lang="en-US" sz="1200" b="1" i="0" u="none" strike="noStrike" kern="1200" baseline="0" dirty="0">
                <a:solidFill>
                  <a:schemeClr val="tx1"/>
                </a:solidFill>
                <a:latin typeface="+mn-lt"/>
                <a:ea typeface="+mn-ea"/>
                <a:cs typeface="+mn-cs"/>
              </a:rPr>
              <a:t>about feelings and </a:t>
            </a:r>
            <a:r>
              <a:rPr lang="en-US" sz="1200" b="1" i="0" u="none" strike="noStrike" kern="1200" baseline="0" dirty="0" err="1">
                <a:solidFill>
                  <a:schemeClr val="tx1"/>
                </a:solidFill>
                <a:latin typeface="+mn-lt"/>
                <a:ea typeface="+mn-ea"/>
                <a:cs typeface="+mn-cs"/>
              </a:rPr>
              <a:t>behaviour</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and girls in particular were </a:t>
            </a:r>
            <a:r>
              <a:rPr lang="en-US" sz="1200" b="1" i="0" u="none" strike="noStrike" kern="1200" baseline="0" dirty="0">
                <a:solidFill>
                  <a:schemeClr val="tx1"/>
                </a:solidFill>
                <a:latin typeface="+mn-lt"/>
                <a:ea typeface="+mn-ea"/>
                <a:cs typeface="+mn-cs"/>
              </a:rPr>
              <a:t>unhappy with how they looked</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 Nearly half of the youngest children (4-7yrs) did not feel that the </a:t>
            </a:r>
            <a:r>
              <a:rPr lang="en-US" sz="1200" b="1" i="0" u="none" strike="noStrike" kern="1200" baseline="0" dirty="0">
                <a:solidFill>
                  <a:schemeClr val="tx1"/>
                </a:solidFill>
                <a:latin typeface="+mn-lt"/>
                <a:ea typeface="+mn-ea"/>
                <a:cs typeface="+mn-cs"/>
              </a:rPr>
              <a:t>reasons they were in care had</a:t>
            </a:r>
          </a:p>
          <a:p>
            <a:r>
              <a:rPr lang="en-US" sz="1200" b="1" i="0" u="none" strike="noStrike" kern="1200" baseline="0" dirty="0">
                <a:solidFill>
                  <a:schemeClr val="tx1"/>
                </a:solidFill>
                <a:latin typeface="+mn-lt"/>
                <a:ea typeface="+mn-ea"/>
                <a:cs typeface="+mn-cs"/>
              </a:rPr>
              <a:t>been fully explained</a:t>
            </a:r>
            <a:r>
              <a:rPr lang="en-US" sz="1200" b="0" i="0" u="none" strike="noStrike" kern="1200" baseline="0" dirty="0">
                <a:solidFill>
                  <a:schemeClr val="tx1"/>
                </a:solidFill>
                <a:latin typeface="+mn-lt"/>
                <a:ea typeface="+mn-ea"/>
                <a:cs typeface="+mn-cs"/>
              </a:rPr>
              <a:t>, whereas being </a:t>
            </a:r>
            <a:r>
              <a:rPr lang="en-US" sz="1200" b="1" i="0" u="none" strike="noStrike" kern="1200" baseline="0" dirty="0">
                <a:solidFill>
                  <a:schemeClr val="tx1"/>
                </a:solidFill>
                <a:latin typeface="+mn-lt"/>
                <a:ea typeface="+mn-ea"/>
                <a:cs typeface="+mn-cs"/>
              </a:rPr>
              <a:t>involved in decision making </a:t>
            </a:r>
            <a:r>
              <a:rPr lang="en-US" sz="1200" b="0" i="0" u="none" strike="noStrike" kern="1200" baseline="0" dirty="0">
                <a:solidFill>
                  <a:schemeClr val="tx1"/>
                </a:solidFill>
                <a:latin typeface="+mn-lt"/>
                <a:ea typeface="+mn-ea"/>
                <a:cs typeface="+mn-cs"/>
              </a:rPr>
              <a:t>and </a:t>
            </a:r>
            <a:r>
              <a:rPr lang="en-US" sz="1200" b="1" i="0" u="none" strike="noStrike" kern="1200" baseline="0" dirty="0" err="1">
                <a:solidFill>
                  <a:schemeClr val="tx1"/>
                </a:solidFill>
                <a:latin typeface="+mn-lt"/>
                <a:ea typeface="+mn-ea"/>
                <a:cs typeface="+mn-cs"/>
              </a:rPr>
              <a:t>practising</a:t>
            </a:r>
            <a:r>
              <a:rPr lang="en-US" sz="1200" b="1" i="0" u="none" strike="noStrike" kern="1200" baseline="0" dirty="0">
                <a:solidFill>
                  <a:schemeClr val="tx1"/>
                </a:solidFill>
                <a:latin typeface="+mn-lt"/>
                <a:ea typeface="+mn-ea"/>
                <a:cs typeface="+mn-cs"/>
              </a:rPr>
              <a:t> life skills</a:t>
            </a:r>
          </a:p>
          <a:p>
            <a:r>
              <a:rPr lang="en-US" sz="1200" b="0" i="0" u="none" strike="noStrike" kern="1200" baseline="0" dirty="0">
                <a:solidFill>
                  <a:schemeClr val="tx1"/>
                </a:solidFill>
                <a:latin typeface="+mn-lt"/>
                <a:ea typeface="+mn-ea"/>
                <a:cs typeface="+mn-cs"/>
              </a:rPr>
              <a:t>was associated with well-being for older young people in care.</a:t>
            </a:r>
            <a:endParaRPr lang="en-GB" dirty="0"/>
          </a:p>
        </p:txBody>
      </p:sp>
      <p:sp>
        <p:nvSpPr>
          <p:cNvPr id="4" name="Slide Number Placeholder 3"/>
          <p:cNvSpPr>
            <a:spLocks noGrp="1"/>
          </p:cNvSpPr>
          <p:nvPr>
            <p:ph type="sldNum" sz="quarter" idx="10"/>
          </p:nvPr>
        </p:nvSpPr>
        <p:spPr/>
        <p:txBody>
          <a:bodyPr/>
          <a:lstStyle/>
          <a:p>
            <a:fld id="{7BC0E7FE-20E4-4612-B56C-26B77D3B4613}" type="slidenum">
              <a:rPr lang="en-GB" smtClean="0"/>
              <a:t>27</a:t>
            </a:fld>
            <a:endParaRPr lang="en-GB"/>
          </a:p>
        </p:txBody>
      </p:sp>
    </p:spTree>
    <p:extLst>
      <p:ext uri="{BB962C8B-B14F-4D97-AF65-F5344CB8AC3E}">
        <p14:creationId xmlns:p14="http://schemas.microsoft.com/office/powerpoint/2010/main" val="1572834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therefore recommend that to make life good for children in care they need: </a:t>
            </a:r>
            <a:endParaRPr lang="en-GB" dirty="0">
              <a:effectLst/>
            </a:endParaRPr>
          </a:p>
          <a:p>
            <a:pPr lvl="0" fontAlgn="ctr"/>
            <a:r>
              <a:rPr lang="en-US" sz="1200" kern="1200" dirty="0" err="1">
                <a:solidFill>
                  <a:schemeClr val="tx1"/>
                </a:solidFill>
                <a:effectLst/>
                <a:latin typeface="+mn-lt"/>
                <a:ea typeface="+mn-ea"/>
                <a:cs typeface="+mn-cs"/>
              </a:rPr>
              <a:t>Carers</a:t>
            </a:r>
            <a:r>
              <a:rPr lang="en-US" sz="1200" kern="1200" dirty="0">
                <a:solidFill>
                  <a:schemeClr val="tx1"/>
                </a:solidFill>
                <a:effectLst/>
                <a:latin typeface="+mn-lt"/>
                <a:ea typeface="+mn-ea"/>
                <a:cs typeface="+mn-cs"/>
              </a:rPr>
              <a:t> who they trust and who are sensitive to their feelings</a:t>
            </a:r>
            <a:endParaRPr lang="en-GB" dirty="0">
              <a:effectLst/>
            </a:endParaRPr>
          </a:p>
          <a:p>
            <a:pPr lvl="0" fontAlgn="ctr"/>
            <a:r>
              <a:rPr lang="en-US" sz="1200" kern="1200" dirty="0">
                <a:solidFill>
                  <a:schemeClr val="tx1"/>
                </a:solidFill>
                <a:effectLst/>
                <a:latin typeface="+mn-lt"/>
                <a:ea typeface="+mn-ea"/>
                <a:cs typeface="+mn-cs"/>
              </a:rPr>
              <a:t>Somewhere to live where they feel safe and settled</a:t>
            </a:r>
            <a:endParaRPr lang="en-GB" dirty="0">
              <a:effectLst/>
            </a:endParaRPr>
          </a:p>
          <a:p>
            <a:pPr lvl="0" fontAlgn="ctr"/>
            <a:r>
              <a:rPr lang="en-US" sz="1200" kern="1200" dirty="0">
                <a:solidFill>
                  <a:schemeClr val="tx1"/>
                </a:solidFill>
                <a:effectLst/>
                <a:latin typeface="+mn-lt"/>
                <a:ea typeface="+mn-ea"/>
                <a:cs typeface="+mn-cs"/>
              </a:rPr>
              <a:t>Social workers who don’t change, are easy to contact and they trust</a:t>
            </a:r>
            <a:endParaRPr lang="en-GB" dirty="0">
              <a:effectLst/>
            </a:endParaRPr>
          </a:p>
          <a:p>
            <a:pPr lvl="0" fontAlgn="ctr"/>
            <a:r>
              <a:rPr lang="en-US" sz="1200" kern="1200" dirty="0">
                <a:solidFill>
                  <a:schemeClr val="tx1"/>
                </a:solidFill>
                <a:effectLst/>
                <a:latin typeface="+mn-lt"/>
                <a:ea typeface="+mn-ea"/>
                <a:cs typeface="+mn-cs"/>
              </a:rPr>
              <a:t>Opportunities to build and keep relationships with the people who are important to them</a:t>
            </a:r>
            <a:endParaRPr lang="en-GB" dirty="0">
              <a:effectLst/>
            </a:endParaRPr>
          </a:p>
          <a:p>
            <a:pPr lvl="0" fontAlgn="ctr"/>
            <a:r>
              <a:rPr lang="en-US" sz="1200" kern="1200" dirty="0">
                <a:solidFill>
                  <a:schemeClr val="tx1"/>
                </a:solidFill>
                <a:effectLst/>
                <a:latin typeface="+mn-lt"/>
                <a:ea typeface="+mn-ea"/>
                <a:cs typeface="+mn-cs"/>
              </a:rPr>
              <a:t>Involvement in and information about their care and their families</a:t>
            </a:r>
            <a:endParaRPr lang="en-GB" dirty="0">
              <a:effectLst/>
            </a:endParaRPr>
          </a:p>
          <a:p>
            <a:pPr lvl="0" fontAlgn="ctr"/>
            <a:r>
              <a:rPr lang="en-US" sz="1200" kern="1200" dirty="0">
                <a:solidFill>
                  <a:schemeClr val="tx1"/>
                </a:solidFill>
                <a:effectLst/>
                <a:latin typeface="+mn-lt"/>
                <a:ea typeface="+mn-ea"/>
                <a:cs typeface="+mn-cs"/>
              </a:rPr>
              <a:t>Opportunities to be trusted and </a:t>
            </a:r>
            <a:r>
              <a:rPr lang="en-US" sz="1200" kern="1200" dirty="0" err="1">
                <a:solidFill>
                  <a:schemeClr val="tx1"/>
                </a:solidFill>
                <a:effectLst/>
                <a:latin typeface="+mn-lt"/>
                <a:ea typeface="+mn-ea"/>
                <a:cs typeface="+mn-cs"/>
              </a:rPr>
              <a:t>practise</a:t>
            </a:r>
            <a:r>
              <a:rPr lang="en-US" sz="1200" kern="1200" dirty="0">
                <a:solidFill>
                  <a:schemeClr val="tx1"/>
                </a:solidFill>
                <a:effectLst/>
                <a:latin typeface="+mn-lt"/>
                <a:ea typeface="+mn-ea"/>
                <a:cs typeface="+mn-cs"/>
              </a:rPr>
              <a:t> life skills as they get older</a:t>
            </a:r>
            <a:endParaRPr lang="en-GB" dirty="0">
              <a:effectLst/>
            </a:endParaRPr>
          </a:p>
          <a:p>
            <a:pPr lvl="0" fontAlgn="ctr"/>
            <a:r>
              <a:rPr lang="en-US" sz="1200" kern="1200" dirty="0">
                <a:solidFill>
                  <a:schemeClr val="tx1"/>
                </a:solidFill>
                <a:effectLst/>
                <a:latin typeface="+mn-lt"/>
                <a:ea typeface="+mn-ea"/>
                <a:cs typeface="+mn-cs"/>
              </a:rPr>
              <a:t>Fun in their free time and chances to do similar things to their friends</a:t>
            </a:r>
            <a:endParaRPr lang="en-GB" dirty="0">
              <a:effectLst/>
            </a:endParaRPr>
          </a:p>
          <a:p>
            <a:endParaRPr lang="en-GB" dirty="0"/>
          </a:p>
        </p:txBody>
      </p:sp>
      <p:sp>
        <p:nvSpPr>
          <p:cNvPr id="4" name="Slide Number Placeholder 3"/>
          <p:cNvSpPr>
            <a:spLocks noGrp="1"/>
          </p:cNvSpPr>
          <p:nvPr>
            <p:ph type="sldNum" sz="quarter" idx="10"/>
          </p:nvPr>
        </p:nvSpPr>
        <p:spPr/>
        <p:txBody>
          <a:bodyPr/>
          <a:lstStyle/>
          <a:p>
            <a:fld id="{7BC0E7FE-20E4-4612-B56C-26B77D3B4613}" type="slidenum">
              <a:rPr lang="en-GB" smtClean="0"/>
              <a:t>28</a:t>
            </a:fld>
            <a:endParaRPr lang="en-GB"/>
          </a:p>
        </p:txBody>
      </p:sp>
    </p:spTree>
    <p:extLst>
      <p:ext uri="{BB962C8B-B14F-4D97-AF65-F5344CB8AC3E}">
        <p14:creationId xmlns:p14="http://schemas.microsoft.com/office/powerpoint/2010/main" val="363574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continue to learn from children and young people in the Bright Spots programme by working with local authorities across the country to capture how their children and young people are doing. </a:t>
            </a:r>
            <a:endParaRPr lang="en-GB" dirty="0">
              <a:effectLst/>
            </a:endParaRPr>
          </a:p>
          <a:p>
            <a:r>
              <a:rPr lang="en-GB" sz="1200" b="1" kern="1200" dirty="0">
                <a:solidFill>
                  <a:schemeClr val="tx1"/>
                </a:solidFill>
                <a:effectLst/>
                <a:latin typeface="+mn-lt"/>
                <a:ea typeface="+mn-ea"/>
                <a:cs typeface="+mn-cs"/>
              </a:rPr>
              <a:t> </a:t>
            </a:r>
            <a:endParaRPr lang="en-GB" dirty="0">
              <a:effectLst/>
            </a:endParaRPr>
          </a:p>
          <a:p>
            <a:r>
              <a:rPr lang="en-GB" sz="1200" b="1" kern="1200" dirty="0">
                <a:solidFill>
                  <a:schemeClr val="tx1"/>
                </a:solidFill>
                <a:effectLst/>
                <a:latin typeface="+mn-lt"/>
                <a:ea typeface="+mn-ea"/>
                <a:cs typeface="+mn-cs"/>
              </a:rPr>
              <a:t>The local authorities who have made the most of the Bright Spots programme have used the surveys to drive change locally. </a:t>
            </a:r>
            <a:endParaRPr lang="en-GB" dirty="0">
              <a:effectLst/>
            </a:endParaRPr>
          </a:p>
          <a:p>
            <a:r>
              <a:rPr lang="en-GB" sz="1200" kern="1200" dirty="0">
                <a:solidFill>
                  <a:schemeClr val="tx1"/>
                </a:solidFill>
                <a:effectLst/>
                <a:latin typeface="+mn-lt"/>
                <a:ea typeface="+mn-ea"/>
                <a:cs typeface="+mn-cs"/>
              </a:rPr>
              <a:t> </a:t>
            </a:r>
            <a:endParaRPr lang="en-GB" dirty="0">
              <a:effectLst/>
            </a:endParaRPr>
          </a:p>
          <a:p>
            <a:r>
              <a:rPr lang="en-GB" sz="1200" kern="1200" dirty="0">
                <a:solidFill>
                  <a:schemeClr val="tx1"/>
                </a:solidFill>
                <a:effectLst/>
                <a:latin typeface="+mn-lt"/>
                <a:ea typeface="+mn-ea"/>
                <a:cs typeface="+mn-cs"/>
              </a:rPr>
              <a:t>There are some great examples of how local authorities have listened to their children and young people in our Resource Bank</a:t>
            </a:r>
            <a:r>
              <a:rPr lang="en-GB" sz="1200" dirty="0">
                <a:effectLst/>
              </a:rPr>
              <a:t> </a:t>
            </a:r>
            <a:r>
              <a:rPr lang="en-GB" sz="1200" kern="1200" dirty="0">
                <a:solidFill>
                  <a:schemeClr val="tx1"/>
                </a:solidFill>
                <a:effectLst/>
                <a:latin typeface="+mn-lt"/>
                <a:ea typeface="+mn-ea"/>
                <a:cs typeface="+mn-cs"/>
              </a:rPr>
              <a:t>, the updated version of which is launched alongside this report. We encourage services to </a:t>
            </a:r>
            <a:r>
              <a:rPr lang="en-US" sz="1200" kern="1200" dirty="0">
                <a:solidFill>
                  <a:schemeClr val="tx1"/>
                </a:solidFill>
                <a:effectLst/>
                <a:latin typeface="+mn-lt"/>
                <a:ea typeface="+mn-ea"/>
                <a:cs typeface="+mn-cs"/>
              </a:rPr>
              <a:t>seek ways to co-produce service improvements with children and young people to address the issues they say would make their lives better. </a:t>
            </a:r>
            <a:endParaRPr lang="en-GB" dirty="0">
              <a:effectLst/>
            </a:endParaRPr>
          </a:p>
          <a:p>
            <a:r>
              <a:rPr lang="en-GB" sz="1200" kern="1200" dirty="0">
                <a:solidFill>
                  <a:schemeClr val="tx1"/>
                </a:solidFill>
                <a:effectLst/>
                <a:latin typeface="+mn-lt"/>
                <a:ea typeface="+mn-ea"/>
                <a:cs typeface="+mn-cs"/>
              </a:rPr>
              <a:t> link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You can see examples of these in our resource bank</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0E7FE-20E4-4612-B56C-26B77D3B46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366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report summarises what we have learned from the 9,426 responses we received over 5 years from children in care aged 4 to 18. </a:t>
            </a:r>
            <a:endParaRPr lang="en-GB" dirty="0"/>
          </a:p>
        </p:txBody>
      </p:sp>
      <p:sp>
        <p:nvSpPr>
          <p:cNvPr id="4" name="Slide Number Placeholder 3"/>
          <p:cNvSpPr>
            <a:spLocks noGrp="1"/>
          </p:cNvSpPr>
          <p:nvPr>
            <p:ph type="sldNum" sz="quarter" idx="10"/>
          </p:nvPr>
        </p:nvSpPr>
        <p:spPr/>
        <p:txBody>
          <a:bodyPr/>
          <a:lstStyle/>
          <a:p>
            <a:fld id="{7BC0E7FE-20E4-4612-B56C-26B77D3B4613}" type="slidenum">
              <a:rPr lang="en-GB" smtClean="0"/>
              <a:t>5</a:t>
            </a:fld>
            <a:endParaRPr lang="en-GB"/>
          </a:p>
        </p:txBody>
      </p:sp>
    </p:spTree>
    <p:extLst>
      <p:ext uri="{BB962C8B-B14F-4D97-AF65-F5344CB8AC3E}">
        <p14:creationId xmlns:p14="http://schemas.microsoft.com/office/powerpoint/2010/main" val="3028814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F32D44-F9AC-45B4-A458-C547CD9E6D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084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F32D44-F9AC-45B4-A458-C547CD9E6D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69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Since we started the surveys back in 2015, we have consistently found that many children and</a:t>
            </a:r>
          </a:p>
          <a:p>
            <a:r>
              <a:rPr lang="en-US" sz="1200" b="0" i="0" u="none" strike="noStrike" kern="1200" baseline="0" dirty="0">
                <a:solidFill>
                  <a:schemeClr val="tx1"/>
                </a:solidFill>
                <a:latin typeface="+mn-lt"/>
                <a:ea typeface="+mn-ea"/>
                <a:cs typeface="+mn-cs"/>
              </a:rPr>
              <a:t>young people write positively about their experiences of being in care.</a:t>
            </a:r>
            <a:endParaRPr lang="en-GB" dirty="0"/>
          </a:p>
        </p:txBody>
      </p:sp>
      <p:sp>
        <p:nvSpPr>
          <p:cNvPr id="4" name="Slide Number Placeholder 3"/>
          <p:cNvSpPr>
            <a:spLocks noGrp="1"/>
          </p:cNvSpPr>
          <p:nvPr>
            <p:ph type="sldNum" sz="quarter" idx="10"/>
          </p:nvPr>
        </p:nvSpPr>
        <p:spPr/>
        <p:txBody>
          <a:bodyPr/>
          <a:lstStyle/>
          <a:p>
            <a:fld id="{7BC0E7FE-20E4-4612-B56C-26B77D3B4613}" type="slidenum">
              <a:rPr lang="en-GB" smtClean="0"/>
              <a:t>9</a:t>
            </a:fld>
            <a:endParaRPr lang="en-GB"/>
          </a:p>
        </p:txBody>
      </p:sp>
    </p:spTree>
    <p:extLst>
      <p:ext uri="{BB962C8B-B14F-4D97-AF65-F5344CB8AC3E}">
        <p14:creationId xmlns:p14="http://schemas.microsoft.com/office/powerpoint/2010/main" val="1646960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Compared with the general population, a larger percentage</a:t>
            </a:r>
          </a:p>
          <a:p>
            <a:r>
              <a:rPr lang="en-US" sz="1200" b="0" i="0" u="none" strike="noStrike" kern="1200" baseline="0" dirty="0">
                <a:solidFill>
                  <a:schemeClr val="tx1"/>
                </a:solidFill>
                <a:latin typeface="+mn-lt"/>
                <a:ea typeface="+mn-ea"/>
                <a:cs typeface="+mn-cs"/>
              </a:rPr>
              <a:t>of children in care felt safe where they lived</a:t>
            </a:r>
            <a:r>
              <a:rPr lang="en-GB" sz="1200" b="0" i="0" u="none" strike="noStrike" kern="1200" baseline="0" dirty="0">
                <a:solidFill>
                  <a:schemeClr val="tx1"/>
                </a:solidFill>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7BC0E7FE-20E4-4612-B56C-26B77D3B4613}" type="slidenum">
              <a:rPr lang="en-GB" smtClean="0"/>
              <a:t>10</a:t>
            </a:fld>
            <a:endParaRPr lang="en-GB"/>
          </a:p>
        </p:txBody>
      </p:sp>
    </p:spTree>
    <p:extLst>
      <p:ext uri="{BB962C8B-B14F-4D97-AF65-F5344CB8AC3E}">
        <p14:creationId xmlns:p14="http://schemas.microsoft.com/office/powerpoint/2010/main" val="153649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Compared with the general population, a larger percentage</a:t>
            </a:r>
          </a:p>
          <a:p>
            <a:r>
              <a:rPr lang="en-US" sz="1200" b="0" i="0" u="none" strike="noStrike" kern="1200" baseline="0" dirty="0">
                <a:solidFill>
                  <a:schemeClr val="tx1"/>
                </a:solidFill>
                <a:latin typeface="+mn-lt"/>
                <a:ea typeface="+mn-ea"/>
                <a:cs typeface="+mn-cs"/>
              </a:rPr>
              <a:t>of children in care felt safe where they lived, liked school…</a:t>
            </a:r>
          </a:p>
        </p:txBody>
      </p:sp>
      <p:sp>
        <p:nvSpPr>
          <p:cNvPr id="4" name="Slide Number Placeholder 3"/>
          <p:cNvSpPr>
            <a:spLocks noGrp="1"/>
          </p:cNvSpPr>
          <p:nvPr>
            <p:ph type="sldNum" sz="quarter" idx="10"/>
          </p:nvPr>
        </p:nvSpPr>
        <p:spPr/>
        <p:txBody>
          <a:bodyPr/>
          <a:lstStyle/>
          <a:p>
            <a:fld id="{7BC0E7FE-20E4-4612-B56C-26B77D3B4613}" type="slidenum">
              <a:rPr lang="en-GB" smtClean="0"/>
              <a:t>11</a:t>
            </a:fld>
            <a:endParaRPr lang="en-GB"/>
          </a:p>
        </p:txBody>
      </p:sp>
    </p:spTree>
    <p:extLst>
      <p:ext uri="{BB962C8B-B14F-4D97-AF65-F5344CB8AC3E}">
        <p14:creationId xmlns:p14="http://schemas.microsoft.com/office/powerpoint/2010/main" val="1175665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….and felt the adults they lived with took an interest in their</a:t>
            </a:r>
          </a:p>
          <a:p>
            <a:r>
              <a:rPr lang="en-US" sz="1200" b="0" i="0" u="none" strike="noStrike" kern="1200" baseline="0" dirty="0">
                <a:solidFill>
                  <a:schemeClr val="tx1"/>
                </a:solidFill>
                <a:latin typeface="+mn-lt"/>
                <a:ea typeface="+mn-ea"/>
                <a:cs typeface="+mn-cs"/>
              </a:rPr>
              <a:t>education. Unlike many other indicators, feeling that </a:t>
            </a:r>
            <a:r>
              <a:rPr lang="en-US" sz="1200" b="0" i="0" u="none" strike="noStrike" kern="1200" baseline="0" dirty="0" err="1">
                <a:solidFill>
                  <a:schemeClr val="tx1"/>
                </a:solidFill>
                <a:latin typeface="+mn-lt"/>
                <a:ea typeface="+mn-ea"/>
                <a:cs typeface="+mn-cs"/>
              </a:rPr>
              <a:t>carers</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were interested in their education did not decline during</a:t>
            </a:r>
          </a:p>
          <a:p>
            <a:r>
              <a:rPr lang="en-GB" sz="1200" b="0" i="0" u="none" strike="noStrike" kern="1200" baseline="0" dirty="0">
                <a:solidFill>
                  <a:schemeClr val="tx1"/>
                </a:solidFill>
                <a:latin typeface="+mn-lt"/>
                <a:ea typeface="+mn-ea"/>
                <a:cs typeface="+mn-cs"/>
              </a:rPr>
              <a:t>the teenage years.</a:t>
            </a:r>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However, in all these areas there were of course still children who described struggling. </a:t>
            </a:r>
            <a:endParaRPr lang="en-GB" dirty="0"/>
          </a:p>
        </p:txBody>
      </p:sp>
      <p:sp>
        <p:nvSpPr>
          <p:cNvPr id="4" name="Slide Number Placeholder 3"/>
          <p:cNvSpPr>
            <a:spLocks noGrp="1"/>
          </p:cNvSpPr>
          <p:nvPr>
            <p:ph type="sldNum" sz="quarter" idx="10"/>
          </p:nvPr>
        </p:nvSpPr>
        <p:spPr/>
        <p:txBody>
          <a:bodyPr/>
          <a:lstStyle/>
          <a:p>
            <a:fld id="{7BC0E7FE-20E4-4612-B56C-26B77D3B4613}" type="slidenum">
              <a:rPr lang="en-GB" smtClean="0"/>
              <a:t>12</a:t>
            </a:fld>
            <a:endParaRPr lang="en-GB"/>
          </a:p>
        </p:txBody>
      </p:sp>
    </p:spTree>
    <p:extLst>
      <p:ext uri="{BB962C8B-B14F-4D97-AF65-F5344CB8AC3E}">
        <p14:creationId xmlns:p14="http://schemas.microsoft.com/office/powerpoint/2010/main" val="71694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6"/>
            <a:ext cx="10363200" cy="1470025"/>
          </a:xfrm>
        </p:spPr>
        <p:txBody>
          <a:bodyPr/>
          <a:lstStyle>
            <a:lvl1pPr>
              <a:defRPr>
                <a:solidFill>
                  <a:schemeClr val="tx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388A5DB-E5AB-44FC-9B80-7A4E538D4AD7}" type="datetime1">
              <a:rPr lang="en-GB" smtClean="0">
                <a:solidFill>
                  <a:prstClr val="black">
                    <a:tint val="75000"/>
                  </a:prstClr>
                </a:solidFill>
              </a:rPr>
              <a:pPr/>
              <a:t>12/09/2023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www.coramvoice.org.uk/brightspots</a:t>
            </a:r>
          </a:p>
        </p:txBody>
      </p:sp>
      <p:sp>
        <p:nvSpPr>
          <p:cNvPr id="6" name="Slide Number Placeholder 5"/>
          <p:cNvSpPr>
            <a:spLocks noGrp="1"/>
          </p:cNvSpPr>
          <p:nvPr>
            <p:ph type="sldNum" sz="quarter" idx="12"/>
          </p:nvPr>
        </p:nvSpPr>
        <p:spPr>
          <a:xfrm>
            <a:off x="9168341" y="6381369"/>
            <a:ext cx="2844800" cy="365125"/>
          </a:xfrm>
        </p:spPr>
        <p:txBody>
          <a:body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69437796"/>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22438"/>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420211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EAE8560-2AE4-40C5-B9EE-C5C45AFA1A3F}" type="datetimeFigureOut">
              <a:rPr lang="en-GB" smtClean="0">
                <a:solidFill>
                  <a:prstClr val="black">
                    <a:tint val="75000"/>
                  </a:prstClr>
                </a:solidFill>
              </a:rPr>
              <a:pPr/>
              <a:t>12/09/2023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46191BE-2FC0-4824-A846-952F418EFF28}"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38" y="89595"/>
            <a:ext cx="4979387" cy="1383605"/>
          </a:xfrm>
          <a:prstGeom prst="rect">
            <a:avLst/>
          </a:prstGeom>
        </p:spPr>
      </p:pic>
    </p:spTree>
    <p:extLst>
      <p:ext uri="{BB962C8B-B14F-4D97-AF65-F5344CB8AC3E}">
        <p14:creationId xmlns:p14="http://schemas.microsoft.com/office/powerpoint/2010/main" val="277709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AE8560-2AE4-40C5-B9EE-C5C45AFA1A3F}" type="datetimeFigureOut">
              <a:rPr lang="en-GB" smtClean="0">
                <a:solidFill>
                  <a:prstClr val="black">
                    <a:tint val="75000"/>
                  </a:prstClr>
                </a:solidFill>
              </a:rPr>
              <a:pPr/>
              <a:t>12/09/2023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46191BE-2FC0-4824-A846-952F418EFF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7634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AE8560-2AE4-40C5-B9EE-C5C45AFA1A3F}" type="datetimeFigureOut">
              <a:rPr lang="en-GB" smtClean="0">
                <a:solidFill>
                  <a:prstClr val="black">
                    <a:tint val="75000"/>
                  </a:prstClr>
                </a:solidFill>
              </a:rPr>
              <a:pPr/>
              <a:t>12/09/2023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46191BE-2FC0-4824-A846-952F418EFF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9237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EAE8560-2AE4-40C5-B9EE-C5C45AFA1A3F}" type="datetimeFigureOut">
              <a:rPr lang="en-GB" smtClean="0">
                <a:solidFill>
                  <a:prstClr val="black">
                    <a:tint val="75000"/>
                  </a:prstClr>
                </a:solidFill>
              </a:rPr>
              <a:pPr/>
              <a:t>12/09/2023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46191BE-2FC0-4824-A846-952F418EFF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2098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EAE8560-2AE4-40C5-B9EE-C5C45AFA1A3F}" type="datetimeFigureOut">
              <a:rPr lang="en-GB" smtClean="0">
                <a:solidFill>
                  <a:prstClr val="black">
                    <a:tint val="75000"/>
                  </a:prstClr>
                </a:solidFill>
              </a:rPr>
              <a:pPr/>
              <a:t>12/09/2023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46191BE-2FC0-4824-A846-952F418EFF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4869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EAE8560-2AE4-40C5-B9EE-C5C45AFA1A3F}" type="datetimeFigureOut">
              <a:rPr lang="en-GB" smtClean="0">
                <a:solidFill>
                  <a:prstClr val="black">
                    <a:tint val="75000"/>
                  </a:prstClr>
                </a:solidFill>
              </a:rPr>
              <a:pPr/>
              <a:t>12/09/2023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46191BE-2FC0-4824-A846-952F418EFF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9225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E8560-2AE4-40C5-B9EE-C5C45AFA1A3F}" type="datetimeFigureOut">
              <a:rPr lang="en-GB" smtClean="0">
                <a:solidFill>
                  <a:prstClr val="black">
                    <a:tint val="75000"/>
                  </a:prstClr>
                </a:solidFill>
              </a:rPr>
              <a:pPr/>
              <a:t>12/09/2023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46191BE-2FC0-4824-A846-952F418EFF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7315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AE8560-2AE4-40C5-B9EE-C5C45AFA1A3F}" type="datetimeFigureOut">
              <a:rPr lang="en-GB" smtClean="0">
                <a:solidFill>
                  <a:prstClr val="black">
                    <a:tint val="75000"/>
                  </a:prstClr>
                </a:solidFill>
              </a:rPr>
              <a:pPr/>
              <a:t>12/09/2023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46191BE-2FC0-4824-A846-952F418EFF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212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AE8560-2AE4-40C5-B9EE-C5C45AFA1A3F}" type="datetimeFigureOut">
              <a:rPr lang="en-GB" smtClean="0">
                <a:solidFill>
                  <a:prstClr val="black">
                    <a:tint val="75000"/>
                  </a:prstClr>
                </a:solidFill>
              </a:rPr>
              <a:pPr/>
              <a:t>12/09/2023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46191BE-2FC0-4824-A846-952F418EFF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587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AE8560-2AE4-40C5-B9EE-C5C45AFA1A3F}" type="datetimeFigureOut">
              <a:rPr lang="en-GB" smtClean="0">
                <a:solidFill>
                  <a:prstClr val="black">
                    <a:tint val="75000"/>
                  </a:prstClr>
                </a:solidFill>
              </a:rPr>
              <a:pPr/>
              <a:t>12/09/2023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46191BE-2FC0-4824-A846-952F418EFF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7476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1143000"/>
          </a:xfrm>
        </p:spPr>
        <p:txBody>
          <a:bodyPr/>
          <a:lstStyle>
            <a:lvl1pPr>
              <a:defRPr b="1">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874BAEA4-D045-4A31-B148-B9C279F05581}" type="datetime1">
              <a:rPr lang="en-GB" smtClean="0">
                <a:solidFill>
                  <a:prstClr val="black">
                    <a:tint val="75000"/>
                  </a:prstClr>
                </a:solidFill>
              </a:rPr>
              <a:pPr/>
              <a:t>12/09/2023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www.coramvoice.org.uk/brightspots</a:t>
            </a:r>
          </a:p>
        </p:txBody>
      </p:sp>
      <p:sp>
        <p:nvSpPr>
          <p:cNvPr id="6" name="Slide Number Placeholder 5"/>
          <p:cNvSpPr>
            <a:spLocks noGrp="1"/>
          </p:cNvSpPr>
          <p:nvPr>
            <p:ph type="sldNum" sz="quarter" idx="12"/>
          </p:nvPr>
        </p:nvSpPr>
        <p:spPr>
          <a:xfrm>
            <a:off x="9168341" y="6366062"/>
            <a:ext cx="2844800" cy="365125"/>
          </a:xfrm>
        </p:spPr>
        <p:txBody>
          <a:body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5505220"/>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AE8560-2AE4-40C5-B9EE-C5C45AFA1A3F}" type="datetimeFigureOut">
              <a:rPr lang="en-GB" smtClean="0">
                <a:solidFill>
                  <a:prstClr val="black">
                    <a:tint val="75000"/>
                  </a:prstClr>
                </a:solidFill>
              </a:rPr>
              <a:pPr/>
              <a:t>12/09/2023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46191BE-2FC0-4824-A846-952F418EFF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3870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93F76-C09C-4D97-A6AC-96D9AC53F2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D8F4A47-2D2B-4A94-9EFA-043BFA193F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9687C3-E319-49F9-AFE8-1E685DB9A689}"/>
              </a:ext>
            </a:extLst>
          </p:cNvPr>
          <p:cNvSpPr>
            <a:spLocks noGrp="1"/>
          </p:cNvSpPr>
          <p:nvPr>
            <p:ph type="dt" sz="half" idx="10"/>
          </p:nvPr>
        </p:nvSpPr>
        <p:spPr/>
        <p:txBody>
          <a:bodyPr/>
          <a:lstStyle/>
          <a:p>
            <a:fld id="{6ED139DE-8C47-4457-BBB9-999491DF9BDF}" type="datetimeFigureOut">
              <a:rPr lang="en-GB" smtClean="0"/>
              <a:t>12/09/2023</a:t>
            </a:fld>
            <a:endParaRPr lang="en-GB"/>
          </a:p>
        </p:txBody>
      </p:sp>
      <p:sp>
        <p:nvSpPr>
          <p:cNvPr id="5" name="Footer Placeholder 4">
            <a:extLst>
              <a:ext uri="{FF2B5EF4-FFF2-40B4-BE49-F238E27FC236}">
                <a16:creationId xmlns:a16="http://schemas.microsoft.com/office/drawing/2014/main" id="{49354E53-F6BC-4D29-B094-00DA4B6754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284026-10C9-4269-81AA-F61B10133123}"/>
              </a:ext>
            </a:extLst>
          </p:cNvPr>
          <p:cNvSpPr>
            <a:spLocks noGrp="1"/>
          </p:cNvSpPr>
          <p:nvPr>
            <p:ph type="sldNum" sz="quarter" idx="12"/>
          </p:nvPr>
        </p:nvSpPr>
        <p:spPr/>
        <p:txBody>
          <a:bodyPr/>
          <a:lstStyle/>
          <a:p>
            <a:fld id="{EB4B306F-0E76-46D6-9D71-4D50BC2CAD61}" type="slidenum">
              <a:rPr lang="en-GB" smtClean="0"/>
              <a:t>‹#›</a:t>
            </a:fld>
            <a:endParaRPr lang="en-GB"/>
          </a:p>
        </p:txBody>
      </p:sp>
    </p:spTree>
    <p:extLst>
      <p:ext uri="{BB962C8B-B14F-4D97-AF65-F5344CB8AC3E}">
        <p14:creationId xmlns:p14="http://schemas.microsoft.com/office/powerpoint/2010/main" val="2464031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9071-C855-48E0-AE27-953D6D9140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043C5-789A-446E-8991-EC59C8D9C9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1F165F-5BD6-4398-B32A-574F62F714F9}"/>
              </a:ext>
            </a:extLst>
          </p:cNvPr>
          <p:cNvSpPr>
            <a:spLocks noGrp="1"/>
          </p:cNvSpPr>
          <p:nvPr>
            <p:ph type="dt" sz="half" idx="10"/>
          </p:nvPr>
        </p:nvSpPr>
        <p:spPr/>
        <p:txBody>
          <a:bodyPr/>
          <a:lstStyle/>
          <a:p>
            <a:fld id="{6ED139DE-8C47-4457-BBB9-999491DF9BDF}" type="datetimeFigureOut">
              <a:rPr lang="en-GB" smtClean="0"/>
              <a:t>12/09/2023</a:t>
            </a:fld>
            <a:endParaRPr lang="en-GB"/>
          </a:p>
        </p:txBody>
      </p:sp>
      <p:sp>
        <p:nvSpPr>
          <p:cNvPr id="5" name="Footer Placeholder 4">
            <a:extLst>
              <a:ext uri="{FF2B5EF4-FFF2-40B4-BE49-F238E27FC236}">
                <a16:creationId xmlns:a16="http://schemas.microsoft.com/office/drawing/2014/main" id="{B416B1BB-E986-457A-A0BE-4DCB564D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61EDE4-80A4-4E2F-824C-C7EDF7D83349}"/>
              </a:ext>
            </a:extLst>
          </p:cNvPr>
          <p:cNvSpPr>
            <a:spLocks noGrp="1"/>
          </p:cNvSpPr>
          <p:nvPr>
            <p:ph type="sldNum" sz="quarter" idx="12"/>
          </p:nvPr>
        </p:nvSpPr>
        <p:spPr/>
        <p:txBody>
          <a:bodyPr/>
          <a:lstStyle/>
          <a:p>
            <a:fld id="{EB4B306F-0E76-46D6-9D71-4D50BC2CAD61}" type="slidenum">
              <a:rPr lang="en-GB" smtClean="0"/>
              <a:t>‹#›</a:t>
            </a:fld>
            <a:endParaRPr lang="en-GB"/>
          </a:p>
        </p:txBody>
      </p:sp>
    </p:spTree>
    <p:extLst>
      <p:ext uri="{BB962C8B-B14F-4D97-AF65-F5344CB8AC3E}">
        <p14:creationId xmlns:p14="http://schemas.microsoft.com/office/powerpoint/2010/main" val="764624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40E29-9291-415F-81D3-6CEBCE4B4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084EE7-AE0C-4361-B64E-65A7803A84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BFC8C64-A6DF-432B-A6FC-19204DA80F74}"/>
              </a:ext>
            </a:extLst>
          </p:cNvPr>
          <p:cNvSpPr>
            <a:spLocks noGrp="1"/>
          </p:cNvSpPr>
          <p:nvPr>
            <p:ph type="dt" sz="half" idx="10"/>
          </p:nvPr>
        </p:nvSpPr>
        <p:spPr/>
        <p:txBody>
          <a:bodyPr/>
          <a:lstStyle/>
          <a:p>
            <a:fld id="{6ED139DE-8C47-4457-BBB9-999491DF9BDF}" type="datetimeFigureOut">
              <a:rPr lang="en-GB" smtClean="0"/>
              <a:t>12/09/2023</a:t>
            </a:fld>
            <a:endParaRPr lang="en-GB"/>
          </a:p>
        </p:txBody>
      </p:sp>
      <p:sp>
        <p:nvSpPr>
          <p:cNvPr id="5" name="Footer Placeholder 4">
            <a:extLst>
              <a:ext uri="{FF2B5EF4-FFF2-40B4-BE49-F238E27FC236}">
                <a16:creationId xmlns:a16="http://schemas.microsoft.com/office/drawing/2014/main" id="{1FD8E4DD-7DE7-4ED2-994A-1A116CB70F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F212C2-91FC-4C72-B460-4E8B63CD01D1}"/>
              </a:ext>
            </a:extLst>
          </p:cNvPr>
          <p:cNvSpPr>
            <a:spLocks noGrp="1"/>
          </p:cNvSpPr>
          <p:nvPr>
            <p:ph type="sldNum" sz="quarter" idx="12"/>
          </p:nvPr>
        </p:nvSpPr>
        <p:spPr/>
        <p:txBody>
          <a:bodyPr/>
          <a:lstStyle/>
          <a:p>
            <a:fld id="{EB4B306F-0E76-46D6-9D71-4D50BC2CAD61}" type="slidenum">
              <a:rPr lang="en-GB" smtClean="0"/>
              <a:t>‹#›</a:t>
            </a:fld>
            <a:endParaRPr lang="en-GB"/>
          </a:p>
        </p:txBody>
      </p:sp>
    </p:spTree>
    <p:extLst>
      <p:ext uri="{BB962C8B-B14F-4D97-AF65-F5344CB8AC3E}">
        <p14:creationId xmlns:p14="http://schemas.microsoft.com/office/powerpoint/2010/main" val="3323241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A9CB-2784-43B7-8D2C-73AD35A4C8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8162E4-F8AA-45C3-9C84-0B964A143E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26097A-40F1-49CE-854C-921CF016AE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E843A4-6B7F-42A7-96B4-4CA65C54CA6D}"/>
              </a:ext>
            </a:extLst>
          </p:cNvPr>
          <p:cNvSpPr>
            <a:spLocks noGrp="1"/>
          </p:cNvSpPr>
          <p:nvPr>
            <p:ph type="dt" sz="half" idx="10"/>
          </p:nvPr>
        </p:nvSpPr>
        <p:spPr/>
        <p:txBody>
          <a:bodyPr/>
          <a:lstStyle/>
          <a:p>
            <a:fld id="{6ED139DE-8C47-4457-BBB9-999491DF9BDF}" type="datetimeFigureOut">
              <a:rPr lang="en-GB" smtClean="0"/>
              <a:t>12/09/2023</a:t>
            </a:fld>
            <a:endParaRPr lang="en-GB"/>
          </a:p>
        </p:txBody>
      </p:sp>
      <p:sp>
        <p:nvSpPr>
          <p:cNvPr id="6" name="Footer Placeholder 5">
            <a:extLst>
              <a:ext uri="{FF2B5EF4-FFF2-40B4-BE49-F238E27FC236}">
                <a16:creationId xmlns:a16="http://schemas.microsoft.com/office/drawing/2014/main" id="{759F2EBD-83DC-468D-B976-2FC4ECB62D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CA6AD2-DED4-4303-84FA-C04CBCC69618}"/>
              </a:ext>
            </a:extLst>
          </p:cNvPr>
          <p:cNvSpPr>
            <a:spLocks noGrp="1"/>
          </p:cNvSpPr>
          <p:nvPr>
            <p:ph type="sldNum" sz="quarter" idx="12"/>
          </p:nvPr>
        </p:nvSpPr>
        <p:spPr/>
        <p:txBody>
          <a:bodyPr/>
          <a:lstStyle/>
          <a:p>
            <a:fld id="{EB4B306F-0E76-46D6-9D71-4D50BC2CAD61}" type="slidenum">
              <a:rPr lang="en-GB" smtClean="0"/>
              <a:t>‹#›</a:t>
            </a:fld>
            <a:endParaRPr lang="en-GB"/>
          </a:p>
        </p:txBody>
      </p:sp>
    </p:spTree>
    <p:extLst>
      <p:ext uri="{BB962C8B-B14F-4D97-AF65-F5344CB8AC3E}">
        <p14:creationId xmlns:p14="http://schemas.microsoft.com/office/powerpoint/2010/main" val="1773255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F01F8-BCD8-4632-A0F3-EB7F4EC82DF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141476-97F5-4053-B37A-3D218CDEE5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B41B83-76A4-45CD-B224-769F5A1C2EF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D1F62CF-66A2-4187-9FB8-F680396165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4CEE17-C872-44F0-B5FF-828736B66B3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327FA3-E140-4DE5-8A15-B2ABDE402411}"/>
              </a:ext>
            </a:extLst>
          </p:cNvPr>
          <p:cNvSpPr>
            <a:spLocks noGrp="1"/>
          </p:cNvSpPr>
          <p:nvPr>
            <p:ph type="dt" sz="half" idx="10"/>
          </p:nvPr>
        </p:nvSpPr>
        <p:spPr/>
        <p:txBody>
          <a:bodyPr/>
          <a:lstStyle/>
          <a:p>
            <a:fld id="{6ED139DE-8C47-4457-BBB9-999491DF9BDF}" type="datetimeFigureOut">
              <a:rPr lang="en-GB" smtClean="0"/>
              <a:t>12/09/2023</a:t>
            </a:fld>
            <a:endParaRPr lang="en-GB"/>
          </a:p>
        </p:txBody>
      </p:sp>
      <p:sp>
        <p:nvSpPr>
          <p:cNvPr id="8" name="Footer Placeholder 7">
            <a:extLst>
              <a:ext uri="{FF2B5EF4-FFF2-40B4-BE49-F238E27FC236}">
                <a16:creationId xmlns:a16="http://schemas.microsoft.com/office/drawing/2014/main" id="{C2762B3F-B246-427B-B384-358B13CE8D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0DBF44-C701-45BA-9164-335591760429}"/>
              </a:ext>
            </a:extLst>
          </p:cNvPr>
          <p:cNvSpPr>
            <a:spLocks noGrp="1"/>
          </p:cNvSpPr>
          <p:nvPr>
            <p:ph type="sldNum" sz="quarter" idx="12"/>
          </p:nvPr>
        </p:nvSpPr>
        <p:spPr/>
        <p:txBody>
          <a:bodyPr/>
          <a:lstStyle/>
          <a:p>
            <a:fld id="{EB4B306F-0E76-46D6-9D71-4D50BC2CAD61}" type="slidenum">
              <a:rPr lang="en-GB" smtClean="0"/>
              <a:t>‹#›</a:t>
            </a:fld>
            <a:endParaRPr lang="en-GB"/>
          </a:p>
        </p:txBody>
      </p:sp>
    </p:spTree>
    <p:extLst>
      <p:ext uri="{BB962C8B-B14F-4D97-AF65-F5344CB8AC3E}">
        <p14:creationId xmlns:p14="http://schemas.microsoft.com/office/powerpoint/2010/main" val="3010472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BF08-F6BE-44FE-A953-EB07088BDA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8711F5-21A7-480D-A9EC-0CE33D4798E1}"/>
              </a:ext>
            </a:extLst>
          </p:cNvPr>
          <p:cNvSpPr>
            <a:spLocks noGrp="1"/>
          </p:cNvSpPr>
          <p:nvPr>
            <p:ph type="dt" sz="half" idx="10"/>
          </p:nvPr>
        </p:nvSpPr>
        <p:spPr/>
        <p:txBody>
          <a:bodyPr/>
          <a:lstStyle/>
          <a:p>
            <a:fld id="{6ED139DE-8C47-4457-BBB9-999491DF9BDF}" type="datetimeFigureOut">
              <a:rPr lang="en-GB" smtClean="0"/>
              <a:t>12/09/2023</a:t>
            </a:fld>
            <a:endParaRPr lang="en-GB"/>
          </a:p>
        </p:txBody>
      </p:sp>
      <p:sp>
        <p:nvSpPr>
          <p:cNvPr id="4" name="Footer Placeholder 3">
            <a:extLst>
              <a:ext uri="{FF2B5EF4-FFF2-40B4-BE49-F238E27FC236}">
                <a16:creationId xmlns:a16="http://schemas.microsoft.com/office/drawing/2014/main" id="{6FBCC753-CEEB-4274-8F20-EF34D703F7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339DCD-9FDA-4F1C-BB48-F8625E37BBC0}"/>
              </a:ext>
            </a:extLst>
          </p:cNvPr>
          <p:cNvSpPr>
            <a:spLocks noGrp="1"/>
          </p:cNvSpPr>
          <p:nvPr>
            <p:ph type="sldNum" sz="quarter" idx="12"/>
          </p:nvPr>
        </p:nvSpPr>
        <p:spPr/>
        <p:txBody>
          <a:bodyPr/>
          <a:lstStyle/>
          <a:p>
            <a:fld id="{EB4B306F-0E76-46D6-9D71-4D50BC2CAD61}" type="slidenum">
              <a:rPr lang="en-GB" smtClean="0"/>
              <a:t>‹#›</a:t>
            </a:fld>
            <a:endParaRPr lang="en-GB"/>
          </a:p>
        </p:txBody>
      </p:sp>
    </p:spTree>
    <p:extLst>
      <p:ext uri="{BB962C8B-B14F-4D97-AF65-F5344CB8AC3E}">
        <p14:creationId xmlns:p14="http://schemas.microsoft.com/office/powerpoint/2010/main" val="2800551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629939-D932-4600-B506-620FC6A4BA65}"/>
              </a:ext>
            </a:extLst>
          </p:cNvPr>
          <p:cNvSpPr>
            <a:spLocks noGrp="1"/>
          </p:cNvSpPr>
          <p:nvPr>
            <p:ph type="dt" sz="half" idx="10"/>
          </p:nvPr>
        </p:nvSpPr>
        <p:spPr/>
        <p:txBody>
          <a:bodyPr/>
          <a:lstStyle/>
          <a:p>
            <a:fld id="{6ED139DE-8C47-4457-BBB9-999491DF9BDF}" type="datetimeFigureOut">
              <a:rPr lang="en-GB" smtClean="0"/>
              <a:t>12/09/2023</a:t>
            </a:fld>
            <a:endParaRPr lang="en-GB"/>
          </a:p>
        </p:txBody>
      </p:sp>
      <p:sp>
        <p:nvSpPr>
          <p:cNvPr id="3" name="Footer Placeholder 2">
            <a:extLst>
              <a:ext uri="{FF2B5EF4-FFF2-40B4-BE49-F238E27FC236}">
                <a16:creationId xmlns:a16="http://schemas.microsoft.com/office/drawing/2014/main" id="{5EE8FB33-38C2-4B30-B010-AE90EF4E35C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0220B1-9060-4199-A7D2-B811F881CC97}"/>
              </a:ext>
            </a:extLst>
          </p:cNvPr>
          <p:cNvSpPr>
            <a:spLocks noGrp="1"/>
          </p:cNvSpPr>
          <p:nvPr>
            <p:ph type="sldNum" sz="quarter" idx="12"/>
          </p:nvPr>
        </p:nvSpPr>
        <p:spPr/>
        <p:txBody>
          <a:bodyPr/>
          <a:lstStyle/>
          <a:p>
            <a:fld id="{EB4B306F-0E76-46D6-9D71-4D50BC2CAD61}" type="slidenum">
              <a:rPr lang="en-GB" smtClean="0"/>
              <a:t>‹#›</a:t>
            </a:fld>
            <a:endParaRPr lang="en-GB"/>
          </a:p>
        </p:txBody>
      </p:sp>
    </p:spTree>
    <p:extLst>
      <p:ext uri="{BB962C8B-B14F-4D97-AF65-F5344CB8AC3E}">
        <p14:creationId xmlns:p14="http://schemas.microsoft.com/office/powerpoint/2010/main" val="599433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113CB-097D-4BEA-9CA9-2842F7B921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623D16-0A07-423F-A182-9C3D4E0120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D361F1-B5F7-4C62-9E82-A52196333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C58A594-B215-4E3C-AA0F-D2AFBA0D704F}"/>
              </a:ext>
            </a:extLst>
          </p:cNvPr>
          <p:cNvSpPr>
            <a:spLocks noGrp="1"/>
          </p:cNvSpPr>
          <p:nvPr>
            <p:ph type="dt" sz="half" idx="10"/>
          </p:nvPr>
        </p:nvSpPr>
        <p:spPr/>
        <p:txBody>
          <a:bodyPr/>
          <a:lstStyle/>
          <a:p>
            <a:fld id="{6ED139DE-8C47-4457-BBB9-999491DF9BDF}" type="datetimeFigureOut">
              <a:rPr lang="en-GB" smtClean="0"/>
              <a:t>12/09/2023</a:t>
            </a:fld>
            <a:endParaRPr lang="en-GB"/>
          </a:p>
        </p:txBody>
      </p:sp>
      <p:sp>
        <p:nvSpPr>
          <p:cNvPr id="6" name="Footer Placeholder 5">
            <a:extLst>
              <a:ext uri="{FF2B5EF4-FFF2-40B4-BE49-F238E27FC236}">
                <a16:creationId xmlns:a16="http://schemas.microsoft.com/office/drawing/2014/main" id="{33FFACF2-6DA4-430A-A550-5BA36B5FB3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046D44-E504-40CD-A187-42CB57612547}"/>
              </a:ext>
            </a:extLst>
          </p:cNvPr>
          <p:cNvSpPr>
            <a:spLocks noGrp="1"/>
          </p:cNvSpPr>
          <p:nvPr>
            <p:ph type="sldNum" sz="quarter" idx="12"/>
          </p:nvPr>
        </p:nvSpPr>
        <p:spPr/>
        <p:txBody>
          <a:bodyPr/>
          <a:lstStyle/>
          <a:p>
            <a:fld id="{EB4B306F-0E76-46D6-9D71-4D50BC2CAD61}" type="slidenum">
              <a:rPr lang="en-GB" smtClean="0"/>
              <a:t>‹#›</a:t>
            </a:fld>
            <a:endParaRPr lang="en-GB"/>
          </a:p>
        </p:txBody>
      </p:sp>
    </p:spTree>
    <p:extLst>
      <p:ext uri="{BB962C8B-B14F-4D97-AF65-F5344CB8AC3E}">
        <p14:creationId xmlns:p14="http://schemas.microsoft.com/office/powerpoint/2010/main" val="578124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52799-356A-47D8-9C01-0FFA872130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943951-17EC-444B-93E6-7BCAEA27A2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6FB31A6-EFA5-4911-BBFA-8F10FAAB2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8EEDB3-5FC6-438A-8426-E06D6ED3D8E3}"/>
              </a:ext>
            </a:extLst>
          </p:cNvPr>
          <p:cNvSpPr>
            <a:spLocks noGrp="1"/>
          </p:cNvSpPr>
          <p:nvPr>
            <p:ph type="dt" sz="half" idx="10"/>
          </p:nvPr>
        </p:nvSpPr>
        <p:spPr/>
        <p:txBody>
          <a:bodyPr/>
          <a:lstStyle/>
          <a:p>
            <a:fld id="{6ED139DE-8C47-4457-BBB9-999491DF9BDF}" type="datetimeFigureOut">
              <a:rPr lang="en-GB" smtClean="0"/>
              <a:t>12/09/2023</a:t>
            </a:fld>
            <a:endParaRPr lang="en-GB"/>
          </a:p>
        </p:txBody>
      </p:sp>
      <p:sp>
        <p:nvSpPr>
          <p:cNvPr id="6" name="Footer Placeholder 5">
            <a:extLst>
              <a:ext uri="{FF2B5EF4-FFF2-40B4-BE49-F238E27FC236}">
                <a16:creationId xmlns:a16="http://schemas.microsoft.com/office/drawing/2014/main" id="{447D6B42-48B2-417B-972F-0231C962B7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5B6EA6-1866-4B54-8963-D869D186063E}"/>
              </a:ext>
            </a:extLst>
          </p:cNvPr>
          <p:cNvSpPr>
            <a:spLocks noGrp="1"/>
          </p:cNvSpPr>
          <p:nvPr>
            <p:ph type="sldNum" sz="quarter" idx="12"/>
          </p:nvPr>
        </p:nvSpPr>
        <p:spPr/>
        <p:txBody>
          <a:bodyPr/>
          <a:lstStyle/>
          <a:p>
            <a:fld id="{EB4B306F-0E76-46D6-9D71-4D50BC2CAD61}" type="slidenum">
              <a:rPr lang="en-GB" smtClean="0"/>
              <a:t>‹#›</a:t>
            </a:fld>
            <a:endParaRPr lang="en-GB"/>
          </a:p>
        </p:txBody>
      </p:sp>
    </p:spTree>
    <p:extLst>
      <p:ext uri="{BB962C8B-B14F-4D97-AF65-F5344CB8AC3E}">
        <p14:creationId xmlns:p14="http://schemas.microsoft.com/office/powerpoint/2010/main" val="22340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1143000"/>
          </a:xfrm>
        </p:spPr>
        <p:txBody>
          <a:bodyPr/>
          <a:lstStyle>
            <a:lvl1pPr>
              <a:defRPr b="1">
                <a:solidFill>
                  <a:schemeClr val="tx2"/>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196754"/>
            <a:ext cx="5384800" cy="4929411"/>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196754"/>
            <a:ext cx="5384800" cy="4929411"/>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9D873614-D828-406D-B63C-8B8417E77E11}" type="datetime1">
              <a:rPr lang="en-GB" smtClean="0">
                <a:solidFill>
                  <a:prstClr val="black">
                    <a:tint val="75000"/>
                  </a:prstClr>
                </a:solidFill>
              </a:rPr>
              <a:pPr/>
              <a:t>12/09/2023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a:solidFill>
                  <a:prstClr val="black">
                    <a:tint val="75000"/>
                  </a:prstClr>
                </a:solidFill>
              </a:rPr>
              <a:t>www.coramvoice.org.uk/brightspots</a:t>
            </a:r>
          </a:p>
        </p:txBody>
      </p:sp>
      <p:sp>
        <p:nvSpPr>
          <p:cNvPr id="7" name="Slide Number Placeholder 6"/>
          <p:cNvSpPr>
            <a:spLocks noGrp="1"/>
          </p:cNvSpPr>
          <p:nvPr>
            <p:ph type="sldNum" sz="quarter" idx="12"/>
          </p:nvPr>
        </p:nvSpPr>
        <p:spPr>
          <a:xfrm>
            <a:off x="9168341" y="6381369"/>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32628350"/>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D203-4760-46E2-A887-5A80BDE128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A757DA-47B3-4B73-AFEE-DC80A2F0F3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7236CA-D46C-4A81-9E0E-C7A39D86CC6E}"/>
              </a:ext>
            </a:extLst>
          </p:cNvPr>
          <p:cNvSpPr>
            <a:spLocks noGrp="1"/>
          </p:cNvSpPr>
          <p:nvPr>
            <p:ph type="dt" sz="half" idx="10"/>
          </p:nvPr>
        </p:nvSpPr>
        <p:spPr/>
        <p:txBody>
          <a:bodyPr/>
          <a:lstStyle/>
          <a:p>
            <a:fld id="{6ED139DE-8C47-4457-BBB9-999491DF9BDF}" type="datetimeFigureOut">
              <a:rPr lang="en-GB" smtClean="0"/>
              <a:t>12/09/2023</a:t>
            </a:fld>
            <a:endParaRPr lang="en-GB"/>
          </a:p>
        </p:txBody>
      </p:sp>
      <p:sp>
        <p:nvSpPr>
          <p:cNvPr id="5" name="Footer Placeholder 4">
            <a:extLst>
              <a:ext uri="{FF2B5EF4-FFF2-40B4-BE49-F238E27FC236}">
                <a16:creationId xmlns:a16="http://schemas.microsoft.com/office/drawing/2014/main" id="{9E72DC01-2CBF-4849-8D6B-50D3D03625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340CAF-3A03-4A23-9CC0-31DDCD5DD903}"/>
              </a:ext>
            </a:extLst>
          </p:cNvPr>
          <p:cNvSpPr>
            <a:spLocks noGrp="1"/>
          </p:cNvSpPr>
          <p:nvPr>
            <p:ph type="sldNum" sz="quarter" idx="12"/>
          </p:nvPr>
        </p:nvSpPr>
        <p:spPr/>
        <p:txBody>
          <a:bodyPr/>
          <a:lstStyle/>
          <a:p>
            <a:fld id="{EB4B306F-0E76-46D6-9D71-4D50BC2CAD61}" type="slidenum">
              <a:rPr lang="en-GB" smtClean="0"/>
              <a:t>‹#›</a:t>
            </a:fld>
            <a:endParaRPr lang="en-GB"/>
          </a:p>
        </p:txBody>
      </p:sp>
    </p:spTree>
    <p:extLst>
      <p:ext uri="{BB962C8B-B14F-4D97-AF65-F5344CB8AC3E}">
        <p14:creationId xmlns:p14="http://schemas.microsoft.com/office/powerpoint/2010/main" val="1503602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7475FC-2529-449C-A5A0-2467823DA7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69C63F-8C25-4AC1-BEA4-A4D58F63AD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D31496-0603-417E-B022-2A9F3502DF65}"/>
              </a:ext>
            </a:extLst>
          </p:cNvPr>
          <p:cNvSpPr>
            <a:spLocks noGrp="1"/>
          </p:cNvSpPr>
          <p:nvPr>
            <p:ph type="dt" sz="half" idx="10"/>
          </p:nvPr>
        </p:nvSpPr>
        <p:spPr/>
        <p:txBody>
          <a:bodyPr/>
          <a:lstStyle/>
          <a:p>
            <a:fld id="{6ED139DE-8C47-4457-BBB9-999491DF9BDF}" type="datetimeFigureOut">
              <a:rPr lang="en-GB" smtClean="0"/>
              <a:t>12/09/2023</a:t>
            </a:fld>
            <a:endParaRPr lang="en-GB"/>
          </a:p>
        </p:txBody>
      </p:sp>
      <p:sp>
        <p:nvSpPr>
          <p:cNvPr id="5" name="Footer Placeholder 4">
            <a:extLst>
              <a:ext uri="{FF2B5EF4-FFF2-40B4-BE49-F238E27FC236}">
                <a16:creationId xmlns:a16="http://schemas.microsoft.com/office/drawing/2014/main" id="{24D89189-5630-44EF-8E29-15317A2FE5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CBF931-31CF-43F6-8930-3563A1A7A4B8}"/>
              </a:ext>
            </a:extLst>
          </p:cNvPr>
          <p:cNvSpPr>
            <a:spLocks noGrp="1"/>
          </p:cNvSpPr>
          <p:nvPr>
            <p:ph type="sldNum" sz="quarter" idx="12"/>
          </p:nvPr>
        </p:nvSpPr>
        <p:spPr/>
        <p:txBody>
          <a:bodyPr/>
          <a:lstStyle/>
          <a:p>
            <a:fld id="{EB4B306F-0E76-46D6-9D71-4D50BC2CAD61}" type="slidenum">
              <a:rPr lang="en-GB" smtClean="0"/>
              <a:t>‹#›</a:t>
            </a:fld>
            <a:endParaRPr lang="en-GB"/>
          </a:p>
        </p:txBody>
      </p:sp>
    </p:spTree>
    <p:extLst>
      <p:ext uri="{BB962C8B-B14F-4D97-AF65-F5344CB8AC3E}">
        <p14:creationId xmlns:p14="http://schemas.microsoft.com/office/powerpoint/2010/main" val="82286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392" y="-8293"/>
            <a:ext cx="10972800" cy="1143000"/>
          </a:xfrm>
        </p:spPr>
        <p:txBody>
          <a:bodyPr/>
          <a:lstStyle>
            <a:lvl1pPr>
              <a:defRPr b="1">
                <a:solidFill>
                  <a:srgbClr val="80388D"/>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196752"/>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836514"/>
            <a:ext cx="5386917"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94" y="1196752"/>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4" y="1836514"/>
            <a:ext cx="5389033"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FEAC3E-A275-46E7-8D1F-D4A591F1F90E}" type="datetime1">
              <a:rPr lang="en-GB" smtClean="0">
                <a:solidFill>
                  <a:prstClr val="black">
                    <a:tint val="75000"/>
                  </a:prstClr>
                </a:solidFill>
              </a:rPr>
              <a:pPr/>
              <a:t>12/09/2023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r>
              <a:rPr lang="en-GB" dirty="0">
                <a:solidFill>
                  <a:prstClr val="black">
                    <a:tint val="75000"/>
                  </a:prstClr>
                </a:solidFill>
              </a:rPr>
              <a:t>www.coramvoice.org.uk/brightspots</a:t>
            </a:r>
          </a:p>
        </p:txBody>
      </p:sp>
      <p:sp>
        <p:nvSpPr>
          <p:cNvPr id="9" name="Slide Number Placeholder 8"/>
          <p:cNvSpPr>
            <a:spLocks noGrp="1"/>
          </p:cNvSpPr>
          <p:nvPr>
            <p:ph type="sldNum" sz="quarter" idx="12"/>
          </p:nvPr>
        </p:nvSpPr>
        <p:spPr>
          <a:xfrm>
            <a:off x="9072331" y="6364348"/>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44137465"/>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1866F-39C4-4FA0-953C-EFF5256D74A4}" type="datetime1">
              <a:rPr lang="en-GB" smtClean="0">
                <a:solidFill>
                  <a:prstClr val="black">
                    <a:tint val="75000"/>
                  </a:prstClr>
                </a:solidFill>
              </a:rPr>
              <a:pPr/>
              <a:t>12/09/2023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r>
              <a:rPr lang="en-GB" dirty="0">
                <a:solidFill>
                  <a:prstClr val="black">
                    <a:tint val="75000"/>
                  </a:prstClr>
                </a:solidFill>
              </a:rPr>
              <a:t>www.coramvoice.org.uk/brightspots</a:t>
            </a:r>
          </a:p>
        </p:txBody>
      </p:sp>
      <p:sp>
        <p:nvSpPr>
          <p:cNvPr id="4" name="Slide Number Placeholder 3"/>
          <p:cNvSpPr>
            <a:spLocks noGrp="1"/>
          </p:cNvSpPr>
          <p:nvPr>
            <p:ph type="sldNum" sz="quarter" idx="12"/>
          </p:nvPr>
        </p:nvSpPr>
        <p:spPr>
          <a:xfrm>
            <a:off x="9168341" y="6364348"/>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30804838"/>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7379902-740A-4F06-8E73-3CFD24F14E80}" type="datetimeFigureOut">
              <a:rPr lang="en-GB" smtClean="0">
                <a:solidFill>
                  <a:prstClr val="black">
                    <a:tint val="75000"/>
                  </a:prstClr>
                </a:solidFill>
              </a:rPr>
              <a:pPr/>
              <a:t>12/09/2023</a:t>
            </a:fld>
            <a:endParaRPr lang="en-GB"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5539720E-A6C6-41DC-A0CE-823AF1B2A98F}" type="slidenum">
              <a:rPr lang="en-GB" smtClean="0">
                <a:solidFill>
                  <a:prstClr val="black">
                    <a:tint val="75000"/>
                  </a:prstClr>
                </a:solidFill>
              </a:rPr>
              <a:pPr/>
              <a:t>‹#›</a:t>
            </a:fld>
            <a:endParaRPr lang="en-GB" dirty="0">
              <a:solidFill>
                <a:prstClr val="black">
                  <a:tint val="75000"/>
                </a:prstClr>
              </a:solidFill>
            </a:endParaRPr>
          </a:p>
        </p:txBody>
      </p:sp>
      <p:sp>
        <p:nvSpPr>
          <p:cNvPr id="5" name="Title 1"/>
          <p:cNvSpPr>
            <a:spLocks noGrp="1"/>
          </p:cNvSpPr>
          <p:nvPr>
            <p:ph type="title"/>
          </p:nvPr>
        </p:nvSpPr>
        <p:spPr>
          <a:xfrm>
            <a:off x="623392" y="0"/>
            <a:ext cx="10972800" cy="1143000"/>
          </a:xfrm>
        </p:spPr>
        <p:txBody>
          <a:bodyPr/>
          <a:lstStyle>
            <a:lvl1pPr>
              <a:defRPr b="1">
                <a:solidFill>
                  <a:schemeClr val="tx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592749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31372"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31372" y="2132857"/>
            <a:ext cx="3662197" cy="3993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4271820" y="2132857"/>
            <a:ext cx="3648407" cy="3993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a:xfrm>
            <a:off x="609600" y="6356387"/>
            <a:ext cx="2844800" cy="365125"/>
          </a:xfrm>
          <a:prstGeom prst="rect">
            <a:avLst/>
          </a:prstGeom>
        </p:spPr>
        <p:txBody>
          <a:bodyPr/>
          <a:lstStyle/>
          <a:p>
            <a:fld id="{E7EF3E82-F062-4224-867C-6E08C61E1661}" type="datetimeFigureOut">
              <a:rPr lang="en-GB">
                <a:solidFill>
                  <a:srgbClr val="B20E10"/>
                </a:solidFill>
                <a:cs typeface="Times New Roman" pitchFamily="18" charset="0"/>
              </a:rPr>
              <a:pPr/>
              <a:t>12/09/2023</a:t>
            </a:fld>
            <a:endParaRPr lang="en-GB" dirty="0">
              <a:solidFill>
                <a:srgbClr val="B20E10"/>
              </a:solidFill>
              <a:cs typeface="Times New Roman" pitchFamily="18" charset="0"/>
            </a:endParaRPr>
          </a:p>
        </p:txBody>
      </p:sp>
      <p:sp>
        <p:nvSpPr>
          <p:cNvPr id="8" name="Footer Placeholder 7"/>
          <p:cNvSpPr>
            <a:spLocks noGrp="1"/>
          </p:cNvSpPr>
          <p:nvPr>
            <p:ph type="ftr" sz="quarter" idx="11"/>
          </p:nvPr>
        </p:nvSpPr>
        <p:spPr>
          <a:xfrm>
            <a:off x="4165600" y="6356387"/>
            <a:ext cx="3860800" cy="365125"/>
          </a:xfrm>
          <a:prstGeom prst="rect">
            <a:avLst/>
          </a:prstGeom>
        </p:spPr>
        <p:txBody>
          <a:bodyPr/>
          <a:lstStyle/>
          <a:p>
            <a:endParaRPr lang="en-GB" dirty="0">
              <a:solidFill>
                <a:srgbClr val="B20E10"/>
              </a:solidFill>
              <a:cs typeface="Times New Roman" pitchFamily="18" charset="0"/>
            </a:endParaRPr>
          </a:p>
        </p:txBody>
      </p:sp>
      <p:sp>
        <p:nvSpPr>
          <p:cNvPr id="9" name="Slide Number Placeholder 8"/>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
        <p:nvSpPr>
          <p:cNvPr id="10" name="Content Placeholder 5"/>
          <p:cNvSpPr>
            <a:spLocks noGrp="1"/>
          </p:cNvSpPr>
          <p:nvPr>
            <p:ph sz="quarter" idx="13"/>
          </p:nvPr>
        </p:nvSpPr>
        <p:spPr>
          <a:xfrm>
            <a:off x="8112224" y="2132856"/>
            <a:ext cx="3648405" cy="40232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p:cNvSpPr>
            <a:spLocks noGrp="1"/>
          </p:cNvSpPr>
          <p:nvPr>
            <p:ph type="body" idx="14"/>
          </p:nvPr>
        </p:nvSpPr>
        <p:spPr>
          <a:xfrm>
            <a:off x="4271800"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5"/>
          </p:nvPr>
        </p:nvSpPr>
        <p:spPr>
          <a:xfrm>
            <a:off x="8112224"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826783221"/>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379902-740A-4F06-8E73-3CFD24F14E80}" type="datetimeFigureOut">
              <a:rPr lang="en-GB" smtClean="0">
                <a:solidFill>
                  <a:prstClr val="black">
                    <a:tint val="75000"/>
                  </a:prstClr>
                </a:solidFill>
              </a:rPr>
              <a:pPr/>
              <a:t>12/09/2023</a:t>
            </a:fld>
            <a:endParaRPr lang="en-GB" dirty="0">
              <a:solidFill>
                <a:prstClr val="black">
                  <a:tint val="75000"/>
                </a:prstClr>
              </a:solidFill>
            </a:endParaRPr>
          </a:p>
        </p:txBody>
      </p:sp>
      <p:sp>
        <p:nvSpPr>
          <p:cNvPr id="8" name="Footer Placeholder 7"/>
          <p:cNvSpPr>
            <a:spLocks noGrp="1"/>
          </p:cNvSpPr>
          <p:nvPr>
            <p:ph type="ftr" sz="quarter" idx="11"/>
          </p:nvPr>
        </p:nvSpPr>
        <p:spPr>
          <a:xfrm>
            <a:off x="4165600" y="6356359"/>
            <a:ext cx="3860800" cy="365125"/>
          </a:xfrm>
          <a:prstGeom prst="rect">
            <a:avLst/>
          </a:prstGeom>
        </p:spPr>
        <p:txBody>
          <a:bodyPr/>
          <a:lstStyle/>
          <a:p>
            <a:endParaRPr lang="en-GB" dirty="0">
              <a:solidFill>
                <a:prstClr val="black"/>
              </a:solidFill>
            </a:endParaRPr>
          </a:p>
        </p:txBody>
      </p:sp>
      <p:sp>
        <p:nvSpPr>
          <p:cNvPr id="9" name="Slide Number Placeholder 8"/>
          <p:cNvSpPr>
            <a:spLocks noGrp="1"/>
          </p:cNvSpPr>
          <p:nvPr>
            <p:ph type="sldNum" sz="quarter" idx="12"/>
          </p:nvPr>
        </p:nvSpPr>
        <p:spPr/>
        <p:txBody>
          <a:bodyPr/>
          <a:lstStyle/>
          <a:p>
            <a:fld id="{5539720E-A6C6-41DC-A0CE-823AF1B2A98F}" type="slidenum">
              <a:rPr lang="en-GB" smtClean="0">
                <a:solidFill>
                  <a:prstClr val="black">
                    <a:tint val="75000"/>
                  </a:prstClr>
                </a:solidFill>
              </a:rPr>
              <a:pPr/>
              <a:t>‹#›</a:t>
            </a:fld>
            <a:endParaRPr lang="en-GB" dirty="0">
              <a:solidFill>
                <a:prstClr val="black">
                  <a:tint val="75000"/>
                </a:prstClr>
              </a:solidFill>
            </a:endParaRPr>
          </a:p>
        </p:txBody>
      </p:sp>
      <p:sp>
        <p:nvSpPr>
          <p:cNvPr id="11" name="Title 1"/>
          <p:cNvSpPr>
            <a:spLocks noGrp="1"/>
          </p:cNvSpPr>
          <p:nvPr>
            <p:ph type="title"/>
          </p:nvPr>
        </p:nvSpPr>
        <p:spPr>
          <a:xfrm>
            <a:off x="239349" y="44624"/>
            <a:ext cx="11617291" cy="936104"/>
          </a:xfrm>
          <a:prstGeom prst="rect">
            <a:avLst/>
          </a:prstGeom>
        </p:spPr>
        <p:txBody>
          <a:bodyPr anchor="ctr">
            <a:normAutofit/>
          </a:bodyPr>
          <a:lstStyle>
            <a:lvl1pPr>
              <a:defRPr sz="360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969150578"/>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2CD7AE7-A813-4584-9711-D62EF76A3047}"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C6067-CF7A-4D78-86D7-2941E8DB785B}" type="slidenum">
              <a:rPr lang="en-GB" smtClean="0"/>
              <a:t>‹#›</a:t>
            </a:fld>
            <a:endParaRPr lang="en-GB"/>
          </a:p>
        </p:txBody>
      </p:sp>
    </p:spTree>
    <p:extLst>
      <p:ext uri="{BB962C8B-B14F-4D97-AF65-F5344CB8AC3E}">
        <p14:creationId xmlns:p14="http://schemas.microsoft.com/office/powerpoint/2010/main" val="324179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91"/>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cs typeface="Arial" panose="020B0604020202020204" pitchFamily="34" charset="0"/>
              </a:defRPr>
            </a:lvl1pPr>
          </a:lstStyle>
          <a:p>
            <a:fld id="{6DDE8F97-2FDF-4EC0-9451-DC15B05F168E}" type="datetime1">
              <a:rPr lang="en-GB" smtClean="0">
                <a:solidFill>
                  <a:prstClr val="black">
                    <a:tint val="75000"/>
                  </a:prstClr>
                </a:solidFill>
              </a:rPr>
              <a:pPr/>
              <a:t>12/09/2023</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91"/>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cs typeface="Arial" panose="020B0604020202020204" pitchFamily="34" charset="0"/>
              </a:defRPr>
            </a:lvl1pPr>
          </a:lstStyle>
          <a:p>
            <a:r>
              <a:rPr lang="en-GB" dirty="0">
                <a:solidFill>
                  <a:prstClr val="black">
                    <a:tint val="75000"/>
                  </a:prstClr>
                </a:solidFill>
              </a:rPr>
              <a:t>www.coramvoice.org.uk/brightspots</a:t>
            </a:r>
          </a:p>
        </p:txBody>
      </p:sp>
      <p:sp>
        <p:nvSpPr>
          <p:cNvPr id="6" name="Slide Number Placeholder 5"/>
          <p:cNvSpPr>
            <a:spLocks noGrp="1"/>
          </p:cNvSpPr>
          <p:nvPr>
            <p:ph type="sldNum" sz="quarter" idx="4"/>
          </p:nvPr>
        </p:nvSpPr>
        <p:spPr>
          <a:xfrm>
            <a:off x="9168341" y="6381369"/>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0821052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6" r:id="rId5"/>
    <p:sldLayoutId id="2147483757" r:id="rId6"/>
    <p:sldLayoutId id="2147483666" r:id="rId7"/>
    <p:sldLayoutId id="2147483764" r:id="rId8"/>
    <p:sldLayoutId id="2147483777" r:id="rId9"/>
  </p:sldLayoutIdLst>
  <mc:AlternateContent xmlns:mc="http://schemas.openxmlformats.org/markup-compatibility/2006" xmlns:p14="http://schemas.microsoft.com/office/powerpoint/2010/main">
    <mc:Choice Requires="p14">
      <p:transition p14:dur="0" advTm="38001"/>
    </mc:Choice>
    <mc:Fallback xmlns="">
      <p:transition advTm="38001"/>
    </mc:Fallback>
  </mc:AlternateContent>
  <p:hf sldNum="0" hdr="0" ftr="0" dt="0"/>
  <p:txStyles>
    <p:titleStyle>
      <a:lvl1pPr algn="l" defTabSz="914400" rtl="0" eaLnBrk="1" latinLnBrk="0" hangingPunct="1">
        <a:spcBef>
          <a:spcPct val="0"/>
        </a:spcBef>
        <a:buNone/>
        <a:defRPr sz="3600" b="1" kern="1200">
          <a:solidFill>
            <a:schemeClr val="tx2"/>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E8560-2AE4-40C5-B9EE-C5C45AFA1A3F}" type="datetimeFigureOut">
              <a:rPr lang="en-GB" smtClean="0">
                <a:solidFill>
                  <a:prstClr val="black">
                    <a:tint val="75000"/>
                  </a:prstClr>
                </a:solidFill>
              </a:rPr>
              <a:pPr/>
              <a:t>12/09/2023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191BE-2FC0-4824-A846-952F418EFF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9755034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9F4ED4-D77C-49A1-9830-2E62261E0B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0B0D98-04C6-4AFA-BE1B-2FB73F52FC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D7935B-D815-4C3A-B784-8FE1209EBB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139DE-8C47-4457-BBB9-999491DF9BDF}" type="datetimeFigureOut">
              <a:rPr lang="en-GB" smtClean="0"/>
              <a:t>12/09/2023</a:t>
            </a:fld>
            <a:endParaRPr lang="en-GB"/>
          </a:p>
        </p:txBody>
      </p:sp>
      <p:sp>
        <p:nvSpPr>
          <p:cNvPr id="5" name="Footer Placeholder 4">
            <a:extLst>
              <a:ext uri="{FF2B5EF4-FFF2-40B4-BE49-F238E27FC236}">
                <a16:creationId xmlns:a16="http://schemas.microsoft.com/office/drawing/2014/main" id="{0C05B92B-79A3-40CE-A6A2-74A1245829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C765A23-3DC2-45A4-A9E5-737AE23FE8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B306F-0E76-46D6-9D71-4D50BC2CAD61}" type="slidenum">
              <a:rPr lang="en-GB" smtClean="0"/>
              <a:t>‹#›</a:t>
            </a:fld>
            <a:endParaRPr lang="en-GB"/>
          </a:p>
        </p:txBody>
      </p:sp>
    </p:spTree>
    <p:extLst>
      <p:ext uri="{BB962C8B-B14F-4D97-AF65-F5344CB8AC3E}">
        <p14:creationId xmlns:p14="http://schemas.microsoft.com/office/powerpoint/2010/main" val="174813187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notesSlide" Target="../notesSlides/notesSlide21.xml"/><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31.png"/><Relationship Id="rId3" Type="http://schemas.openxmlformats.org/officeDocument/2006/relationships/notesSlide" Target="../notesSlides/notesSlide22.xml"/><Relationship Id="rId21"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30.png"/><Relationship Id="rId2" Type="http://schemas.openxmlformats.org/officeDocument/2006/relationships/slideLayout" Target="../slideLayouts/slideLayout5.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tags" Target="../tags/tag1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28.png"/><Relationship Id="rId15" Type="http://schemas.openxmlformats.org/officeDocument/2006/relationships/image" Target="../media/image46.png"/><Relationship Id="rId23" Type="http://schemas.openxmlformats.org/officeDocument/2006/relationships/image" Target="../media/image36.png"/><Relationship Id="rId10" Type="http://schemas.openxmlformats.org/officeDocument/2006/relationships/image" Target="../media/image41.png"/><Relationship Id="rId19" Type="http://schemas.openxmlformats.org/officeDocument/2006/relationships/image" Target="../media/image32.png"/><Relationship Id="rId4" Type="http://schemas.openxmlformats.org/officeDocument/2006/relationships/image" Target="../media/image27.jpe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hyperlink" Target="https://coramvoice.org.uk/brightspots" TargetMode="External"/><Relationship Id="rId7"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8.png"/><Relationship Id="rId5" Type="http://schemas.openxmlformats.org/officeDocument/2006/relationships/image" Target="../media/image2.png"/><Relationship Id="rId4" Type="http://schemas.openxmlformats.org/officeDocument/2006/relationships/hyperlink" Target="mailto:Linda.Briheim-crookall@coramvoice.ogr.uk"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coramvoice.org.uk/10000-Voices-Repor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ramvoice.org.uk/wp-content/uploads/2019/08/bright_spots_-_wales_report_-_final_1.11.18_english.pdf"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hyperlink" Target="https://coramvoice.org.uk/wp-content/uploads/2019/08/bright_spots_-_wales_report_-_final_1.11.18_cymraeg.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74149" y="4174583"/>
            <a:ext cx="9144000" cy="4359488"/>
          </a:xfrm>
        </p:spPr>
        <p:txBody>
          <a:bodyPr>
            <a:normAutofit/>
          </a:bodyPr>
          <a:lstStyle/>
          <a:p>
            <a:endParaRPr lang="en-GB" sz="3200" b="1" dirty="0">
              <a:solidFill>
                <a:schemeClr val="tx2"/>
              </a:solidFill>
            </a:endParaRPr>
          </a:p>
          <a:p>
            <a:endParaRPr lang="en-GB" sz="3200" b="1" dirty="0">
              <a:solidFill>
                <a:schemeClr val="tx2"/>
              </a:solidFill>
            </a:endParaRPr>
          </a:p>
        </p:txBody>
      </p:sp>
      <p:sp>
        <p:nvSpPr>
          <p:cNvPr id="2" name="Title 1"/>
          <p:cNvSpPr>
            <a:spLocks noGrp="1"/>
          </p:cNvSpPr>
          <p:nvPr>
            <p:ph type="ctrTitle"/>
          </p:nvPr>
        </p:nvSpPr>
        <p:spPr>
          <a:xfrm>
            <a:off x="4497751" y="1746071"/>
            <a:ext cx="7120100" cy="2884592"/>
          </a:xfrm>
        </p:spPr>
        <p:txBody>
          <a:bodyPr>
            <a:noAutofit/>
          </a:bodyPr>
          <a:lstStyle/>
          <a:p>
            <a:pPr algn="l"/>
            <a:r>
              <a:rPr lang="en-GB" sz="5400" dirty="0"/>
              <a:t>What makes life good? </a:t>
            </a:r>
            <a:br>
              <a:rPr lang="en-GB" sz="4400" dirty="0"/>
            </a:br>
            <a:r>
              <a:rPr lang="en-GB" sz="3600" dirty="0">
                <a:solidFill>
                  <a:schemeClr val="tx2"/>
                </a:solidFill>
              </a:rPr>
              <a:t>What children in care say about their well-being </a:t>
            </a:r>
            <a:br>
              <a:rPr lang="en-GB" sz="3600" dirty="0">
                <a:solidFill>
                  <a:schemeClr val="tx2"/>
                </a:solidFill>
              </a:rPr>
            </a:br>
            <a:r>
              <a:rPr lang="en-GB" sz="3600" dirty="0"/>
              <a:t>Learning from the Bright Spots Programme</a:t>
            </a:r>
            <a:endParaRPr lang="en-GB" sz="4400" dirty="0"/>
          </a:p>
        </p:txBody>
      </p:sp>
      <p:sp>
        <p:nvSpPr>
          <p:cNvPr id="6" name="Rectangle 5"/>
          <p:cNvSpPr/>
          <p:nvPr/>
        </p:nvSpPr>
        <p:spPr>
          <a:xfrm>
            <a:off x="685551" y="5515659"/>
            <a:ext cx="10093851" cy="523220"/>
          </a:xfrm>
          <a:prstGeom prst="rect">
            <a:avLst/>
          </a:prstGeom>
        </p:spPr>
        <p:txBody>
          <a:bodyPr wrap="square">
            <a:spAutoFit/>
          </a:bodyPr>
          <a:lstStyle/>
          <a:p>
            <a:r>
              <a:rPr lang="en-GB" sz="2800" dirty="0">
                <a:solidFill>
                  <a:srgbClr val="B20E10"/>
                </a:solidFill>
              </a:rPr>
              <a:t>Susanna Larsson, Operations Manager </a:t>
            </a:r>
            <a:endParaRPr lang="en-GB" sz="3200" b="1" dirty="0">
              <a:solidFill>
                <a:srgbClr val="B20E10"/>
              </a:solidFill>
            </a:endParaRPr>
          </a:p>
        </p:txBody>
      </p:sp>
      <p:pic>
        <p:nvPicPr>
          <p:cNvPr id="5" name="Picture 2" descr="V:\London and South East\Policy &amp; Practice Development\Bright Spots Project\External Communications\Branding &amp; Logos\Logos\Bright Spots logo\Bright-Spot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958" y="1746071"/>
            <a:ext cx="3242564" cy="3242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493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8916" r="-1"/>
          <a:stretch/>
        </p:blipFill>
        <p:spPr>
          <a:xfrm>
            <a:off x="-172276" y="631556"/>
            <a:ext cx="11626427" cy="2890101"/>
          </a:xfrm>
          <a:prstGeom prst="rect">
            <a:avLst/>
          </a:prstGeom>
        </p:spPr>
      </p:pic>
      <p:sp>
        <p:nvSpPr>
          <p:cNvPr id="12" name="Rounded Rectangular Callout 11"/>
          <p:cNvSpPr/>
          <p:nvPr/>
        </p:nvSpPr>
        <p:spPr>
          <a:xfrm>
            <a:off x="685801" y="3712214"/>
            <a:ext cx="7009232" cy="2017586"/>
          </a:xfrm>
          <a:prstGeom prst="wedgeRoundRectCallout">
            <a:avLst>
              <a:gd name="adj1" fmla="val 5335"/>
              <a:gd name="adj2" fmla="val 6269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a:r>
              <a:rPr lang="en-US" sz="2000" b="1" i="1" dirty="0">
                <a:solidFill>
                  <a:schemeClr val="tx2"/>
                </a:solidFill>
              </a:rPr>
              <a:t>I actually feel so safe now and that means I don’t get hit by mum or dad and don’t have to hear them swear and hear them arguing. My foster parents are so kind, loving, and so funny!  </a:t>
            </a:r>
            <a:r>
              <a:rPr lang="en-US" sz="2000" b="1" i="1" dirty="0">
                <a:solidFill>
                  <a:schemeClr val="tx1">
                    <a:lumMod val="50000"/>
                    <a:lumOff val="50000"/>
                  </a:schemeClr>
                </a:solidFill>
              </a:rPr>
              <a:t>8-11yrs</a:t>
            </a:r>
            <a:endParaRPr lang="en-GB" sz="1400" dirty="0">
              <a:solidFill>
                <a:schemeClr val="tx1">
                  <a:lumMod val="50000"/>
                  <a:lumOff val="50000"/>
                </a:schemeClr>
              </a:solidFill>
            </a:endParaRPr>
          </a:p>
        </p:txBody>
      </p:sp>
      <p:sp>
        <p:nvSpPr>
          <p:cNvPr id="3" name="Rectangle 2"/>
          <p:cNvSpPr/>
          <p:nvPr/>
        </p:nvSpPr>
        <p:spPr>
          <a:xfrm>
            <a:off x="8164286" y="3729223"/>
            <a:ext cx="3483428" cy="1938992"/>
          </a:xfrm>
          <a:prstGeom prst="rect">
            <a:avLst/>
          </a:prstGeom>
        </p:spPr>
        <p:txBody>
          <a:bodyPr wrap="square">
            <a:spAutoFit/>
          </a:bodyPr>
          <a:lstStyle/>
          <a:p>
            <a:r>
              <a:rPr lang="en-US" sz="2400" b="1" dirty="0"/>
              <a:t>Compared with the general population, a larger percentage</a:t>
            </a:r>
          </a:p>
          <a:p>
            <a:r>
              <a:rPr lang="en-US" sz="2400" b="1" dirty="0"/>
              <a:t>of children in care felt safe where they lived</a:t>
            </a:r>
            <a:endParaRPr lang="en-GB" sz="2400" b="1" dirty="0"/>
          </a:p>
        </p:txBody>
      </p:sp>
      <p:sp>
        <p:nvSpPr>
          <p:cNvPr id="9" name="Title 8"/>
          <p:cNvSpPr>
            <a:spLocks noGrp="1"/>
          </p:cNvSpPr>
          <p:nvPr>
            <p:ph type="title"/>
          </p:nvPr>
        </p:nvSpPr>
        <p:spPr>
          <a:xfrm>
            <a:off x="596900" y="161656"/>
            <a:ext cx="10972800" cy="1143000"/>
          </a:xfrm>
        </p:spPr>
        <p:txBody>
          <a:bodyPr/>
          <a:lstStyle/>
          <a:p>
            <a:r>
              <a:rPr lang="en-GB" dirty="0"/>
              <a:t>Feeling safe</a:t>
            </a:r>
          </a:p>
        </p:txBody>
      </p:sp>
      <p:sp>
        <p:nvSpPr>
          <p:cNvPr id="2" name="Rectangle 1">
            <a:extLst>
              <a:ext uri="{FF2B5EF4-FFF2-40B4-BE49-F238E27FC236}">
                <a16:creationId xmlns:a16="http://schemas.microsoft.com/office/drawing/2014/main" id="{A74C110E-35B8-D5E5-BB17-6A63A1677C1E}"/>
              </a:ext>
            </a:extLst>
          </p:cNvPr>
          <p:cNvSpPr/>
          <p:nvPr/>
        </p:nvSpPr>
        <p:spPr>
          <a:xfrm>
            <a:off x="4421305" y="3022897"/>
            <a:ext cx="1661995" cy="689317"/>
          </a:xfrm>
          <a:prstGeom prst="rect">
            <a:avLst/>
          </a:prstGeom>
          <a:ln>
            <a:solidFill>
              <a:srgbClr val="B20E1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ea typeface="+mn-ea"/>
                <a:cs typeface="+mn-cs"/>
              </a:rPr>
              <a:t>Wales: 86%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ea typeface="+mn-ea"/>
                <a:cs typeface="+mn-cs"/>
              </a:rPr>
              <a:t>(11-18yrs)</a:t>
            </a:r>
          </a:p>
        </p:txBody>
      </p:sp>
    </p:spTree>
    <p:custDataLst>
      <p:tags r:id="rId1"/>
    </p:custDataLst>
    <p:extLst>
      <p:ext uri="{BB962C8B-B14F-4D97-AF65-F5344CB8AC3E}">
        <p14:creationId xmlns:p14="http://schemas.microsoft.com/office/powerpoint/2010/main" val="2104867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8759" r="-2"/>
          <a:stretch/>
        </p:blipFill>
        <p:spPr>
          <a:xfrm>
            <a:off x="125354" y="2358239"/>
            <a:ext cx="11355446" cy="3714278"/>
          </a:xfrm>
          <a:prstGeom prst="rect">
            <a:avLst/>
          </a:prstGeom>
        </p:spPr>
      </p:pic>
      <p:sp>
        <p:nvSpPr>
          <p:cNvPr id="13" name="Rounded Rectangular Callout 12"/>
          <p:cNvSpPr/>
          <p:nvPr/>
        </p:nvSpPr>
        <p:spPr>
          <a:xfrm>
            <a:off x="596900" y="1215239"/>
            <a:ext cx="6519376" cy="1899180"/>
          </a:xfrm>
          <a:prstGeom prst="wedgeRoundRectCallout">
            <a:avLst>
              <a:gd name="adj1" fmla="val -39435"/>
              <a:gd name="adj2" fmla="val 69532"/>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a:r>
              <a:rPr lang="en-US" sz="2400" b="1" i="1" dirty="0">
                <a:solidFill>
                  <a:schemeClr val="tx2"/>
                </a:solidFill>
              </a:rPr>
              <a:t>I am perfectly happy at school and at home and there is nothing I want [social services] to change. </a:t>
            </a:r>
            <a:r>
              <a:rPr lang="en-US" sz="2400" b="1" i="1" dirty="0">
                <a:solidFill>
                  <a:schemeClr val="tx1">
                    <a:lumMod val="50000"/>
                    <a:lumOff val="50000"/>
                  </a:schemeClr>
                </a:solidFill>
              </a:rPr>
              <a:t>8-11yrs</a:t>
            </a:r>
            <a:endParaRPr lang="en-GB" sz="2400" b="1" i="1" dirty="0">
              <a:solidFill>
                <a:schemeClr val="tx1">
                  <a:lumMod val="50000"/>
                  <a:lumOff val="50000"/>
                </a:schemeClr>
              </a:solidFill>
            </a:endParaRPr>
          </a:p>
        </p:txBody>
      </p:sp>
      <p:sp>
        <p:nvSpPr>
          <p:cNvPr id="9" name="Rectangle 8"/>
          <p:cNvSpPr/>
          <p:nvPr/>
        </p:nvSpPr>
        <p:spPr>
          <a:xfrm>
            <a:off x="718459" y="5775553"/>
            <a:ext cx="3483428" cy="461665"/>
          </a:xfrm>
          <a:prstGeom prst="rect">
            <a:avLst/>
          </a:prstGeom>
        </p:spPr>
        <p:txBody>
          <a:bodyPr wrap="square">
            <a:spAutoFit/>
          </a:bodyPr>
          <a:lstStyle/>
          <a:p>
            <a:r>
              <a:rPr lang="en-US" sz="2400" b="1" dirty="0"/>
              <a:t>…liked school</a:t>
            </a:r>
            <a:endParaRPr lang="en-GB" sz="2400" b="1" dirty="0"/>
          </a:p>
        </p:txBody>
      </p:sp>
      <p:sp>
        <p:nvSpPr>
          <p:cNvPr id="6" name="Title 8"/>
          <p:cNvSpPr>
            <a:spLocks noGrp="1"/>
          </p:cNvSpPr>
          <p:nvPr>
            <p:ph type="title"/>
          </p:nvPr>
        </p:nvSpPr>
        <p:spPr>
          <a:xfrm>
            <a:off x="596900" y="161656"/>
            <a:ext cx="10972800" cy="1143000"/>
          </a:xfrm>
        </p:spPr>
        <p:txBody>
          <a:bodyPr/>
          <a:lstStyle/>
          <a:p>
            <a:r>
              <a:rPr lang="en-GB" dirty="0"/>
              <a:t>Liking school</a:t>
            </a:r>
          </a:p>
        </p:txBody>
      </p:sp>
      <p:sp>
        <p:nvSpPr>
          <p:cNvPr id="2" name="Rectangle 1">
            <a:extLst>
              <a:ext uri="{FF2B5EF4-FFF2-40B4-BE49-F238E27FC236}">
                <a16:creationId xmlns:a16="http://schemas.microsoft.com/office/drawing/2014/main" id="{EE97AD3E-0D76-5498-610F-5850382C846E}"/>
              </a:ext>
            </a:extLst>
          </p:cNvPr>
          <p:cNvSpPr/>
          <p:nvPr/>
        </p:nvSpPr>
        <p:spPr>
          <a:xfrm>
            <a:off x="5226908" y="5866350"/>
            <a:ext cx="3336324" cy="829994"/>
          </a:xfrm>
          <a:prstGeom prst="rect">
            <a:avLst/>
          </a:prstGeom>
          <a:ln>
            <a:solidFill>
              <a:srgbClr val="B20E1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rPr>
              <a:t>Wales:</a:t>
            </a:r>
            <a:r>
              <a:rPr lang="en-GB" sz="2400" b="1" dirty="0">
                <a:solidFill>
                  <a:prstClr val="black"/>
                </a:solidFill>
              </a:rPr>
              <a:t> </a:t>
            </a:r>
            <a:r>
              <a:rPr kumimoji="0" lang="en-GB" sz="2400" b="1" i="0" u="none" strike="noStrike" kern="1200" cap="none" spc="0" normalizeH="0" baseline="0" noProof="0" dirty="0">
                <a:ln>
                  <a:noFill/>
                </a:ln>
                <a:solidFill>
                  <a:prstClr val="black"/>
                </a:solidFill>
                <a:effectLst/>
                <a:uLnTx/>
                <a:uFillTx/>
              </a:rPr>
              <a:t>71% (11-18yrs)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ea typeface="+mn-ea"/>
                <a:cs typeface="+mn-cs"/>
              </a:rPr>
              <a:t> 	83% (8-11yrs)</a:t>
            </a:r>
          </a:p>
        </p:txBody>
      </p:sp>
    </p:spTree>
    <p:custDataLst>
      <p:tags r:id="rId1"/>
    </p:custDataLst>
    <p:extLst>
      <p:ext uri="{BB962C8B-B14F-4D97-AF65-F5344CB8AC3E}">
        <p14:creationId xmlns:p14="http://schemas.microsoft.com/office/powerpoint/2010/main" val="1695015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147" t="-496" r="-1630" b="496"/>
          <a:stretch/>
        </p:blipFill>
        <p:spPr>
          <a:xfrm>
            <a:off x="434577" y="3068663"/>
            <a:ext cx="11135123" cy="2926853"/>
          </a:xfrm>
          <a:prstGeom prst="rect">
            <a:avLst/>
          </a:prstGeom>
        </p:spPr>
      </p:pic>
      <p:sp>
        <p:nvSpPr>
          <p:cNvPr id="14" name="Rounded Rectangular Callout 13"/>
          <p:cNvSpPr/>
          <p:nvPr/>
        </p:nvSpPr>
        <p:spPr>
          <a:xfrm>
            <a:off x="5089533" y="1183552"/>
            <a:ext cx="5577030" cy="1345966"/>
          </a:xfrm>
          <a:prstGeom prst="wedgeRoundRectCallout">
            <a:avLst>
              <a:gd name="adj1" fmla="val 40718"/>
              <a:gd name="adj2" fmla="val 67172"/>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chemeClr val="tx2"/>
                </a:solidFill>
              </a:rPr>
              <a:t>I love my family… I always get help with my homework. </a:t>
            </a:r>
            <a:r>
              <a:rPr lang="en-US" sz="2400" b="1" i="1" dirty="0">
                <a:solidFill>
                  <a:schemeClr val="tx1">
                    <a:lumMod val="50000"/>
                    <a:lumOff val="50000"/>
                  </a:schemeClr>
                </a:solidFill>
              </a:rPr>
              <a:t>8-11yrs</a:t>
            </a:r>
            <a:endParaRPr lang="en-GB" sz="2400" b="1" i="1" dirty="0">
              <a:solidFill>
                <a:schemeClr val="tx1">
                  <a:lumMod val="50000"/>
                  <a:lumOff val="50000"/>
                </a:schemeClr>
              </a:solidFill>
            </a:endParaRPr>
          </a:p>
        </p:txBody>
      </p:sp>
      <p:sp>
        <p:nvSpPr>
          <p:cNvPr id="9" name="Rectangle 8"/>
          <p:cNvSpPr/>
          <p:nvPr/>
        </p:nvSpPr>
        <p:spPr>
          <a:xfrm>
            <a:off x="791722" y="1323405"/>
            <a:ext cx="3483428" cy="1569660"/>
          </a:xfrm>
          <a:prstGeom prst="rect">
            <a:avLst/>
          </a:prstGeom>
        </p:spPr>
        <p:txBody>
          <a:bodyPr wrap="square">
            <a:spAutoFit/>
          </a:bodyPr>
          <a:lstStyle/>
          <a:p>
            <a:r>
              <a:rPr lang="en-US" sz="2400" b="1" dirty="0"/>
              <a:t>…and felt the adults they lived with took an interest in their</a:t>
            </a:r>
          </a:p>
          <a:p>
            <a:r>
              <a:rPr lang="en-US" sz="2400" b="1" dirty="0"/>
              <a:t>education</a:t>
            </a:r>
            <a:endParaRPr lang="en-GB" sz="2400" b="1" dirty="0"/>
          </a:p>
        </p:txBody>
      </p:sp>
      <p:sp>
        <p:nvSpPr>
          <p:cNvPr id="7" name="Title 8"/>
          <p:cNvSpPr>
            <a:spLocks noGrp="1"/>
          </p:cNvSpPr>
          <p:nvPr>
            <p:ph type="title"/>
          </p:nvPr>
        </p:nvSpPr>
        <p:spPr>
          <a:xfrm>
            <a:off x="596900" y="161656"/>
            <a:ext cx="10972800" cy="1143000"/>
          </a:xfrm>
        </p:spPr>
        <p:txBody>
          <a:bodyPr/>
          <a:lstStyle/>
          <a:p>
            <a:r>
              <a:rPr lang="en-GB" dirty="0"/>
              <a:t>Adults take an interest in education </a:t>
            </a:r>
          </a:p>
        </p:txBody>
      </p:sp>
      <p:sp>
        <p:nvSpPr>
          <p:cNvPr id="2" name="Rectangle 1">
            <a:extLst>
              <a:ext uri="{FF2B5EF4-FFF2-40B4-BE49-F238E27FC236}">
                <a16:creationId xmlns:a16="http://schemas.microsoft.com/office/drawing/2014/main" id="{97682F12-0A02-6B8D-E556-387DC8D60B61}"/>
              </a:ext>
            </a:extLst>
          </p:cNvPr>
          <p:cNvSpPr/>
          <p:nvPr/>
        </p:nvSpPr>
        <p:spPr>
          <a:xfrm>
            <a:off x="4003589" y="5405694"/>
            <a:ext cx="1778993" cy="7654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prstClr val="black"/>
                </a:solidFill>
              </a:rPr>
              <a:t>Wales</a:t>
            </a:r>
            <a:r>
              <a:rPr kumimoji="0" lang="en-GB" sz="2400" b="1" i="0" u="none" strike="noStrike" kern="1200" cap="none" spc="0" normalizeH="0" baseline="0" noProof="0" dirty="0">
                <a:ln>
                  <a:noFill/>
                </a:ln>
                <a:solidFill>
                  <a:prstClr val="black"/>
                </a:solidFill>
                <a:effectLst/>
                <a:uLnTx/>
                <a:uFillTx/>
              </a:rPr>
              <a:t>: 94%</a:t>
            </a:r>
          </a:p>
        </p:txBody>
      </p:sp>
    </p:spTree>
    <p:custDataLst>
      <p:tags r:id="rId1"/>
    </p:custDataLst>
    <p:extLst>
      <p:ext uri="{BB962C8B-B14F-4D97-AF65-F5344CB8AC3E}">
        <p14:creationId xmlns:p14="http://schemas.microsoft.com/office/powerpoint/2010/main" val="2277185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548" y="92764"/>
            <a:ext cx="10972800" cy="1143000"/>
          </a:xfrm>
        </p:spPr>
        <p:txBody>
          <a:bodyPr/>
          <a:lstStyle/>
          <a:p>
            <a:r>
              <a:rPr lang="en-GB" dirty="0"/>
              <a:t>Very high well-being</a:t>
            </a:r>
          </a:p>
        </p:txBody>
      </p:sp>
      <p:sp>
        <p:nvSpPr>
          <p:cNvPr id="4" name="Rectangle 3"/>
          <p:cNvSpPr/>
          <p:nvPr/>
        </p:nvSpPr>
        <p:spPr>
          <a:xfrm>
            <a:off x="616023" y="5380659"/>
            <a:ext cx="11272192" cy="1569660"/>
          </a:xfrm>
          <a:prstGeom prst="rect">
            <a:avLst/>
          </a:prstGeom>
        </p:spPr>
        <p:txBody>
          <a:bodyPr wrap="square">
            <a:spAutoFit/>
          </a:bodyPr>
          <a:lstStyle/>
          <a:p>
            <a:r>
              <a:rPr lang="en-GB" sz="2400" b="1" dirty="0"/>
              <a:t>When asking children in care about their life satisfaction, happiness and whether they feel the things they do in life are worthwhile a higher proportion report very high well-being than in the general population. </a:t>
            </a:r>
          </a:p>
          <a:p>
            <a:endParaRPr lang="en-GB" sz="2400" b="1"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93372" y="1366544"/>
            <a:ext cx="6383621" cy="3630967"/>
          </a:xfrm>
        </p:spPr>
      </p:pic>
      <p:sp>
        <p:nvSpPr>
          <p:cNvPr id="11" name="Chord 10"/>
          <p:cNvSpPr/>
          <p:nvPr/>
        </p:nvSpPr>
        <p:spPr>
          <a:xfrm rot="16200000">
            <a:off x="2742678" y="4153568"/>
            <a:ext cx="875308" cy="793392"/>
          </a:xfrm>
          <a:prstGeom prst="chord">
            <a:avLst>
              <a:gd name="adj1" fmla="val 6873765"/>
              <a:gd name="adj2" fmla="val 14757636"/>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hord 11"/>
          <p:cNvSpPr/>
          <p:nvPr/>
        </p:nvSpPr>
        <p:spPr>
          <a:xfrm rot="16200000">
            <a:off x="3575278" y="4153568"/>
            <a:ext cx="875308" cy="793392"/>
          </a:xfrm>
          <a:prstGeom prst="chord">
            <a:avLst>
              <a:gd name="adj1" fmla="val 7363983"/>
              <a:gd name="adj2" fmla="val 14291122"/>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hord 12"/>
          <p:cNvSpPr/>
          <p:nvPr/>
        </p:nvSpPr>
        <p:spPr>
          <a:xfrm rot="16200000">
            <a:off x="4924864" y="4144462"/>
            <a:ext cx="891939" cy="794971"/>
          </a:xfrm>
          <a:prstGeom prst="chord">
            <a:avLst>
              <a:gd name="adj1" fmla="val 6796232"/>
              <a:gd name="adj2" fmla="val 14757636"/>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hord 13"/>
          <p:cNvSpPr/>
          <p:nvPr/>
        </p:nvSpPr>
        <p:spPr>
          <a:xfrm rot="16200000">
            <a:off x="5763743" y="4138182"/>
            <a:ext cx="891939" cy="807528"/>
          </a:xfrm>
          <a:prstGeom prst="chord">
            <a:avLst>
              <a:gd name="adj1" fmla="val 7322031"/>
              <a:gd name="adj2" fmla="val 14291541"/>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ord 14"/>
          <p:cNvSpPr/>
          <p:nvPr/>
        </p:nvSpPr>
        <p:spPr>
          <a:xfrm rot="16200000">
            <a:off x="7123356" y="4139430"/>
            <a:ext cx="900689" cy="796281"/>
          </a:xfrm>
          <a:prstGeom prst="chord">
            <a:avLst>
              <a:gd name="adj1" fmla="val 6796232"/>
              <a:gd name="adj2" fmla="val 14877281"/>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hord 15"/>
          <p:cNvSpPr/>
          <p:nvPr/>
        </p:nvSpPr>
        <p:spPr>
          <a:xfrm rot="16200000">
            <a:off x="7956124" y="4138071"/>
            <a:ext cx="900689" cy="804763"/>
          </a:xfrm>
          <a:prstGeom prst="chord">
            <a:avLst>
              <a:gd name="adj1" fmla="val 7226813"/>
              <a:gd name="adj2" fmla="val 14334484"/>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8913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22" presetClass="exit" presetSubtype="4" fill="hold" grpId="0" nodeType="withEffect">
                                  <p:stCondLst>
                                    <p:cond delay="0"/>
                                  </p:stCondLst>
                                  <p:childTnLst>
                                    <p:animEffect transition="out" filter="wipe(down)">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par>
                                <p:cTn id="14" presetID="22" presetClass="exit" presetSubtype="4" fill="hold" grpId="0" nodeType="withEffect">
                                  <p:stCondLst>
                                    <p:cond delay="0"/>
                                  </p:stCondLst>
                                  <p:childTnLst>
                                    <p:animEffect transition="out" filter="wipe(down)">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22" presetClass="exit" presetSubtype="4" fill="hold" grpId="0" nodeType="withEffect">
                                  <p:stCondLst>
                                    <p:cond delay="0"/>
                                  </p:stCondLst>
                                  <p:childTnLst>
                                    <p:animEffect transition="out" filter="wipe(down)">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par>
                                <p:cTn id="20" presetID="22" presetClass="exit" presetSubtype="4" fill="hold" grpId="0" nodeType="withEffect">
                                  <p:stCondLst>
                                    <p:cond delay="0"/>
                                  </p:stCondLst>
                                  <p:childTnLst>
                                    <p:animEffect transition="out" filter="wipe(down)">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52500" y="1203366"/>
            <a:ext cx="10147300" cy="3724234"/>
          </a:xfrm>
        </p:spPr>
        <p:txBody>
          <a:bodyPr>
            <a:normAutofit/>
          </a:bodyPr>
          <a:lstStyle/>
          <a:p>
            <a:pPr algn="ctr"/>
            <a:r>
              <a:rPr lang="en-GB" dirty="0"/>
              <a:t>However, some children and young people still struggle and there are areas where they do worse than their peers in the general population.</a:t>
            </a:r>
          </a:p>
        </p:txBody>
      </p:sp>
    </p:spTree>
    <p:extLst>
      <p:ext uri="{BB962C8B-B14F-4D97-AF65-F5344CB8AC3E}">
        <p14:creationId xmlns:p14="http://schemas.microsoft.com/office/powerpoint/2010/main" val="4096951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40" y="191810"/>
            <a:ext cx="10972800" cy="1143000"/>
          </a:xfrm>
        </p:spPr>
        <p:txBody>
          <a:bodyPr/>
          <a:lstStyle/>
          <a:p>
            <a:r>
              <a:rPr lang="en-GB" dirty="0"/>
              <a:t>Low well-being</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54682" y="1906310"/>
            <a:ext cx="7300419" cy="4149543"/>
          </a:xfrm>
        </p:spPr>
      </p:pic>
      <p:sp>
        <p:nvSpPr>
          <p:cNvPr id="6" name="Chord 5"/>
          <p:cNvSpPr/>
          <p:nvPr/>
        </p:nvSpPr>
        <p:spPr>
          <a:xfrm rot="17574861">
            <a:off x="4581333" y="5177372"/>
            <a:ext cx="886950" cy="870790"/>
          </a:xfrm>
          <a:prstGeom prst="chord">
            <a:avLst>
              <a:gd name="adj1" fmla="val 6692618"/>
              <a:gd name="adj2" fmla="val 12205628"/>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hord 6"/>
          <p:cNvSpPr/>
          <p:nvPr/>
        </p:nvSpPr>
        <p:spPr>
          <a:xfrm rot="17574861">
            <a:off x="5530146" y="5177373"/>
            <a:ext cx="886950" cy="870790"/>
          </a:xfrm>
          <a:prstGeom prst="chord">
            <a:avLst>
              <a:gd name="adj1" fmla="val 7400791"/>
              <a:gd name="adj2" fmla="val 11482566"/>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hord 7"/>
          <p:cNvSpPr/>
          <p:nvPr/>
        </p:nvSpPr>
        <p:spPr>
          <a:xfrm rot="17574861">
            <a:off x="7094065" y="5177372"/>
            <a:ext cx="886950" cy="870790"/>
          </a:xfrm>
          <a:prstGeom prst="chord">
            <a:avLst>
              <a:gd name="adj1" fmla="val 6692618"/>
              <a:gd name="adj2" fmla="val 12205628"/>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hord 8"/>
          <p:cNvSpPr/>
          <p:nvPr/>
        </p:nvSpPr>
        <p:spPr>
          <a:xfrm rot="17574861">
            <a:off x="8048988" y="5177371"/>
            <a:ext cx="886950" cy="870790"/>
          </a:xfrm>
          <a:prstGeom prst="chord">
            <a:avLst>
              <a:gd name="adj1" fmla="val 7400791"/>
              <a:gd name="adj2" fmla="val 11482566"/>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hord 9"/>
          <p:cNvSpPr/>
          <p:nvPr/>
        </p:nvSpPr>
        <p:spPr>
          <a:xfrm rot="17574861">
            <a:off x="9606795" y="5177371"/>
            <a:ext cx="886950" cy="870790"/>
          </a:xfrm>
          <a:prstGeom prst="chord">
            <a:avLst>
              <a:gd name="adj1" fmla="val 6322173"/>
              <a:gd name="adj2" fmla="val 12519631"/>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hord 10"/>
          <p:cNvSpPr/>
          <p:nvPr/>
        </p:nvSpPr>
        <p:spPr>
          <a:xfrm rot="17574861">
            <a:off x="10561719" y="5177371"/>
            <a:ext cx="886950" cy="870790"/>
          </a:xfrm>
          <a:prstGeom prst="chord">
            <a:avLst>
              <a:gd name="adj1" fmla="val 7603509"/>
              <a:gd name="adj2" fmla="val 11284595"/>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66942" y="1937281"/>
            <a:ext cx="3471658" cy="3046988"/>
          </a:xfrm>
          <a:prstGeom prst="rect">
            <a:avLst/>
          </a:prstGeom>
        </p:spPr>
        <p:txBody>
          <a:bodyPr wrap="square">
            <a:spAutoFit/>
          </a:bodyPr>
          <a:lstStyle/>
          <a:p>
            <a:r>
              <a:rPr lang="en-US" sz="2400" b="1" dirty="0"/>
              <a:t>A larger percentage of young people also rated their life satisfaction, happiness and feeling that the things they did in life were worthwhile as ‘low’.</a:t>
            </a:r>
            <a:endParaRPr lang="en-GB" sz="2400" b="1" dirty="0"/>
          </a:p>
        </p:txBody>
      </p:sp>
    </p:spTree>
    <p:extLst>
      <p:ext uri="{BB962C8B-B14F-4D97-AF65-F5344CB8AC3E}">
        <p14:creationId xmlns:p14="http://schemas.microsoft.com/office/powerpoint/2010/main" val="2564231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22" presetClass="exit" presetSubtype="4" fill="hold" grpId="0" nodeType="withEffect">
                                  <p:stCondLst>
                                    <p:cond delay="0"/>
                                  </p:stCondLst>
                                  <p:childTnLst>
                                    <p:animEffect transition="out" filter="wipe(down)">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22" presetClass="exit" presetSubtype="4" fill="hold" grpId="0" nodeType="withEffect">
                                  <p:stCondLst>
                                    <p:cond delay="0"/>
                                  </p:stCondLst>
                                  <p:childTnLst>
                                    <p:animEffect transition="out" filter="wipe(down)">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22" presetClass="exit" presetSubtype="4" fill="hold" grpId="0" nodeType="withEffect">
                                  <p:stCondLst>
                                    <p:cond delay="0"/>
                                  </p:stCondLst>
                                  <p:childTnLst>
                                    <p:animEffect transition="out" filter="wipe(down)">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22" presetClass="exit" presetSubtype="4" fill="hold" grpId="0" nodeType="withEffect">
                                  <p:stCondLst>
                                    <p:cond delay="0"/>
                                  </p:stCondLst>
                                  <p:childTnLst>
                                    <p:animEffect transition="out" filter="wipe(down)">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Overall well-being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4161" y="999345"/>
            <a:ext cx="8107979" cy="2141611"/>
          </a:xfrm>
          <a:prstGeom prst="rect">
            <a:avLst/>
          </a:prstGeom>
        </p:spPr>
      </p:pic>
      <p:sp>
        <p:nvSpPr>
          <p:cNvPr id="7" name="Rectangle 6"/>
          <p:cNvSpPr/>
          <p:nvPr/>
        </p:nvSpPr>
        <p:spPr>
          <a:xfrm>
            <a:off x="438980" y="3142246"/>
            <a:ext cx="2348180" cy="1015663"/>
          </a:xfrm>
          <a:prstGeom prst="rect">
            <a:avLst/>
          </a:prstGeom>
        </p:spPr>
        <p:txBody>
          <a:bodyPr wrap="square">
            <a:spAutoFit/>
          </a:bodyPr>
          <a:lstStyle/>
          <a:p>
            <a:pPr algn="ctr"/>
            <a:r>
              <a:rPr lang="en-US" sz="3600" b="1" dirty="0">
                <a:solidFill>
                  <a:schemeClr val="tx2"/>
                </a:solidFill>
                <a:latin typeface="+mj-lt"/>
              </a:rPr>
              <a:t>1 in 30 </a:t>
            </a:r>
          </a:p>
          <a:p>
            <a:pPr algn="ctr"/>
            <a:r>
              <a:rPr lang="en-US" sz="2400" b="1" dirty="0">
                <a:latin typeface="+mj-lt"/>
              </a:rPr>
              <a:t>4-7 year olds</a:t>
            </a:r>
            <a:endParaRPr lang="en-GB" sz="2400" b="1" dirty="0">
              <a:latin typeface="+mj-lt"/>
            </a:endParaRPr>
          </a:p>
        </p:txBody>
      </p:sp>
      <p:sp>
        <p:nvSpPr>
          <p:cNvPr id="8" name="Rounded Rectangular Callout 7"/>
          <p:cNvSpPr/>
          <p:nvPr/>
        </p:nvSpPr>
        <p:spPr>
          <a:xfrm>
            <a:off x="199101" y="4157909"/>
            <a:ext cx="2921449" cy="2091993"/>
          </a:xfrm>
          <a:prstGeom prst="wedgeRoundRectCallout">
            <a:avLst>
              <a:gd name="adj1" fmla="val -39435"/>
              <a:gd name="adj2" fmla="val 69532"/>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a:r>
              <a:rPr lang="en-US" b="1" i="1" dirty="0">
                <a:solidFill>
                  <a:schemeClr val="tx2"/>
                </a:solidFill>
              </a:rPr>
              <a:t>I want to see mummy more. I want to play in the park more. I want to be happy because I am not happy in foster care. </a:t>
            </a:r>
            <a:r>
              <a:rPr lang="en-US" b="1" i="1" dirty="0">
                <a:solidFill>
                  <a:schemeClr val="tx1">
                    <a:lumMod val="50000"/>
                    <a:lumOff val="50000"/>
                  </a:schemeClr>
                </a:solidFill>
              </a:rPr>
              <a:t>4-7yrs</a:t>
            </a:r>
            <a:endParaRPr lang="en-GB" sz="1600" dirty="0">
              <a:solidFill>
                <a:schemeClr val="tx1">
                  <a:lumMod val="50000"/>
                  <a:lumOff val="50000"/>
                </a:schemeClr>
              </a:solidFill>
            </a:endParaRPr>
          </a:p>
        </p:txBody>
      </p:sp>
      <p:sp>
        <p:nvSpPr>
          <p:cNvPr id="9" name="Rectangle 8"/>
          <p:cNvSpPr/>
          <p:nvPr/>
        </p:nvSpPr>
        <p:spPr>
          <a:xfrm>
            <a:off x="3949048" y="3196098"/>
            <a:ext cx="4378207" cy="1015663"/>
          </a:xfrm>
          <a:prstGeom prst="rect">
            <a:avLst/>
          </a:prstGeom>
        </p:spPr>
        <p:txBody>
          <a:bodyPr wrap="square">
            <a:spAutoFit/>
          </a:bodyPr>
          <a:lstStyle/>
          <a:p>
            <a:pPr algn="ctr"/>
            <a:r>
              <a:rPr lang="en-US" sz="3600" b="1" dirty="0">
                <a:solidFill>
                  <a:schemeClr val="tx2"/>
                </a:solidFill>
                <a:latin typeface="+mj-lt"/>
              </a:rPr>
              <a:t>1 in 20 </a:t>
            </a:r>
          </a:p>
          <a:p>
            <a:pPr algn="ctr"/>
            <a:r>
              <a:rPr lang="en-US" sz="2400" b="1" dirty="0">
                <a:latin typeface="+mj-lt"/>
              </a:rPr>
              <a:t>8-11 year olds</a:t>
            </a:r>
            <a:endParaRPr lang="en-GB" sz="2400" b="1" dirty="0">
              <a:latin typeface="+mj-lt"/>
            </a:endParaRPr>
          </a:p>
        </p:txBody>
      </p:sp>
      <p:sp>
        <p:nvSpPr>
          <p:cNvPr id="10" name="Rectangle 9"/>
          <p:cNvSpPr/>
          <p:nvPr/>
        </p:nvSpPr>
        <p:spPr>
          <a:xfrm>
            <a:off x="9149882" y="3196098"/>
            <a:ext cx="2578314" cy="1015663"/>
          </a:xfrm>
          <a:prstGeom prst="rect">
            <a:avLst/>
          </a:prstGeom>
        </p:spPr>
        <p:txBody>
          <a:bodyPr wrap="square">
            <a:spAutoFit/>
          </a:bodyPr>
          <a:lstStyle/>
          <a:p>
            <a:pPr algn="ctr"/>
            <a:r>
              <a:rPr lang="en-US" sz="3600" b="1" dirty="0">
                <a:solidFill>
                  <a:schemeClr val="tx2"/>
                </a:solidFill>
                <a:latin typeface="+mj-lt"/>
              </a:rPr>
              <a:t>1 in 6 </a:t>
            </a:r>
          </a:p>
          <a:p>
            <a:pPr algn="ctr"/>
            <a:r>
              <a:rPr lang="en-US" sz="2400" b="1" dirty="0">
                <a:latin typeface="+mj-lt"/>
              </a:rPr>
              <a:t>11-18 year olds</a:t>
            </a:r>
            <a:endParaRPr lang="en-GB" sz="2400" b="1" dirty="0">
              <a:latin typeface="+mj-lt"/>
            </a:endParaRPr>
          </a:p>
        </p:txBody>
      </p:sp>
      <p:sp>
        <p:nvSpPr>
          <p:cNvPr id="11" name="Rounded Rectangular Callout 10"/>
          <p:cNvSpPr/>
          <p:nvPr/>
        </p:nvSpPr>
        <p:spPr>
          <a:xfrm>
            <a:off x="3537734" y="4157909"/>
            <a:ext cx="5200834" cy="2087216"/>
          </a:xfrm>
          <a:prstGeom prst="wedgeRoundRectCallout">
            <a:avLst>
              <a:gd name="adj1" fmla="val 5335"/>
              <a:gd name="adj2" fmla="val 6269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a:r>
              <a:rPr lang="en-US" b="1" i="1" dirty="0">
                <a:solidFill>
                  <a:schemeClr val="tx2"/>
                </a:solidFill>
              </a:rPr>
              <a:t>I would like to get a better relationship with my </a:t>
            </a:r>
            <a:r>
              <a:rPr lang="en-US" b="1" i="1" dirty="0" err="1">
                <a:solidFill>
                  <a:schemeClr val="tx2"/>
                </a:solidFill>
              </a:rPr>
              <a:t>carer</a:t>
            </a:r>
            <a:r>
              <a:rPr lang="en-US" b="1" i="1" dirty="0">
                <a:solidFill>
                  <a:schemeClr val="tx2"/>
                </a:solidFill>
              </a:rPr>
              <a:t> so I feel safer where I live. I would like someone who can understand my thoughts and feelings. I would prefer to live closer to my school, my friends and my family because I feel safer. </a:t>
            </a:r>
            <a:r>
              <a:rPr lang="en-US" b="1" i="1" dirty="0">
                <a:solidFill>
                  <a:schemeClr val="tx1">
                    <a:lumMod val="50000"/>
                    <a:lumOff val="50000"/>
                  </a:schemeClr>
                </a:solidFill>
              </a:rPr>
              <a:t>8-10yrs</a:t>
            </a:r>
            <a:endParaRPr lang="en-GB" sz="1200" dirty="0">
              <a:solidFill>
                <a:schemeClr val="tx1">
                  <a:lumMod val="50000"/>
                  <a:lumOff val="50000"/>
                </a:schemeClr>
              </a:solidFill>
            </a:endParaRPr>
          </a:p>
        </p:txBody>
      </p:sp>
      <p:sp>
        <p:nvSpPr>
          <p:cNvPr id="12" name="Rounded Rectangular Callout 11"/>
          <p:cNvSpPr/>
          <p:nvPr/>
        </p:nvSpPr>
        <p:spPr>
          <a:xfrm>
            <a:off x="9027074" y="4211762"/>
            <a:ext cx="2975758" cy="2033364"/>
          </a:xfrm>
          <a:prstGeom prst="wedgeRoundRectCallout">
            <a:avLst>
              <a:gd name="adj1" fmla="val 40718"/>
              <a:gd name="adj2" fmla="val 67172"/>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chemeClr val="tx2"/>
                </a:solidFill>
              </a:rPr>
              <a:t>hate being in care and if I say something that is worrying me, it gets blown out of proportion. </a:t>
            </a:r>
            <a:r>
              <a:rPr lang="en-US" b="1" i="1" dirty="0">
                <a:solidFill>
                  <a:schemeClr val="tx1">
                    <a:lumMod val="50000"/>
                    <a:lumOff val="50000"/>
                  </a:schemeClr>
                </a:solidFill>
              </a:rPr>
              <a:t>11-18yrs</a:t>
            </a:r>
            <a:endParaRPr lang="en-GB" sz="1200" b="1" i="1" dirty="0">
              <a:solidFill>
                <a:schemeClr val="tx1">
                  <a:lumMod val="50000"/>
                  <a:lumOff val="50000"/>
                </a:schemeClr>
              </a:solidFill>
            </a:endParaRPr>
          </a:p>
        </p:txBody>
      </p:sp>
    </p:spTree>
    <p:extLst>
      <p:ext uri="{BB962C8B-B14F-4D97-AF65-F5344CB8AC3E}">
        <p14:creationId xmlns:p14="http://schemas.microsoft.com/office/powerpoint/2010/main" val="326757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451" y="344176"/>
            <a:ext cx="8289916" cy="4525963"/>
          </a:xfrm>
        </p:spPr>
        <p:txBody>
          <a:bodyPr>
            <a:normAutofit/>
          </a:bodyPr>
          <a:lstStyle/>
          <a:p>
            <a:pPr marL="0" indent="0">
              <a:buNone/>
            </a:pPr>
            <a:r>
              <a:rPr lang="en-GB" sz="2400" b="1" dirty="0"/>
              <a:t>Compared to the general population fewer young people in care had a good friend or talked to the adults they lived with about things that mattered to them. </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42724"/>
          <a:stretch/>
        </p:blipFill>
        <p:spPr>
          <a:xfrm>
            <a:off x="236253" y="2728658"/>
            <a:ext cx="5038860" cy="3385542"/>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56446"/>
          <a:stretch/>
        </p:blipFill>
        <p:spPr>
          <a:xfrm>
            <a:off x="4464464" y="808101"/>
            <a:ext cx="3427371" cy="3028314"/>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40412"/>
          <a:stretch/>
        </p:blipFill>
        <p:spPr>
          <a:xfrm>
            <a:off x="6284748" y="2607158"/>
            <a:ext cx="5284952" cy="3628542"/>
          </a:xfrm>
          <a:prstGeom prst="rect">
            <a:avLst/>
          </a:prstGeom>
        </p:spPr>
      </p:pic>
      <p:sp>
        <p:nvSpPr>
          <p:cNvPr id="7" name="Rounded Rectangular Callout 6"/>
          <p:cNvSpPr/>
          <p:nvPr/>
        </p:nvSpPr>
        <p:spPr>
          <a:xfrm>
            <a:off x="8835487" y="585450"/>
            <a:ext cx="3167481" cy="1956809"/>
          </a:xfrm>
          <a:prstGeom prst="wedgeRoundRectCallout">
            <a:avLst>
              <a:gd name="adj1" fmla="val 3868"/>
              <a:gd name="adj2" fmla="val 76022"/>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a:r>
              <a:rPr lang="en-US" sz="2400" b="1" i="1" dirty="0">
                <a:solidFill>
                  <a:schemeClr val="tx2"/>
                </a:solidFill>
              </a:rPr>
              <a:t>[What would make care better?]  If I could talk to my foster dad more.. </a:t>
            </a:r>
          </a:p>
          <a:p>
            <a:pPr marL="92075"/>
            <a:r>
              <a:rPr lang="en-US" sz="2400" b="1" i="1" dirty="0">
                <a:solidFill>
                  <a:schemeClr val="tx1">
                    <a:lumMod val="50000"/>
                    <a:lumOff val="50000"/>
                  </a:schemeClr>
                </a:solidFill>
              </a:rPr>
              <a:t>11-18yrs</a:t>
            </a:r>
            <a:endParaRPr lang="en-GB" sz="2400" b="1" i="1" dirty="0">
              <a:solidFill>
                <a:schemeClr val="tx1">
                  <a:lumMod val="50000"/>
                  <a:lumOff val="50000"/>
                </a:schemeClr>
              </a:solidFill>
            </a:endParaRPr>
          </a:p>
        </p:txBody>
      </p:sp>
      <p:sp>
        <p:nvSpPr>
          <p:cNvPr id="5" name="Rectangle 4">
            <a:extLst>
              <a:ext uri="{FF2B5EF4-FFF2-40B4-BE49-F238E27FC236}">
                <a16:creationId xmlns:a16="http://schemas.microsoft.com/office/drawing/2014/main" id="{CCE9784E-208A-A602-4D2E-66A392C29C8F}"/>
              </a:ext>
            </a:extLst>
          </p:cNvPr>
          <p:cNvSpPr/>
          <p:nvPr/>
        </p:nvSpPr>
        <p:spPr>
          <a:xfrm>
            <a:off x="89424" y="5820703"/>
            <a:ext cx="3336324" cy="829994"/>
          </a:xfrm>
          <a:prstGeom prst="rect">
            <a:avLst/>
          </a:prstGeom>
          <a:ln>
            <a:solidFill>
              <a:srgbClr val="B20E1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rPr>
              <a:t>Wales:</a:t>
            </a:r>
            <a:r>
              <a:rPr lang="en-GB" sz="2400" b="1" dirty="0">
                <a:solidFill>
                  <a:prstClr val="black"/>
                </a:solidFill>
              </a:rPr>
              <a:t> 9</a:t>
            </a:r>
            <a:r>
              <a:rPr kumimoji="0" lang="en-GB" sz="2400" b="1" i="0" u="none" strike="noStrike" kern="1200" cap="none" spc="0" normalizeH="0" baseline="0" noProof="0" dirty="0">
                <a:ln>
                  <a:noFill/>
                </a:ln>
                <a:solidFill>
                  <a:prstClr val="black"/>
                </a:solidFill>
                <a:effectLst/>
                <a:uLnTx/>
                <a:uFillTx/>
              </a:rPr>
              <a:t>1% (11-18yrs)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ea typeface="+mn-ea"/>
                <a:cs typeface="+mn-cs"/>
              </a:rPr>
              <a:t> 	95% (8-11yrs)</a:t>
            </a:r>
          </a:p>
        </p:txBody>
      </p:sp>
    </p:spTree>
    <p:custDataLst>
      <p:tags r:id="rId1"/>
    </p:custDataLst>
    <p:extLst>
      <p:ext uri="{BB962C8B-B14F-4D97-AF65-F5344CB8AC3E}">
        <p14:creationId xmlns:p14="http://schemas.microsoft.com/office/powerpoint/2010/main" val="96980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764" y="130628"/>
            <a:ext cx="10972800" cy="1143000"/>
          </a:xfrm>
        </p:spPr>
        <p:txBody>
          <a:bodyPr/>
          <a:lstStyle/>
          <a:p>
            <a:r>
              <a:rPr lang="en-US" dirty="0"/>
              <a:t>Bullying</a:t>
            </a:r>
            <a:endParaRPr lang="en-GB" dirty="0"/>
          </a:p>
        </p:txBody>
      </p:sp>
      <p:sp>
        <p:nvSpPr>
          <p:cNvPr id="5" name="Rounded Rectangular Callout 4"/>
          <p:cNvSpPr/>
          <p:nvPr/>
        </p:nvSpPr>
        <p:spPr>
          <a:xfrm>
            <a:off x="709386" y="1518132"/>
            <a:ext cx="6150429" cy="1111191"/>
          </a:xfrm>
          <a:prstGeom prst="wedgeRoundRectCallout">
            <a:avLst>
              <a:gd name="adj1" fmla="val -39435"/>
              <a:gd name="adj2" fmla="val 69532"/>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a:r>
              <a:rPr lang="en-US" sz="2400" b="1" i="1" dirty="0">
                <a:solidFill>
                  <a:schemeClr val="tx2"/>
                </a:solidFill>
              </a:rPr>
              <a:t>I get a lot of worries at school. I am not liked very much. </a:t>
            </a:r>
            <a:r>
              <a:rPr lang="en-US" sz="2400" b="1" i="1" dirty="0">
                <a:solidFill>
                  <a:schemeClr val="tx1">
                    <a:lumMod val="50000"/>
                    <a:lumOff val="50000"/>
                  </a:schemeClr>
                </a:solidFill>
              </a:rPr>
              <a:t>8-11yrs</a:t>
            </a:r>
            <a:endParaRPr lang="en-GB" sz="2400" b="1" i="1" dirty="0">
              <a:solidFill>
                <a:schemeClr val="tx1">
                  <a:lumMod val="50000"/>
                  <a:lumOff val="50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747" y="2073727"/>
            <a:ext cx="8412223" cy="4403272"/>
          </a:xfrm>
          <a:prstGeom prst="rect">
            <a:avLst/>
          </a:prstGeom>
        </p:spPr>
      </p:pic>
    </p:spTree>
    <p:extLst>
      <p:ext uri="{BB962C8B-B14F-4D97-AF65-F5344CB8AC3E}">
        <p14:creationId xmlns:p14="http://schemas.microsoft.com/office/powerpoint/2010/main" val="4141066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764" y="130628"/>
            <a:ext cx="10972800" cy="1143000"/>
          </a:xfrm>
        </p:spPr>
        <p:txBody>
          <a:bodyPr/>
          <a:lstStyle/>
          <a:p>
            <a:r>
              <a:rPr lang="en-US" dirty="0"/>
              <a:t>Stigma of being in care</a:t>
            </a:r>
            <a:endParaRPr lang="en-GB" dirty="0"/>
          </a:p>
        </p:txBody>
      </p:sp>
      <p:sp>
        <p:nvSpPr>
          <p:cNvPr id="3" name="Content Placeholder 2"/>
          <p:cNvSpPr>
            <a:spLocks noGrp="1"/>
          </p:cNvSpPr>
          <p:nvPr>
            <p:ph idx="1"/>
          </p:nvPr>
        </p:nvSpPr>
        <p:spPr>
          <a:xfrm>
            <a:off x="1285606" y="2954050"/>
            <a:ext cx="3461657" cy="4161291"/>
          </a:xfrm>
        </p:spPr>
        <p:txBody>
          <a:bodyPr>
            <a:normAutofit/>
          </a:bodyPr>
          <a:lstStyle/>
          <a:p>
            <a:pPr marL="0" indent="0" algn="ctr">
              <a:buNone/>
            </a:pPr>
            <a:r>
              <a:rPr lang="en-US" sz="3600" b="1" dirty="0">
                <a:solidFill>
                  <a:schemeClr val="tx2"/>
                </a:solidFill>
              </a:rPr>
              <a:t>1 in 8 </a:t>
            </a:r>
          </a:p>
          <a:p>
            <a:pPr marL="0" indent="0" algn="ctr">
              <a:buNone/>
            </a:pPr>
            <a:r>
              <a:rPr lang="en-US" sz="2400" b="1" dirty="0"/>
              <a:t>young people (11-18yrs) felt that adults had done things to make them feel embarrassed about being in care</a:t>
            </a:r>
            <a:endParaRPr lang="en-GB" sz="2400" b="1" dirty="0"/>
          </a:p>
        </p:txBody>
      </p:sp>
      <p:sp>
        <p:nvSpPr>
          <p:cNvPr id="5" name="Rounded Rectangular Callout 4"/>
          <p:cNvSpPr/>
          <p:nvPr/>
        </p:nvSpPr>
        <p:spPr>
          <a:xfrm>
            <a:off x="5627584" y="1590954"/>
            <a:ext cx="5926802" cy="3565246"/>
          </a:xfrm>
          <a:prstGeom prst="wedgeRoundRectCallout">
            <a:avLst>
              <a:gd name="adj1" fmla="val 3337"/>
              <a:gd name="adj2" fmla="val 6213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a:r>
              <a:rPr lang="en-US" sz="2400" b="1" i="1" dirty="0">
                <a:solidFill>
                  <a:schemeClr val="tx2"/>
                </a:solidFill>
              </a:rPr>
              <a:t>When I was younger, it was a lot more difficult. Adults always felt that they could see you when they wanted to - at school and at club - that was embarrassing. As I got older, I was able to say that actions like this was not ok, so to stop. </a:t>
            </a:r>
            <a:r>
              <a:rPr lang="en-US" sz="2400" b="1" i="1" dirty="0">
                <a:solidFill>
                  <a:schemeClr val="tx1">
                    <a:lumMod val="50000"/>
                    <a:lumOff val="50000"/>
                  </a:schemeClr>
                </a:solidFill>
              </a:rPr>
              <a:t>11-17yrs</a:t>
            </a:r>
            <a:endParaRPr lang="en-GB" sz="2400" b="1" i="1" dirty="0">
              <a:solidFill>
                <a:schemeClr val="tx1">
                  <a:lumMod val="50000"/>
                  <a:lumOff val="50000"/>
                </a:schemeClr>
              </a:solidFill>
            </a:endParaRPr>
          </a:p>
        </p:txBody>
      </p:sp>
      <p:sp>
        <p:nvSpPr>
          <p:cNvPr id="7" name="Oval 6"/>
          <p:cNvSpPr/>
          <p:nvPr/>
        </p:nvSpPr>
        <p:spPr>
          <a:xfrm>
            <a:off x="1108976" y="2460403"/>
            <a:ext cx="3814918" cy="385376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696" y="1376754"/>
            <a:ext cx="2188422" cy="2188422"/>
          </a:xfrm>
          <a:prstGeom prst="rect">
            <a:avLst/>
          </a:prstGeom>
        </p:spPr>
      </p:pic>
    </p:spTree>
    <p:extLst>
      <p:ext uri="{BB962C8B-B14F-4D97-AF65-F5344CB8AC3E}">
        <p14:creationId xmlns:p14="http://schemas.microsoft.com/office/powerpoint/2010/main" val="2625817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76" y="274320"/>
            <a:ext cx="10972800" cy="1143000"/>
          </a:xfrm>
        </p:spPr>
        <p:txBody>
          <a:bodyPr/>
          <a:lstStyle/>
          <a:p>
            <a:r>
              <a:rPr lang="en-US" dirty="0"/>
              <a:t>About the Bright Spots </a:t>
            </a:r>
            <a:r>
              <a:rPr lang="en-US" dirty="0" err="1"/>
              <a:t>Programme</a:t>
            </a:r>
            <a:endParaRPr lang="en-GB" dirty="0"/>
          </a:p>
        </p:txBody>
      </p:sp>
      <p:sp>
        <p:nvSpPr>
          <p:cNvPr id="3" name="Content Placeholder 2"/>
          <p:cNvSpPr>
            <a:spLocks noGrp="1"/>
          </p:cNvSpPr>
          <p:nvPr>
            <p:ph sz="half" idx="1"/>
          </p:nvPr>
        </p:nvSpPr>
        <p:spPr>
          <a:xfrm>
            <a:off x="240632" y="1600747"/>
            <a:ext cx="3147145" cy="4681084"/>
          </a:xfrm>
        </p:spPr>
        <p:txBody>
          <a:bodyPr>
            <a:noAutofit/>
          </a:bodyPr>
          <a:lstStyle/>
          <a:p>
            <a:r>
              <a:rPr lang="en-US" dirty="0"/>
              <a:t>Developed in partnership with the  Professor Julie Selwyn (Rees Centre at the University of Oxford) </a:t>
            </a:r>
          </a:p>
          <a:p>
            <a:r>
              <a:rPr lang="en-US" dirty="0"/>
              <a:t>Co-produced with children and young people </a:t>
            </a:r>
          </a:p>
          <a:p>
            <a:r>
              <a:rPr lang="en-US" dirty="0"/>
              <a:t>Explores the how children in care and care leavers feel about their lives.  </a:t>
            </a:r>
          </a:p>
          <a:p>
            <a:r>
              <a:rPr lang="en-US" dirty="0">
                <a:solidFill>
                  <a:schemeClr val="accent3"/>
                </a:solidFill>
              </a:rPr>
              <a:t>+ 22 local authorities in Wales for the Basic Income Pilot</a:t>
            </a:r>
          </a:p>
        </p:txBody>
      </p:sp>
      <p:pic>
        <p:nvPicPr>
          <p:cNvPr id="5" name="Picture 2" descr="71e8fb84-5985-4185-9e5e-881960260ea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6089" y="1600747"/>
            <a:ext cx="8317666" cy="459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525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52500" y="1203366"/>
            <a:ext cx="10185400" cy="4219534"/>
          </a:xfrm>
        </p:spPr>
        <p:txBody>
          <a:bodyPr>
            <a:normAutofit/>
          </a:bodyPr>
          <a:lstStyle/>
          <a:p>
            <a:r>
              <a:rPr lang="en-GB" dirty="0"/>
              <a:t>Our findings clearly showed the importance of not treating all children in care as if they are the same. </a:t>
            </a:r>
            <a:br>
              <a:rPr lang="en-GB" dirty="0"/>
            </a:br>
            <a:br>
              <a:rPr lang="en-GB" dirty="0"/>
            </a:br>
            <a:r>
              <a:rPr lang="en-GB" dirty="0"/>
              <a:t>Whilst they had things in common, the challenges that children and young people faced also differed with age, sex, placement type and ethnicity.</a:t>
            </a:r>
          </a:p>
        </p:txBody>
      </p:sp>
    </p:spTree>
    <p:extLst>
      <p:ext uri="{BB962C8B-B14F-4D97-AF65-F5344CB8AC3E}">
        <p14:creationId xmlns:p14="http://schemas.microsoft.com/office/powerpoint/2010/main" val="1584727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098" y="755542"/>
            <a:ext cx="10972800" cy="4525963"/>
          </a:xfrm>
        </p:spPr>
        <p:txBody>
          <a:bodyPr/>
          <a:lstStyle/>
          <a:p>
            <a:pPr marL="0" indent="0">
              <a:buNone/>
            </a:pPr>
            <a:r>
              <a:rPr lang="en-US" b="1" dirty="0"/>
              <a:t>Many of the comments from young people illustrated the importance of trusting relationships, but as children became older fewer reported trusted relationships.</a:t>
            </a:r>
            <a:endParaRPr lang="en-GB"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0158" y="1589749"/>
            <a:ext cx="3866626" cy="23929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0137" y="1622742"/>
            <a:ext cx="3721461" cy="232701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366" y="1666731"/>
            <a:ext cx="3809440" cy="2349008"/>
          </a:xfrm>
          <a:prstGeom prst="rect">
            <a:avLst/>
          </a:prstGeom>
        </p:spPr>
      </p:pic>
      <p:sp>
        <p:nvSpPr>
          <p:cNvPr id="9" name="Rounded Rectangular Callout 8"/>
          <p:cNvSpPr/>
          <p:nvPr/>
        </p:nvSpPr>
        <p:spPr>
          <a:xfrm>
            <a:off x="1006451" y="4481256"/>
            <a:ext cx="3589379" cy="1570186"/>
          </a:xfrm>
          <a:prstGeom prst="wedgeRoundRectCallout">
            <a:avLst>
              <a:gd name="adj1" fmla="val -39435"/>
              <a:gd name="adj2" fmla="val 69532"/>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a:r>
              <a:rPr lang="en-US" sz="2400" b="1" i="1" dirty="0">
                <a:solidFill>
                  <a:schemeClr val="tx2"/>
                </a:solidFill>
              </a:rPr>
              <a:t>I really trust my </a:t>
            </a:r>
            <a:r>
              <a:rPr lang="en-US" sz="2400" b="1" i="1" dirty="0" err="1">
                <a:solidFill>
                  <a:schemeClr val="tx2"/>
                </a:solidFill>
              </a:rPr>
              <a:t>carers</a:t>
            </a:r>
            <a:r>
              <a:rPr lang="en-US" sz="2400" b="1" i="1" dirty="0">
                <a:solidFill>
                  <a:schemeClr val="tx2"/>
                </a:solidFill>
              </a:rPr>
              <a:t> and love living with them. </a:t>
            </a:r>
            <a:r>
              <a:rPr lang="en-US" sz="2400" b="1" i="1" dirty="0">
                <a:solidFill>
                  <a:schemeClr val="tx1">
                    <a:lumMod val="50000"/>
                    <a:lumOff val="50000"/>
                  </a:schemeClr>
                </a:solidFill>
              </a:rPr>
              <a:t>8-10yrs</a:t>
            </a:r>
            <a:endParaRPr lang="en-GB" sz="2400" b="1" i="1" dirty="0">
              <a:solidFill>
                <a:schemeClr val="tx1">
                  <a:lumMod val="50000"/>
                  <a:lumOff val="50000"/>
                </a:schemeClr>
              </a:solidFill>
            </a:endParaRPr>
          </a:p>
        </p:txBody>
      </p:sp>
      <p:sp>
        <p:nvSpPr>
          <p:cNvPr id="11" name="Rounded Rectangular Callout 10"/>
          <p:cNvSpPr/>
          <p:nvPr/>
        </p:nvSpPr>
        <p:spPr>
          <a:xfrm>
            <a:off x="5497012" y="4582476"/>
            <a:ext cx="5618804" cy="1570186"/>
          </a:xfrm>
          <a:prstGeom prst="wedgeRoundRectCallout">
            <a:avLst>
              <a:gd name="adj1" fmla="val -39435"/>
              <a:gd name="adj2" fmla="val 69532"/>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a:r>
              <a:rPr lang="en-US" sz="2400" b="1" i="1" dirty="0">
                <a:solidFill>
                  <a:schemeClr val="tx2"/>
                </a:solidFill>
              </a:rPr>
              <a:t>I’ve met my new social worker once and I don’t have her number so I will build up a  relationship before I can trust. </a:t>
            </a:r>
            <a:r>
              <a:rPr lang="en-US" sz="2400" b="1" i="1" dirty="0">
                <a:solidFill>
                  <a:schemeClr val="tx1">
                    <a:lumMod val="50000"/>
                    <a:lumOff val="50000"/>
                  </a:schemeClr>
                </a:solidFill>
              </a:rPr>
              <a:t>11-18yrs</a:t>
            </a:r>
            <a:endParaRPr lang="en-GB" sz="2400" b="1" i="1" dirty="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4234485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23392" y="4800142"/>
            <a:ext cx="5017992" cy="24491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b="1" dirty="0"/>
          </a:p>
        </p:txBody>
      </p:sp>
      <p:sp>
        <p:nvSpPr>
          <p:cNvPr id="7" name="Rectangle 6"/>
          <p:cNvSpPr/>
          <p:nvPr/>
        </p:nvSpPr>
        <p:spPr>
          <a:xfrm>
            <a:off x="3328511" y="3279806"/>
            <a:ext cx="5661418" cy="1938992"/>
          </a:xfrm>
          <a:prstGeom prst="rect">
            <a:avLst/>
          </a:prstGeom>
        </p:spPr>
        <p:txBody>
          <a:bodyPr wrap="square">
            <a:spAutoFit/>
          </a:bodyPr>
          <a:lstStyle/>
          <a:p>
            <a:r>
              <a:rPr lang="en-US" sz="2400" b="1" dirty="0">
                <a:latin typeface="+mj-lt"/>
              </a:rPr>
              <a:t>As they got older a higher proportion </a:t>
            </a:r>
          </a:p>
          <a:p>
            <a:pPr marL="342900" indent="-342900">
              <a:buFont typeface="Arial" panose="020B0604020202020204" pitchFamily="34" charset="0"/>
              <a:buChar char="•"/>
            </a:pPr>
            <a:r>
              <a:rPr lang="en-US" sz="2400" dirty="0">
                <a:solidFill>
                  <a:srgbClr val="000000"/>
                </a:solidFill>
                <a:latin typeface="+mj-lt"/>
                <a:ea typeface="Times New Roman" panose="02020603050405020304" pitchFamily="18" charset="0"/>
                <a:cs typeface="Calibri" panose="020F0502020204030204" pitchFamily="34" charset="0"/>
              </a:rPr>
              <a:t>Knew who their social worker was</a:t>
            </a:r>
          </a:p>
          <a:p>
            <a:pPr marL="342900" indent="-342900">
              <a:buFont typeface="Arial" panose="020B0604020202020204" pitchFamily="34" charset="0"/>
              <a:buChar char="•"/>
            </a:pPr>
            <a:r>
              <a:rPr lang="en-US" sz="2400" dirty="0">
                <a:solidFill>
                  <a:srgbClr val="000000"/>
                </a:solidFill>
                <a:latin typeface="+mj-lt"/>
                <a:ea typeface="Times New Roman" panose="02020603050405020304" pitchFamily="18" charset="0"/>
                <a:cs typeface="Calibri" panose="020F0502020204030204" pitchFamily="34" charset="0"/>
              </a:rPr>
              <a:t>Felt involved in decision making </a:t>
            </a:r>
          </a:p>
          <a:p>
            <a:pPr marL="342900" indent="-342900">
              <a:buFont typeface="Arial" panose="020B0604020202020204" pitchFamily="34" charset="0"/>
              <a:buChar char="•"/>
            </a:pPr>
            <a:r>
              <a:rPr lang="en-US" sz="2400" dirty="0">
                <a:solidFill>
                  <a:srgbClr val="000000"/>
                </a:solidFill>
                <a:latin typeface="+mj-lt"/>
                <a:ea typeface="Times New Roman" panose="02020603050405020304" pitchFamily="18" charset="0"/>
                <a:cs typeface="Calibri" panose="020F0502020204030204" pitchFamily="34" charset="0"/>
              </a:rPr>
              <a:t>Felt the reasons why they were in care had been fully explained</a:t>
            </a:r>
          </a:p>
        </p:txBody>
      </p:sp>
      <p:sp>
        <p:nvSpPr>
          <p:cNvPr id="9" name="Rounded Rectangular Callout 8"/>
          <p:cNvSpPr/>
          <p:nvPr/>
        </p:nvSpPr>
        <p:spPr>
          <a:xfrm>
            <a:off x="8760401" y="856861"/>
            <a:ext cx="3130155" cy="2227348"/>
          </a:xfrm>
          <a:prstGeom prst="wedgeRoundRectCallout">
            <a:avLst>
              <a:gd name="adj1" fmla="val -2674"/>
              <a:gd name="adj2" fmla="val 68124"/>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chemeClr val="tx2"/>
                </a:solidFill>
                <a:latin typeface="Arial-BoldItalicMT"/>
              </a:rPr>
              <a:t>My social worker always includes me in decisions. Out of all the social workers I’ve had [name] is the one I’ve connected to the most.</a:t>
            </a:r>
            <a:r>
              <a:rPr lang="en-US" b="1" i="1" dirty="0">
                <a:solidFill>
                  <a:schemeClr val="tx2"/>
                </a:solidFill>
              </a:rPr>
              <a:t> </a:t>
            </a:r>
            <a:r>
              <a:rPr lang="en-US" b="1" i="1" dirty="0">
                <a:solidFill>
                  <a:schemeClr val="tx1">
                    <a:lumMod val="50000"/>
                    <a:lumOff val="50000"/>
                  </a:schemeClr>
                </a:solidFill>
              </a:rPr>
              <a:t>11-18yrs</a:t>
            </a:r>
            <a:endParaRPr lang="en-GB" b="1" i="1" dirty="0">
              <a:solidFill>
                <a:schemeClr val="tx1">
                  <a:lumMod val="50000"/>
                  <a:lumOff val="50000"/>
                </a:schemeClr>
              </a:solidFill>
            </a:endParaRPr>
          </a:p>
        </p:txBody>
      </p:sp>
      <p:sp>
        <p:nvSpPr>
          <p:cNvPr id="10" name="Rounded Rectangular Callout 9"/>
          <p:cNvSpPr/>
          <p:nvPr/>
        </p:nvSpPr>
        <p:spPr>
          <a:xfrm>
            <a:off x="19351443" y="3533660"/>
            <a:ext cx="4018820" cy="2165338"/>
          </a:xfrm>
          <a:prstGeom prst="wedgeRoundRectCallout">
            <a:avLst>
              <a:gd name="adj1" fmla="val -39435"/>
              <a:gd name="adj2" fmla="val 69532"/>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a:r>
              <a:rPr lang="en-US" sz="2000" b="1" i="1" dirty="0">
                <a:solidFill>
                  <a:schemeClr val="tx2"/>
                </a:solidFill>
              </a:rPr>
              <a:t>Even when I </a:t>
            </a:r>
            <a:r>
              <a:rPr lang="en-US" b="1" i="1" dirty="0">
                <a:solidFill>
                  <a:schemeClr val="tx2"/>
                </a:solidFill>
              </a:rPr>
              <a:t>say </a:t>
            </a:r>
            <a:r>
              <a:rPr lang="en-US" sz="2000" b="1" i="1" dirty="0">
                <a:solidFill>
                  <a:schemeClr val="tx2"/>
                </a:solidFill>
              </a:rPr>
              <a:t>my opinion it doesn’t get listened to, and my social worker will always go against what I have said. So, I might as well say nothing at all. </a:t>
            </a:r>
            <a:r>
              <a:rPr lang="en-US" sz="2000" b="1" i="1" dirty="0">
                <a:solidFill>
                  <a:schemeClr val="tx1">
                    <a:lumMod val="50000"/>
                    <a:lumOff val="50000"/>
                  </a:schemeClr>
                </a:solidFill>
              </a:rPr>
              <a:t>11-18yrs</a:t>
            </a:r>
            <a:endParaRPr lang="en-GB" sz="2000" b="1" i="1" dirty="0">
              <a:solidFill>
                <a:schemeClr val="tx1">
                  <a:lumMod val="50000"/>
                  <a:lumOff val="50000"/>
                </a:schemeClr>
              </a:solidFill>
            </a:endParaRPr>
          </a:p>
        </p:txBody>
      </p:sp>
      <p:sp>
        <p:nvSpPr>
          <p:cNvPr id="21" name="Rounded Rectangular Callout 20"/>
          <p:cNvSpPr/>
          <p:nvPr/>
        </p:nvSpPr>
        <p:spPr>
          <a:xfrm>
            <a:off x="658674" y="576168"/>
            <a:ext cx="2839406" cy="2227348"/>
          </a:xfrm>
          <a:prstGeom prst="wedgeRoundRectCallout">
            <a:avLst>
              <a:gd name="adj1" fmla="val 1090"/>
              <a:gd name="adj2" fmla="val 70940"/>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a:r>
              <a:rPr lang="en-US" b="1" i="1" dirty="0">
                <a:solidFill>
                  <a:schemeClr val="tx2"/>
                </a:solidFill>
              </a:rPr>
              <a:t>I would like to know my social worker’s name because there’s lots of them and I can’t remember all of them. </a:t>
            </a:r>
            <a:r>
              <a:rPr lang="en-US" b="1" i="1" dirty="0">
                <a:solidFill>
                  <a:schemeClr val="tx1">
                    <a:lumMod val="50000"/>
                    <a:lumOff val="50000"/>
                  </a:schemeClr>
                </a:solidFill>
              </a:rPr>
              <a:t>4-7yrs</a:t>
            </a:r>
            <a:endParaRPr lang="en-GB" b="1" i="1" dirty="0">
              <a:solidFill>
                <a:schemeClr val="tx1">
                  <a:lumMod val="50000"/>
                  <a:lumOff val="50000"/>
                </a:schemeClr>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115" y="3404338"/>
            <a:ext cx="1801372" cy="180137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8328" y="3534543"/>
            <a:ext cx="1801372" cy="180137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9592" y="1002428"/>
            <a:ext cx="1801372" cy="1801372"/>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8315" y="1064422"/>
            <a:ext cx="1677384" cy="1677384"/>
          </a:xfrm>
          <a:prstGeom prst="rect">
            <a:avLst/>
          </a:prstGeom>
        </p:spPr>
      </p:pic>
    </p:spTree>
    <p:custDataLst>
      <p:tags r:id="rId1"/>
    </p:custDataLst>
    <p:extLst>
      <p:ext uri="{BB962C8B-B14F-4D97-AF65-F5344CB8AC3E}">
        <p14:creationId xmlns:p14="http://schemas.microsoft.com/office/powerpoint/2010/main" val="2552010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20416"/>
          <a:stretch/>
        </p:blipFill>
        <p:spPr>
          <a:xfrm>
            <a:off x="2244968" y="608567"/>
            <a:ext cx="9344882" cy="5393825"/>
          </a:xfrm>
        </p:spPr>
      </p:pic>
      <p:sp>
        <p:nvSpPr>
          <p:cNvPr id="5" name="Content Placeholder 2"/>
          <p:cNvSpPr txBox="1">
            <a:spLocks/>
          </p:cNvSpPr>
          <p:nvPr/>
        </p:nvSpPr>
        <p:spPr>
          <a:xfrm>
            <a:off x="262530" y="608567"/>
            <a:ext cx="1812112" cy="2346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t>Girls reported lower  well-being than boys.</a:t>
            </a:r>
            <a:endParaRPr lang="en-GB" sz="2400" b="1" dirty="0"/>
          </a:p>
        </p:txBody>
      </p:sp>
      <p:sp>
        <p:nvSpPr>
          <p:cNvPr id="2" name="Oval 1"/>
          <p:cNvSpPr/>
          <p:nvPr/>
        </p:nvSpPr>
        <p:spPr>
          <a:xfrm>
            <a:off x="2369820" y="1699260"/>
            <a:ext cx="777240" cy="77724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251960" y="1714500"/>
            <a:ext cx="716280" cy="71628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8883705" y="3467100"/>
            <a:ext cx="741790" cy="753497"/>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0774680" y="3467100"/>
            <a:ext cx="679616" cy="685248"/>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369820" y="3169920"/>
            <a:ext cx="777240" cy="77724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251960" y="3185160"/>
            <a:ext cx="716280" cy="71628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244968" y="4777740"/>
            <a:ext cx="777240" cy="77724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401428" y="4823460"/>
            <a:ext cx="716280" cy="71628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623560" y="1684020"/>
            <a:ext cx="777240" cy="77724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7544192" y="1729740"/>
            <a:ext cx="716280" cy="71628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647984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30519"/>
          <a:stretch/>
        </p:blipFill>
        <p:spPr>
          <a:xfrm>
            <a:off x="3638666" y="-15241"/>
            <a:ext cx="8286634" cy="6692283"/>
          </a:xfrm>
          <a:prstGeom prst="rect">
            <a:avLst/>
          </a:prstGeom>
        </p:spPr>
      </p:pic>
      <p:sp>
        <p:nvSpPr>
          <p:cNvPr id="2" name="Title 1"/>
          <p:cNvSpPr>
            <a:spLocks noGrp="1"/>
          </p:cNvSpPr>
          <p:nvPr>
            <p:ph type="title"/>
          </p:nvPr>
        </p:nvSpPr>
        <p:spPr>
          <a:xfrm>
            <a:off x="236220" y="101077"/>
            <a:ext cx="10972800" cy="1143000"/>
          </a:xfrm>
        </p:spPr>
        <p:txBody>
          <a:bodyPr/>
          <a:lstStyle/>
          <a:p>
            <a:r>
              <a:rPr lang="en-GB" dirty="0"/>
              <a:t>Placement type</a:t>
            </a:r>
          </a:p>
        </p:txBody>
      </p:sp>
      <p:pic>
        <p:nvPicPr>
          <p:cNvPr id="5"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22901" t="16185" r="50268" b="71843"/>
          <a:stretch/>
        </p:blipFill>
        <p:spPr>
          <a:xfrm>
            <a:off x="210820" y="1140959"/>
            <a:ext cx="3281494" cy="1701801"/>
          </a:xfrm>
          <a:prstGeom prst="rect">
            <a:avLst/>
          </a:prstGeom>
        </p:spPr>
      </p:pic>
      <p:pic>
        <p:nvPicPr>
          <p:cNvPr id="17"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49360" t="16406" r="24765" b="71711"/>
          <a:stretch/>
        </p:blipFill>
        <p:spPr>
          <a:xfrm>
            <a:off x="353226" y="2726457"/>
            <a:ext cx="3164488" cy="1689100"/>
          </a:xfrm>
          <a:prstGeom prst="rect">
            <a:avLst/>
          </a:prstGeom>
        </p:spPr>
      </p:pic>
      <p:sp>
        <p:nvSpPr>
          <p:cNvPr id="10" name="Oval 9"/>
          <p:cNvSpPr/>
          <p:nvPr/>
        </p:nvSpPr>
        <p:spPr>
          <a:xfrm>
            <a:off x="4130040" y="60936"/>
            <a:ext cx="1524000" cy="1499129"/>
          </a:xfrm>
          <a:prstGeom prst="ellipse">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7019983" y="2364058"/>
            <a:ext cx="1524000" cy="1499129"/>
          </a:xfrm>
          <a:prstGeom prst="ellipse">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4130040" y="2364058"/>
            <a:ext cx="1524000" cy="1499129"/>
          </a:xfrm>
          <a:prstGeom prst="ellipse">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9887066" y="2389698"/>
            <a:ext cx="1524000" cy="1499129"/>
          </a:xfrm>
          <a:prstGeom prst="ellipse">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500652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52500" y="1203366"/>
            <a:ext cx="10147300" cy="3724234"/>
          </a:xfrm>
        </p:spPr>
        <p:txBody>
          <a:bodyPr>
            <a:normAutofit fontScale="90000"/>
          </a:bodyPr>
          <a:lstStyle/>
          <a:p>
            <a:pPr algn="ctr"/>
            <a:r>
              <a:rPr lang="en-GB" dirty="0"/>
              <a:t>All the things that we ask about in the Your Life, Your Care survey are important to children in care’s well-being. </a:t>
            </a:r>
            <a:br>
              <a:rPr lang="en-GB" dirty="0"/>
            </a:br>
            <a:br>
              <a:rPr lang="en-GB" dirty="0"/>
            </a:br>
            <a:r>
              <a:rPr lang="en-GB" dirty="0"/>
              <a:t>But our analysis showed that some things were more strongly associated with well-being. </a:t>
            </a:r>
            <a:br>
              <a:rPr lang="en-GB" dirty="0"/>
            </a:br>
            <a:br>
              <a:rPr lang="en-GB" dirty="0"/>
            </a:br>
            <a:r>
              <a:rPr lang="en-GB" dirty="0"/>
              <a:t>These will be particularly important to focus on in order to make children in care’s lives good.  </a:t>
            </a:r>
          </a:p>
        </p:txBody>
      </p:sp>
    </p:spTree>
    <p:extLst>
      <p:ext uri="{BB962C8B-B14F-4D97-AF65-F5344CB8AC3E}">
        <p14:creationId xmlns:p14="http://schemas.microsoft.com/office/powerpoint/2010/main" val="2315483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7044" y="267812"/>
            <a:ext cx="8746586" cy="646159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9346" y="2892008"/>
            <a:ext cx="1416242" cy="1265438"/>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60041" y="2940452"/>
            <a:ext cx="1432634" cy="1265438"/>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8174" y="2720607"/>
            <a:ext cx="1379899" cy="1586883"/>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38791" y="1975552"/>
            <a:ext cx="857509" cy="1356901"/>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04111" y="3438791"/>
            <a:ext cx="857509" cy="1366758"/>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48862" y="1150337"/>
            <a:ext cx="1011926" cy="1514603"/>
          </a:xfrm>
          <a:prstGeom prst="rect">
            <a:avLst/>
          </a:prstGeom>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66011" y="1962852"/>
            <a:ext cx="857509" cy="1356901"/>
          </a:xfrm>
          <a:prstGeom prst="rect">
            <a:avLst/>
          </a:prstGeom>
        </p:spPr>
      </p:pic>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78052" y="3438791"/>
            <a:ext cx="857509" cy="1366758"/>
          </a:xfrm>
          <a:prstGeom prst="rect">
            <a:avLst/>
          </a:prstGeom>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64884" y="4340945"/>
            <a:ext cx="1011926" cy="1521175"/>
          </a:xfrm>
          <a:prstGeom prst="rect">
            <a:avLst/>
          </a:prstGeom>
        </p:spPr>
      </p:pic>
      <p:sp>
        <p:nvSpPr>
          <p:cNvPr id="25" name="Title 1"/>
          <p:cNvSpPr txBox="1">
            <a:spLocks/>
          </p:cNvSpPr>
          <p:nvPr/>
        </p:nvSpPr>
        <p:spPr>
          <a:xfrm>
            <a:off x="109106" y="32737"/>
            <a:ext cx="4533827" cy="1143000"/>
          </a:xfrm>
          <a:prstGeom prst="rect">
            <a:avLst/>
          </a:prstGeom>
        </p:spPr>
        <p:txBody>
          <a:bodyPr/>
          <a:lstStyle>
            <a:lvl1pPr algn="l" defTabSz="914400" rtl="0" eaLnBrk="1" latinLnBrk="0" hangingPunct="1">
              <a:spcBef>
                <a:spcPct val="0"/>
              </a:spcBef>
              <a:buNone/>
              <a:defRPr sz="3600" b="1" kern="1200">
                <a:solidFill>
                  <a:schemeClr val="tx2"/>
                </a:solidFill>
                <a:latin typeface="Arial" panose="020B0604020202020204" pitchFamily="34" charset="0"/>
                <a:ea typeface="+mj-ea"/>
                <a:cs typeface="Arial" panose="020B0604020202020204" pitchFamily="34" charset="0"/>
              </a:defRPr>
            </a:lvl1pPr>
          </a:lstStyle>
          <a:p>
            <a:r>
              <a:rPr lang="en-GB" dirty="0"/>
              <a:t>Factors associated with well-being</a:t>
            </a:r>
          </a:p>
        </p:txBody>
      </p:sp>
    </p:spTree>
    <p:custDataLst>
      <p:tags r:id="rId1"/>
    </p:custDataLst>
    <p:extLst>
      <p:ext uri="{BB962C8B-B14F-4D97-AF65-F5344CB8AC3E}">
        <p14:creationId xmlns:p14="http://schemas.microsoft.com/office/powerpoint/2010/main" val="1441298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7044" y="267812"/>
            <a:ext cx="8746586" cy="646159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9346" y="2892008"/>
            <a:ext cx="1416242" cy="126543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4986" y="2220467"/>
            <a:ext cx="1445747" cy="855646"/>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02606" y="4661815"/>
            <a:ext cx="1612942" cy="1009728"/>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27268" y="5641731"/>
            <a:ext cx="1481809" cy="894987"/>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47418" y="5156118"/>
            <a:ext cx="1514592" cy="931048"/>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02606" y="1361735"/>
            <a:ext cx="1612942" cy="1009728"/>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64821" y="3939294"/>
            <a:ext cx="1435912" cy="855646"/>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13166" y="3525276"/>
            <a:ext cx="1701457" cy="1088408"/>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25102" y="469665"/>
            <a:ext cx="1449025" cy="891708"/>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78962" y="2311102"/>
            <a:ext cx="1701457" cy="1088408"/>
          </a:xfrm>
          <a:prstGeom prst="rect">
            <a:avLst/>
          </a:prstGeom>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51008" y="894694"/>
            <a:ext cx="1514592" cy="931048"/>
          </a:xfrm>
          <a:prstGeom prst="rect">
            <a:avLst/>
          </a:prstGeom>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860041" y="2940452"/>
            <a:ext cx="1432634" cy="1265438"/>
          </a:xfrm>
          <a:prstGeom prst="rect">
            <a:avLst/>
          </a:prstGeom>
        </p:spPr>
      </p:pic>
      <p:sp>
        <p:nvSpPr>
          <p:cNvPr id="25" name="Title 1"/>
          <p:cNvSpPr txBox="1">
            <a:spLocks/>
          </p:cNvSpPr>
          <p:nvPr/>
        </p:nvSpPr>
        <p:spPr>
          <a:xfrm>
            <a:off x="364014" y="54244"/>
            <a:ext cx="4876438" cy="1198508"/>
          </a:xfrm>
          <a:prstGeom prst="rect">
            <a:avLst/>
          </a:prstGeom>
        </p:spPr>
        <p:txBody>
          <a:bodyPr/>
          <a:lstStyle>
            <a:lvl1pPr algn="l" defTabSz="914400" rtl="0" eaLnBrk="1" latinLnBrk="0" hangingPunct="1">
              <a:spcBef>
                <a:spcPct val="0"/>
              </a:spcBef>
              <a:buNone/>
              <a:defRPr sz="3600" b="1" kern="1200">
                <a:solidFill>
                  <a:schemeClr val="tx2"/>
                </a:solidFill>
                <a:latin typeface="Arial" panose="020B0604020202020204" pitchFamily="34" charset="0"/>
                <a:ea typeface="+mj-ea"/>
                <a:cs typeface="Arial" panose="020B0604020202020204" pitchFamily="34" charset="0"/>
              </a:defRPr>
            </a:lvl1pPr>
          </a:lstStyle>
          <a:p>
            <a:r>
              <a:rPr lang="en-GB" dirty="0"/>
              <a:t>Factors associated with well-being</a:t>
            </a:r>
          </a:p>
        </p:txBody>
      </p:sp>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78174" y="2720607"/>
            <a:ext cx="1379899" cy="1586883"/>
          </a:xfrm>
          <a:prstGeom prst="rect">
            <a:avLst/>
          </a:prstGeom>
        </p:spPr>
      </p:pic>
      <p:pic>
        <p:nvPicPr>
          <p:cNvPr id="28" name="Picture 2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638791" y="1975552"/>
            <a:ext cx="857509" cy="1356901"/>
          </a:xfrm>
          <a:prstGeom prst="rect">
            <a:avLst/>
          </a:prstGeom>
        </p:spPr>
      </p:pic>
      <p:pic>
        <p:nvPicPr>
          <p:cNvPr id="29" name="Picture 2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504111" y="3438791"/>
            <a:ext cx="857509" cy="1366758"/>
          </a:xfrm>
          <a:prstGeom prst="rect">
            <a:avLst/>
          </a:prstGeom>
        </p:spPr>
      </p:pic>
      <p:pic>
        <p:nvPicPr>
          <p:cNvPr id="30" name="Picture 2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448862" y="1150337"/>
            <a:ext cx="1011926" cy="1514603"/>
          </a:xfrm>
          <a:prstGeom prst="rect">
            <a:avLst/>
          </a:prstGeom>
        </p:spPr>
      </p:pic>
      <p:pic>
        <p:nvPicPr>
          <p:cNvPr id="31" name="Picture 3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466011" y="1962852"/>
            <a:ext cx="857509" cy="1356901"/>
          </a:xfrm>
          <a:prstGeom prst="rect">
            <a:avLst/>
          </a:prstGeom>
        </p:spPr>
      </p:pic>
      <p:pic>
        <p:nvPicPr>
          <p:cNvPr id="32" name="Picture 3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578052" y="3438791"/>
            <a:ext cx="857509" cy="1366758"/>
          </a:xfrm>
          <a:prstGeom prst="rect">
            <a:avLst/>
          </a:prstGeom>
        </p:spPr>
      </p:pic>
      <p:pic>
        <p:nvPicPr>
          <p:cNvPr id="33" name="Picture 3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464884" y="4340945"/>
            <a:ext cx="1011926" cy="1521175"/>
          </a:xfrm>
          <a:prstGeom prst="rect">
            <a:avLst/>
          </a:prstGeom>
        </p:spPr>
      </p:pic>
    </p:spTree>
    <p:custDataLst>
      <p:tags r:id="rId1"/>
    </p:custDataLst>
    <p:extLst>
      <p:ext uri="{BB962C8B-B14F-4D97-AF65-F5344CB8AC3E}">
        <p14:creationId xmlns:p14="http://schemas.microsoft.com/office/powerpoint/2010/main" val="4172117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1129" y="160043"/>
            <a:ext cx="4211409" cy="1200329"/>
          </a:xfrm>
          <a:prstGeom prst="rect">
            <a:avLst/>
          </a:prstGeom>
          <a:noFill/>
        </p:spPr>
        <p:txBody>
          <a:bodyPr wrap="none" rtlCol="0">
            <a:spAutoFit/>
          </a:bodyPr>
          <a:lstStyle/>
          <a:p>
            <a:r>
              <a:rPr lang="en-GB" sz="3600" b="1" dirty="0">
                <a:solidFill>
                  <a:schemeClr val="tx1">
                    <a:lumMod val="50000"/>
                    <a:lumOff val="50000"/>
                  </a:schemeClr>
                </a:solidFill>
              </a:rPr>
              <a:t>Recommendation:</a:t>
            </a:r>
          </a:p>
          <a:p>
            <a:r>
              <a:rPr lang="en-GB" sz="3600" b="1" dirty="0">
                <a:solidFill>
                  <a:schemeClr val="tx2"/>
                </a:solidFill>
              </a:rPr>
              <a:t>Make life good</a:t>
            </a:r>
          </a:p>
        </p:txBody>
      </p:sp>
      <p:cxnSp>
        <p:nvCxnSpPr>
          <p:cNvPr id="26" name="Straight Arrow Connector 25"/>
          <p:cNvCxnSpPr/>
          <p:nvPr/>
        </p:nvCxnSpPr>
        <p:spPr>
          <a:xfrm flipH="1">
            <a:off x="5544488" y="3485920"/>
            <a:ext cx="839890" cy="16375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351665" y="3542615"/>
            <a:ext cx="993928" cy="16090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4905612" y="3485920"/>
            <a:ext cx="1524998" cy="6318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459471" y="3480054"/>
            <a:ext cx="1463294" cy="65004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5045791" y="2295322"/>
            <a:ext cx="1351383" cy="11328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6452780" y="2380535"/>
            <a:ext cx="1330796" cy="10446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6469869" y="1912057"/>
            <a:ext cx="2" cy="15379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6" name="Freeform 65"/>
          <p:cNvSpPr/>
          <p:nvPr/>
        </p:nvSpPr>
        <p:spPr>
          <a:xfrm>
            <a:off x="5544488" y="2509292"/>
            <a:ext cx="1837850" cy="1837850"/>
          </a:xfrm>
          <a:custGeom>
            <a:avLst/>
            <a:gdLst>
              <a:gd name="connsiteX0" fmla="*/ 0 w 1837850"/>
              <a:gd name="connsiteY0" fmla="*/ 306314 h 1837850"/>
              <a:gd name="connsiteX1" fmla="*/ 306314 w 1837850"/>
              <a:gd name="connsiteY1" fmla="*/ 0 h 1837850"/>
              <a:gd name="connsiteX2" fmla="*/ 1531536 w 1837850"/>
              <a:gd name="connsiteY2" fmla="*/ 0 h 1837850"/>
              <a:gd name="connsiteX3" fmla="*/ 1837850 w 1837850"/>
              <a:gd name="connsiteY3" fmla="*/ 306314 h 1837850"/>
              <a:gd name="connsiteX4" fmla="*/ 1837850 w 1837850"/>
              <a:gd name="connsiteY4" fmla="*/ 1531536 h 1837850"/>
              <a:gd name="connsiteX5" fmla="*/ 1531536 w 1837850"/>
              <a:gd name="connsiteY5" fmla="*/ 1837850 h 1837850"/>
              <a:gd name="connsiteX6" fmla="*/ 306314 w 1837850"/>
              <a:gd name="connsiteY6" fmla="*/ 1837850 h 1837850"/>
              <a:gd name="connsiteX7" fmla="*/ 0 w 1837850"/>
              <a:gd name="connsiteY7" fmla="*/ 1531536 h 1837850"/>
              <a:gd name="connsiteX8" fmla="*/ 0 w 1837850"/>
              <a:gd name="connsiteY8" fmla="*/ 306314 h 183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7850" h="1837850">
                <a:moveTo>
                  <a:pt x="0" y="306314"/>
                </a:moveTo>
                <a:cubicBezTo>
                  <a:pt x="0" y="137141"/>
                  <a:pt x="137141" y="0"/>
                  <a:pt x="306314" y="0"/>
                </a:cubicBezTo>
                <a:lnTo>
                  <a:pt x="1531536" y="0"/>
                </a:lnTo>
                <a:cubicBezTo>
                  <a:pt x="1700709" y="0"/>
                  <a:pt x="1837850" y="137141"/>
                  <a:pt x="1837850" y="306314"/>
                </a:cubicBezTo>
                <a:lnTo>
                  <a:pt x="1837850" y="1531536"/>
                </a:lnTo>
                <a:cubicBezTo>
                  <a:pt x="1837850" y="1700709"/>
                  <a:pt x="1700709" y="1837850"/>
                  <a:pt x="1531536" y="1837850"/>
                </a:cubicBezTo>
                <a:lnTo>
                  <a:pt x="306314" y="1837850"/>
                </a:lnTo>
                <a:cubicBezTo>
                  <a:pt x="137141" y="1837850"/>
                  <a:pt x="0" y="1700709"/>
                  <a:pt x="0" y="1531536"/>
                </a:cubicBezTo>
                <a:lnTo>
                  <a:pt x="0" y="306314"/>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156" tIns="181156" rIns="181156" bIns="181156" numCol="1" spcCol="1270" anchor="ctr" anchorCtr="0">
            <a:noAutofit/>
          </a:bodyPr>
          <a:lstStyle/>
          <a:p>
            <a:pPr lvl="0" algn="ctr" defTabSz="1600200" rtl="0">
              <a:lnSpc>
                <a:spcPct val="90000"/>
              </a:lnSpc>
              <a:spcBef>
                <a:spcPct val="0"/>
              </a:spcBef>
              <a:spcAft>
                <a:spcPct val="35000"/>
              </a:spcAft>
            </a:pPr>
            <a:r>
              <a:rPr lang="en-US" sz="3200" b="1" kern="1200" dirty="0">
                <a:solidFill>
                  <a:schemeClr val="tx2"/>
                </a:solidFill>
              </a:rPr>
              <a:t>Make life good</a:t>
            </a:r>
            <a:endParaRPr lang="en-GB" sz="3200" kern="1200" dirty="0">
              <a:solidFill>
                <a:schemeClr val="tx2"/>
              </a:solidFill>
            </a:endParaRPr>
          </a:p>
        </p:txBody>
      </p:sp>
      <p:sp>
        <p:nvSpPr>
          <p:cNvPr id="67" name="Freeform 66"/>
          <p:cNvSpPr/>
          <p:nvPr/>
        </p:nvSpPr>
        <p:spPr>
          <a:xfrm>
            <a:off x="5154542" y="646331"/>
            <a:ext cx="2630655" cy="1231359"/>
          </a:xfrm>
          <a:custGeom>
            <a:avLst/>
            <a:gdLst>
              <a:gd name="connsiteX0" fmla="*/ 0 w 2939970"/>
              <a:gd name="connsiteY0" fmla="*/ 205231 h 1231359"/>
              <a:gd name="connsiteX1" fmla="*/ 205231 w 2939970"/>
              <a:gd name="connsiteY1" fmla="*/ 0 h 1231359"/>
              <a:gd name="connsiteX2" fmla="*/ 2734739 w 2939970"/>
              <a:gd name="connsiteY2" fmla="*/ 0 h 1231359"/>
              <a:gd name="connsiteX3" fmla="*/ 2939970 w 2939970"/>
              <a:gd name="connsiteY3" fmla="*/ 205231 h 1231359"/>
              <a:gd name="connsiteX4" fmla="*/ 2939970 w 2939970"/>
              <a:gd name="connsiteY4" fmla="*/ 1026128 h 1231359"/>
              <a:gd name="connsiteX5" fmla="*/ 2734739 w 2939970"/>
              <a:gd name="connsiteY5" fmla="*/ 1231359 h 1231359"/>
              <a:gd name="connsiteX6" fmla="*/ 205231 w 2939970"/>
              <a:gd name="connsiteY6" fmla="*/ 1231359 h 1231359"/>
              <a:gd name="connsiteX7" fmla="*/ 0 w 2939970"/>
              <a:gd name="connsiteY7" fmla="*/ 1026128 h 1231359"/>
              <a:gd name="connsiteX8" fmla="*/ 0 w 2939970"/>
              <a:gd name="connsiteY8" fmla="*/ 205231 h 123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9970" h="1231359">
                <a:moveTo>
                  <a:pt x="0" y="205231"/>
                </a:moveTo>
                <a:cubicBezTo>
                  <a:pt x="0" y="91885"/>
                  <a:pt x="91885" y="0"/>
                  <a:pt x="205231" y="0"/>
                </a:cubicBezTo>
                <a:lnTo>
                  <a:pt x="2734739" y="0"/>
                </a:lnTo>
                <a:cubicBezTo>
                  <a:pt x="2848085" y="0"/>
                  <a:pt x="2939970" y="91885"/>
                  <a:pt x="2939970" y="205231"/>
                </a:cubicBezTo>
                <a:lnTo>
                  <a:pt x="2939970" y="1026128"/>
                </a:lnTo>
                <a:cubicBezTo>
                  <a:pt x="2939970" y="1139474"/>
                  <a:pt x="2848085" y="1231359"/>
                  <a:pt x="2734739" y="1231359"/>
                </a:cubicBezTo>
                <a:lnTo>
                  <a:pt x="205231" y="1231359"/>
                </a:lnTo>
                <a:cubicBezTo>
                  <a:pt x="91885" y="1231359"/>
                  <a:pt x="0" y="1139474"/>
                  <a:pt x="0" y="1026128"/>
                </a:cubicBezTo>
                <a:lnTo>
                  <a:pt x="0" y="20523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910" tIns="110910" rIns="110910" bIns="110910" numCol="1" spcCol="1270" anchor="ctr" anchorCtr="0">
            <a:noAutofit/>
          </a:bodyPr>
          <a:lstStyle/>
          <a:p>
            <a:pPr lvl="0" algn="ctr" defTabSz="889000" rtl="0">
              <a:lnSpc>
                <a:spcPct val="90000"/>
              </a:lnSpc>
              <a:spcBef>
                <a:spcPct val="0"/>
              </a:spcBef>
              <a:spcAft>
                <a:spcPct val="35000"/>
              </a:spcAft>
            </a:pPr>
            <a:r>
              <a:rPr lang="en-US" b="1" kern="1200" dirty="0" err="1"/>
              <a:t>Carers</a:t>
            </a:r>
            <a:r>
              <a:rPr lang="en-US" b="1" kern="1200" dirty="0"/>
              <a:t> who they trust and who are sensitive to their feelings</a:t>
            </a:r>
            <a:endParaRPr lang="en-GB" kern="1200" dirty="0"/>
          </a:p>
        </p:txBody>
      </p:sp>
      <p:sp>
        <p:nvSpPr>
          <p:cNvPr id="68" name="Freeform 67"/>
          <p:cNvSpPr/>
          <p:nvPr/>
        </p:nvSpPr>
        <p:spPr>
          <a:xfrm>
            <a:off x="7783576" y="1816095"/>
            <a:ext cx="2939970" cy="1231359"/>
          </a:xfrm>
          <a:custGeom>
            <a:avLst/>
            <a:gdLst>
              <a:gd name="connsiteX0" fmla="*/ 0 w 2939970"/>
              <a:gd name="connsiteY0" fmla="*/ 205231 h 1231359"/>
              <a:gd name="connsiteX1" fmla="*/ 205231 w 2939970"/>
              <a:gd name="connsiteY1" fmla="*/ 0 h 1231359"/>
              <a:gd name="connsiteX2" fmla="*/ 2734739 w 2939970"/>
              <a:gd name="connsiteY2" fmla="*/ 0 h 1231359"/>
              <a:gd name="connsiteX3" fmla="*/ 2939970 w 2939970"/>
              <a:gd name="connsiteY3" fmla="*/ 205231 h 1231359"/>
              <a:gd name="connsiteX4" fmla="*/ 2939970 w 2939970"/>
              <a:gd name="connsiteY4" fmla="*/ 1026128 h 1231359"/>
              <a:gd name="connsiteX5" fmla="*/ 2734739 w 2939970"/>
              <a:gd name="connsiteY5" fmla="*/ 1231359 h 1231359"/>
              <a:gd name="connsiteX6" fmla="*/ 205231 w 2939970"/>
              <a:gd name="connsiteY6" fmla="*/ 1231359 h 1231359"/>
              <a:gd name="connsiteX7" fmla="*/ 0 w 2939970"/>
              <a:gd name="connsiteY7" fmla="*/ 1026128 h 1231359"/>
              <a:gd name="connsiteX8" fmla="*/ 0 w 2939970"/>
              <a:gd name="connsiteY8" fmla="*/ 205231 h 123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9970" h="1231359">
                <a:moveTo>
                  <a:pt x="0" y="205231"/>
                </a:moveTo>
                <a:cubicBezTo>
                  <a:pt x="0" y="91885"/>
                  <a:pt x="91885" y="0"/>
                  <a:pt x="205231" y="0"/>
                </a:cubicBezTo>
                <a:lnTo>
                  <a:pt x="2734739" y="0"/>
                </a:lnTo>
                <a:cubicBezTo>
                  <a:pt x="2848085" y="0"/>
                  <a:pt x="2939970" y="91885"/>
                  <a:pt x="2939970" y="205231"/>
                </a:cubicBezTo>
                <a:lnTo>
                  <a:pt x="2939970" y="1026128"/>
                </a:lnTo>
                <a:cubicBezTo>
                  <a:pt x="2939970" y="1139474"/>
                  <a:pt x="2848085" y="1231359"/>
                  <a:pt x="2734739" y="1231359"/>
                </a:cubicBezTo>
                <a:lnTo>
                  <a:pt x="205231" y="1231359"/>
                </a:lnTo>
                <a:cubicBezTo>
                  <a:pt x="91885" y="1231359"/>
                  <a:pt x="0" y="1139474"/>
                  <a:pt x="0" y="1026128"/>
                </a:cubicBezTo>
                <a:lnTo>
                  <a:pt x="0" y="20523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070" tIns="121070" rIns="121070" bIns="121070" numCol="1" spcCol="1270" anchor="ctr" anchorCtr="0">
            <a:noAutofit/>
          </a:bodyPr>
          <a:lstStyle/>
          <a:p>
            <a:pPr lvl="0" algn="ctr" defTabSz="1066800" rtl="0">
              <a:lnSpc>
                <a:spcPct val="90000"/>
              </a:lnSpc>
              <a:spcBef>
                <a:spcPct val="0"/>
              </a:spcBef>
              <a:spcAft>
                <a:spcPct val="35000"/>
              </a:spcAft>
            </a:pPr>
            <a:r>
              <a:rPr lang="en-US" b="1" kern="1200" dirty="0"/>
              <a:t>Somewhere to live where they feel safe and settled</a:t>
            </a:r>
            <a:endParaRPr lang="en-GB" kern="1200" dirty="0"/>
          </a:p>
        </p:txBody>
      </p:sp>
      <p:sp>
        <p:nvSpPr>
          <p:cNvPr id="69" name="Freeform 68"/>
          <p:cNvSpPr/>
          <p:nvPr/>
        </p:nvSpPr>
        <p:spPr>
          <a:xfrm>
            <a:off x="7921781" y="3514421"/>
            <a:ext cx="2939970" cy="1231359"/>
          </a:xfrm>
          <a:custGeom>
            <a:avLst/>
            <a:gdLst>
              <a:gd name="connsiteX0" fmla="*/ 0 w 2939970"/>
              <a:gd name="connsiteY0" fmla="*/ 205231 h 1231359"/>
              <a:gd name="connsiteX1" fmla="*/ 205231 w 2939970"/>
              <a:gd name="connsiteY1" fmla="*/ 0 h 1231359"/>
              <a:gd name="connsiteX2" fmla="*/ 2734739 w 2939970"/>
              <a:gd name="connsiteY2" fmla="*/ 0 h 1231359"/>
              <a:gd name="connsiteX3" fmla="*/ 2939970 w 2939970"/>
              <a:gd name="connsiteY3" fmla="*/ 205231 h 1231359"/>
              <a:gd name="connsiteX4" fmla="*/ 2939970 w 2939970"/>
              <a:gd name="connsiteY4" fmla="*/ 1026128 h 1231359"/>
              <a:gd name="connsiteX5" fmla="*/ 2734739 w 2939970"/>
              <a:gd name="connsiteY5" fmla="*/ 1231359 h 1231359"/>
              <a:gd name="connsiteX6" fmla="*/ 205231 w 2939970"/>
              <a:gd name="connsiteY6" fmla="*/ 1231359 h 1231359"/>
              <a:gd name="connsiteX7" fmla="*/ 0 w 2939970"/>
              <a:gd name="connsiteY7" fmla="*/ 1026128 h 1231359"/>
              <a:gd name="connsiteX8" fmla="*/ 0 w 2939970"/>
              <a:gd name="connsiteY8" fmla="*/ 205231 h 123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9970" h="1231359">
                <a:moveTo>
                  <a:pt x="0" y="205231"/>
                </a:moveTo>
                <a:cubicBezTo>
                  <a:pt x="0" y="91885"/>
                  <a:pt x="91885" y="0"/>
                  <a:pt x="205231" y="0"/>
                </a:cubicBezTo>
                <a:lnTo>
                  <a:pt x="2734739" y="0"/>
                </a:lnTo>
                <a:cubicBezTo>
                  <a:pt x="2848085" y="0"/>
                  <a:pt x="2939970" y="91885"/>
                  <a:pt x="2939970" y="205231"/>
                </a:cubicBezTo>
                <a:lnTo>
                  <a:pt x="2939970" y="1026128"/>
                </a:lnTo>
                <a:cubicBezTo>
                  <a:pt x="2939970" y="1139474"/>
                  <a:pt x="2848085" y="1231359"/>
                  <a:pt x="2734739" y="1231359"/>
                </a:cubicBezTo>
                <a:lnTo>
                  <a:pt x="205231" y="1231359"/>
                </a:lnTo>
                <a:cubicBezTo>
                  <a:pt x="91885" y="1231359"/>
                  <a:pt x="0" y="1139474"/>
                  <a:pt x="0" y="1026128"/>
                </a:cubicBezTo>
                <a:lnTo>
                  <a:pt x="0" y="20523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370" tIns="108370" rIns="108370" bIns="108370" numCol="1" spcCol="1270" anchor="ctr" anchorCtr="0">
            <a:noAutofit/>
          </a:bodyPr>
          <a:lstStyle/>
          <a:p>
            <a:pPr lvl="0" algn="ctr" defTabSz="844550" rtl="0">
              <a:lnSpc>
                <a:spcPct val="90000"/>
              </a:lnSpc>
              <a:spcBef>
                <a:spcPct val="0"/>
              </a:spcBef>
              <a:spcAft>
                <a:spcPct val="35000"/>
              </a:spcAft>
            </a:pPr>
            <a:r>
              <a:rPr lang="en-US" b="1" kern="1200" dirty="0"/>
              <a:t>Social workers who don’t change, are easy to contact and they trust</a:t>
            </a:r>
            <a:endParaRPr lang="en-GB" kern="1200" dirty="0"/>
          </a:p>
        </p:txBody>
      </p:sp>
      <p:sp>
        <p:nvSpPr>
          <p:cNvPr id="70" name="Freeform 69"/>
          <p:cNvSpPr/>
          <p:nvPr/>
        </p:nvSpPr>
        <p:spPr>
          <a:xfrm>
            <a:off x="7191118" y="5151668"/>
            <a:ext cx="3425536" cy="1231359"/>
          </a:xfrm>
          <a:custGeom>
            <a:avLst/>
            <a:gdLst>
              <a:gd name="connsiteX0" fmla="*/ 0 w 2939970"/>
              <a:gd name="connsiteY0" fmla="*/ 205231 h 1231359"/>
              <a:gd name="connsiteX1" fmla="*/ 205231 w 2939970"/>
              <a:gd name="connsiteY1" fmla="*/ 0 h 1231359"/>
              <a:gd name="connsiteX2" fmla="*/ 2734739 w 2939970"/>
              <a:gd name="connsiteY2" fmla="*/ 0 h 1231359"/>
              <a:gd name="connsiteX3" fmla="*/ 2939970 w 2939970"/>
              <a:gd name="connsiteY3" fmla="*/ 205231 h 1231359"/>
              <a:gd name="connsiteX4" fmla="*/ 2939970 w 2939970"/>
              <a:gd name="connsiteY4" fmla="*/ 1026128 h 1231359"/>
              <a:gd name="connsiteX5" fmla="*/ 2734739 w 2939970"/>
              <a:gd name="connsiteY5" fmla="*/ 1231359 h 1231359"/>
              <a:gd name="connsiteX6" fmla="*/ 205231 w 2939970"/>
              <a:gd name="connsiteY6" fmla="*/ 1231359 h 1231359"/>
              <a:gd name="connsiteX7" fmla="*/ 0 w 2939970"/>
              <a:gd name="connsiteY7" fmla="*/ 1026128 h 1231359"/>
              <a:gd name="connsiteX8" fmla="*/ 0 w 2939970"/>
              <a:gd name="connsiteY8" fmla="*/ 205231 h 123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9970" h="1231359">
                <a:moveTo>
                  <a:pt x="0" y="205231"/>
                </a:moveTo>
                <a:cubicBezTo>
                  <a:pt x="0" y="91885"/>
                  <a:pt x="91885" y="0"/>
                  <a:pt x="205231" y="0"/>
                </a:cubicBezTo>
                <a:lnTo>
                  <a:pt x="2734739" y="0"/>
                </a:lnTo>
                <a:cubicBezTo>
                  <a:pt x="2848085" y="0"/>
                  <a:pt x="2939970" y="91885"/>
                  <a:pt x="2939970" y="205231"/>
                </a:cubicBezTo>
                <a:lnTo>
                  <a:pt x="2939970" y="1026128"/>
                </a:lnTo>
                <a:cubicBezTo>
                  <a:pt x="2939970" y="1139474"/>
                  <a:pt x="2848085" y="1231359"/>
                  <a:pt x="2734739" y="1231359"/>
                </a:cubicBezTo>
                <a:lnTo>
                  <a:pt x="205231" y="1231359"/>
                </a:lnTo>
                <a:cubicBezTo>
                  <a:pt x="91885" y="1231359"/>
                  <a:pt x="0" y="1139474"/>
                  <a:pt x="0" y="1026128"/>
                </a:cubicBezTo>
                <a:lnTo>
                  <a:pt x="0" y="20523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210" tIns="98210" rIns="98210" bIns="98210" numCol="1" spcCol="1270" anchor="ctr" anchorCtr="0">
            <a:noAutofit/>
          </a:bodyPr>
          <a:lstStyle/>
          <a:p>
            <a:pPr lvl="0" algn="ctr" defTabSz="666750" rtl="0">
              <a:lnSpc>
                <a:spcPct val="90000"/>
              </a:lnSpc>
              <a:spcBef>
                <a:spcPct val="0"/>
              </a:spcBef>
              <a:spcAft>
                <a:spcPct val="35000"/>
              </a:spcAft>
            </a:pPr>
            <a:r>
              <a:rPr lang="en-US" b="1" kern="1200" dirty="0"/>
              <a:t>Opportunities to build and keep relationships with the people who are important to them</a:t>
            </a:r>
            <a:endParaRPr lang="en-GB" kern="1200" dirty="0"/>
          </a:p>
        </p:txBody>
      </p:sp>
      <p:sp>
        <p:nvSpPr>
          <p:cNvPr id="71" name="Freeform 70"/>
          <p:cNvSpPr/>
          <p:nvPr/>
        </p:nvSpPr>
        <p:spPr>
          <a:xfrm>
            <a:off x="2972600" y="5123474"/>
            <a:ext cx="2939970" cy="1231359"/>
          </a:xfrm>
          <a:custGeom>
            <a:avLst/>
            <a:gdLst>
              <a:gd name="connsiteX0" fmla="*/ 0 w 2939970"/>
              <a:gd name="connsiteY0" fmla="*/ 205231 h 1231359"/>
              <a:gd name="connsiteX1" fmla="*/ 205231 w 2939970"/>
              <a:gd name="connsiteY1" fmla="*/ 0 h 1231359"/>
              <a:gd name="connsiteX2" fmla="*/ 2734739 w 2939970"/>
              <a:gd name="connsiteY2" fmla="*/ 0 h 1231359"/>
              <a:gd name="connsiteX3" fmla="*/ 2939970 w 2939970"/>
              <a:gd name="connsiteY3" fmla="*/ 205231 h 1231359"/>
              <a:gd name="connsiteX4" fmla="*/ 2939970 w 2939970"/>
              <a:gd name="connsiteY4" fmla="*/ 1026128 h 1231359"/>
              <a:gd name="connsiteX5" fmla="*/ 2734739 w 2939970"/>
              <a:gd name="connsiteY5" fmla="*/ 1231359 h 1231359"/>
              <a:gd name="connsiteX6" fmla="*/ 205231 w 2939970"/>
              <a:gd name="connsiteY6" fmla="*/ 1231359 h 1231359"/>
              <a:gd name="connsiteX7" fmla="*/ 0 w 2939970"/>
              <a:gd name="connsiteY7" fmla="*/ 1026128 h 1231359"/>
              <a:gd name="connsiteX8" fmla="*/ 0 w 2939970"/>
              <a:gd name="connsiteY8" fmla="*/ 205231 h 123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9970" h="1231359">
                <a:moveTo>
                  <a:pt x="0" y="205231"/>
                </a:moveTo>
                <a:cubicBezTo>
                  <a:pt x="0" y="91885"/>
                  <a:pt x="91885" y="0"/>
                  <a:pt x="205231" y="0"/>
                </a:cubicBezTo>
                <a:lnTo>
                  <a:pt x="2734739" y="0"/>
                </a:lnTo>
                <a:cubicBezTo>
                  <a:pt x="2848085" y="0"/>
                  <a:pt x="2939970" y="91885"/>
                  <a:pt x="2939970" y="205231"/>
                </a:cubicBezTo>
                <a:lnTo>
                  <a:pt x="2939970" y="1026128"/>
                </a:lnTo>
                <a:cubicBezTo>
                  <a:pt x="2939970" y="1139474"/>
                  <a:pt x="2848085" y="1231359"/>
                  <a:pt x="2734739" y="1231359"/>
                </a:cubicBezTo>
                <a:lnTo>
                  <a:pt x="205231" y="1231359"/>
                </a:lnTo>
                <a:cubicBezTo>
                  <a:pt x="91885" y="1231359"/>
                  <a:pt x="0" y="1139474"/>
                  <a:pt x="0" y="1026128"/>
                </a:cubicBezTo>
                <a:lnTo>
                  <a:pt x="0" y="20523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370" tIns="108370" rIns="108370" bIns="108370" numCol="1" spcCol="1270" anchor="ctr" anchorCtr="0">
            <a:noAutofit/>
          </a:bodyPr>
          <a:lstStyle/>
          <a:p>
            <a:pPr lvl="0" algn="ctr" defTabSz="844550" rtl="0">
              <a:lnSpc>
                <a:spcPct val="90000"/>
              </a:lnSpc>
              <a:spcBef>
                <a:spcPct val="0"/>
              </a:spcBef>
              <a:spcAft>
                <a:spcPct val="35000"/>
              </a:spcAft>
            </a:pPr>
            <a:r>
              <a:rPr lang="en-US" b="1" kern="1200" dirty="0"/>
              <a:t>Involvement in and information about their care and their families</a:t>
            </a:r>
            <a:endParaRPr lang="en-GB" kern="1200" dirty="0"/>
          </a:p>
        </p:txBody>
      </p:sp>
      <p:sp>
        <p:nvSpPr>
          <p:cNvPr id="72" name="Freeform 71"/>
          <p:cNvSpPr/>
          <p:nvPr/>
        </p:nvSpPr>
        <p:spPr>
          <a:xfrm>
            <a:off x="1958021" y="3432666"/>
            <a:ext cx="2939970" cy="1231359"/>
          </a:xfrm>
          <a:custGeom>
            <a:avLst/>
            <a:gdLst>
              <a:gd name="connsiteX0" fmla="*/ 0 w 2939970"/>
              <a:gd name="connsiteY0" fmla="*/ 205231 h 1231359"/>
              <a:gd name="connsiteX1" fmla="*/ 205231 w 2939970"/>
              <a:gd name="connsiteY1" fmla="*/ 0 h 1231359"/>
              <a:gd name="connsiteX2" fmla="*/ 2734739 w 2939970"/>
              <a:gd name="connsiteY2" fmla="*/ 0 h 1231359"/>
              <a:gd name="connsiteX3" fmla="*/ 2939970 w 2939970"/>
              <a:gd name="connsiteY3" fmla="*/ 205231 h 1231359"/>
              <a:gd name="connsiteX4" fmla="*/ 2939970 w 2939970"/>
              <a:gd name="connsiteY4" fmla="*/ 1026128 h 1231359"/>
              <a:gd name="connsiteX5" fmla="*/ 2734739 w 2939970"/>
              <a:gd name="connsiteY5" fmla="*/ 1231359 h 1231359"/>
              <a:gd name="connsiteX6" fmla="*/ 205231 w 2939970"/>
              <a:gd name="connsiteY6" fmla="*/ 1231359 h 1231359"/>
              <a:gd name="connsiteX7" fmla="*/ 0 w 2939970"/>
              <a:gd name="connsiteY7" fmla="*/ 1026128 h 1231359"/>
              <a:gd name="connsiteX8" fmla="*/ 0 w 2939970"/>
              <a:gd name="connsiteY8" fmla="*/ 205231 h 123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9970" h="1231359">
                <a:moveTo>
                  <a:pt x="0" y="205231"/>
                </a:moveTo>
                <a:cubicBezTo>
                  <a:pt x="0" y="91885"/>
                  <a:pt x="91885" y="0"/>
                  <a:pt x="205231" y="0"/>
                </a:cubicBezTo>
                <a:lnTo>
                  <a:pt x="2734739" y="0"/>
                </a:lnTo>
                <a:cubicBezTo>
                  <a:pt x="2848085" y="0"/>
                  <a:pt x="2939970" y="91885"/>
                  <a:pt x="2939970" y="205231"/>
                </a:cubicBezTo>
                <a:lnTo>
                  <a:pt x="2939970" y="1026128"/>
                </a:lnTo>
                <a:cubicBezTo>
                  <a:pt x="2939970" y="1139474"/>
                  <a:pt x="2848085" y="1231359"/>
                  <a:pt x="2734739" y="1231359"/>
                </a:cubicBezTo>
                <a:lnTo>
                  <a:pt x="205231" y="1231359"/>
                </a:lnTo>
                <a:cubicBezTo>
                  <a:pt x="91885" y="1231359"/>
                  <a:pt x="0" y="1139474"/>
                  <a:pt x="0" y="1026128"/>
                </a:cubicBezTo>
                <a:lnTo>
                  <a:pt x="0" y="20523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370" tIns="108370" rIns="108370" bIns="108370" numCol="1" spcCol="1270" anchor="ctr" anchorCtr="0">
            <a:noAutofit/>
          </a:bodyPr>
          <a:lstStyle/>
          <a:p>
            <a:pPr lvl="0" algn="ctr" defTabSz="844550" rtl="0">
              <a:lnSpc>
                <a:spcPct val="90000"/>
              </a:lnSpc>
              <a:spcBef>
                <a:spcPct val="0"/>
              </a:spcBef>
              <a:spcAft>
                <a:spcPct val="35000"/>
              </a:spcAft>
            </a:pPr>
            <a:r>
              <a:rPr lang="en-US" b="1" kern="1200" dirty="0"/>
              <a:t>Opportunities to be trusted and </a:t>
            </a:r>
            <a:r>
              <a:rPr lang="en-GB" b="1" kern="1200" dirty="0"/>
              <a:t>practise</a:t>
            </a:r>
            <a:r>
              <a:rPr lang="en-US" b="1" kern="1200" dirty="0"/>
              <a:t> life skills as they get older</a:t>
            </a:r>
            <a:endParaRPr lang="en-GB" kern="1200" dirty="0"/>
          </a:p>
        </p:txBody>
      </p:sp>
      <p:sp>
        <p:nvSpPr>
          <p:cNvPr id="73" name="Freeform 72"/>
          <p:cNvSpPr/>
          <p:nvPr/>
        </p:nvSpPr>
        <p:spPr>
          <a:xfrm>
            <a:off x="2093120" y="1748538"/>
            <a:ext cx="2939970" cy="1231359"/>
          </a:xfrm>
          <a:custGeom>
            <a:avLst/>
            <a:gdLst>
              <a:gd name="connsiteX0" fmla="*/ 0 w 2939970"/>
              <a:gd name="connsiteY0" fmla="*/ 205231 h 1231359"/>
              <a:gd name="connsiteX1" fmla="*/ 205231 w 2939970"/>
              <a:gd name="connsiteY1" fmla="*/ 0 h 1231359"/>
              <a:gd name="connsiteX2" fmla="*/ 2734739 w 2939970"/>
              <a:gd name="connsiteY2" fmla="*/ 0 h 1231359"/>
              <a:gd name="connsiteX3" fmla="*/ 2939970 w 2939970"/>
              <a:gd name="connsiteY3" fmla="*/ 205231 h 1231359"/>
              <a:gd name="connsiteX4" fmla="*/ 2939970 w 2939970"/>
              <a:gd name="connsiteY4" fmla="*/ 1026128 h 1231359"/>
              <a:gd name="connsiteX5" fmla="*/ 2734739 w 2939970"/>
              <a:gd name="connsiteY5" fmla="*/ 1231359 h 1231359"/>
              <a:gd name="connsiteX6" fmla="*/ 205231 w 2939970"/>
              <a:gd name="connsiteY6" fmla="*/ 1231359 h 1231359"/>
              <a:gd name="connsiteX7" fmla="*/ 0 w 2939970"/>
              <a:gd name="connsiteY7" fmla="*/ 1026128 h 1231359"/>
              <a:gd name="connsiteX8" fmla="*/ 0 w 2939970"/>
              <a:gd name="connsiteY8" fmla="*/ 205231 h 123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9970" h="1231359">
                <a:moveTo>
                  <a:pt x="0" y="205231"/>
                </a:moveTo>
                <a:cubicBezTo>
                  <a:pt x="0" y="91885"/>
                  <a:pt x="91885" y="0"/>
                  <a:pt x="205231" y="0"/>
                </a:cubicBezTo>
                <a:lnTo>
                  <a:pt x="2734739" y="0"/>
                </a:lnTo>
                <a:cubicBezTo>
                  <a:pt x="2848085" y="0"/>
                  <a:pt x="2939970" y="91885"/>
                  <a:pt x="2939970" y="205231"/>
                </a:cubicBezTo>
                <a:lnTo>
                  <a:pt x="2939970" y="1026128"/>
                </a:lnTo>
                <a:cubicBezTo>
                  <a:pt x="2939970" y="1139474"/>
                  <a:pt x="2848085" y="1231359"/>
                  <a:pt x="2734739" y="1231359"/>
                </a:cubicBezTo>
                <a:lnTo>
                  <a:pt x="205231" y="1231359"/>
                </a:lnTo>
                <a:cubicBezTo>
                  <a:pt x="91885" y="1231359"/>
                  <a:pt x="0" y="1139474"/>
                  <a:pt x="0" y="1026128"/>
                </a:cubicBezTo>
                <a:lnTo>
                  <a:pt x="0" y="20523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370" tIns="108370" rIns="108370" bIns="108370" numCol="1" spcCol="1270" anchor="ctr" anchorCtr="0">
            <a:noAutofit/>
          </a:bodyPr>
          <a:lstStyle/>
          <a:p>
            <a:pPr lvl="0" algn="ctr" defTabSz="844550" rtl="0">
              <a:lnSpc>
                <a:spcPct val="90000"/>
              </a:lnSpc>
              <a:spcBef>
                <a:spcPct val="0"/>
              </a:spcBef>
              <a:spcAft>
                <a:spcPct val="35000"/>
              </a:spcAft>
            </a:pPr>
            <a:r>
              <a:rPr lang="en-US" b="1" kern="1200" dirty="0"/>
              <a:t>Fun in their free time and do similar things to their friends</a:t>
            </a:r>
            <a:endParaRPr lang="en-GB" kern="1200" dirty="0"/>
          </a:p>
        </p:txBody>
      </p:sp>
    </p:spTree>
    <p:custDataLst>
      <p:tags r:id="rId1"/>
    </p:custDataLst>
    <p:extLst>
      <p:ext uri="{BB962C8B-B14F-4D97-AF65-F5344CB8AC3E}">
        <p14:creationId xmlns:p14="http://schemas.microsoft.com/office/powerpoint/2010/main" val="3567635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3792" y="0"/>
            <a:ext cx="12192000" cy="6694241"/>
          </a:xfrm>
          <a:prstGeom prst="rect">
            <a:avLst/>
          </a:prstGeom>
        </p:spPr>
      </p:pic>
      <p:sp>
        <p:nvSpPr>
          <p:cNvPr id="5" name="Rectangle 4"/>
          <p:cNvSpPr/>
          <p:nvPr/>
        </p:nvSpPr>
        <p:spPr>
          <a:xfrm>
            <a:off x="8686800" y="4225157"/>
            <a:ext cx="30861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https://coramvoice.org.uk/for-professionals/bright-spots/resource-bank/</a:t>
            </a:r>
          </a:p>
        </p:txBody>
      </p:sp>
    </p:spTree>
    <p:extLst>
      <p:ext uri="{BB962C8B-B14F-4D97-AF65-F5344CB8AC3E}">
        <p14:creationId xmlns:p14="http://schemas.microsoft.com/office/powerpoint/2010/main" val="2123207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8646" y="1008224"/>
            <a:ext cx="5322670" cy="5176520"/>
          </a:xfrm>
          <a:prstGeom prst="roundRect">
            <a:avLst>
              <a:gd name="adj" fmla="val 4824"/>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p:cNvSpPr>
          <p:nvPr/>
        </p:nvSpPr>
        <p:spPr>
          <a:xfrm>
            <a:off x="6129960" y="1008224"/>
            <a:ext cx="5736920" cy="538054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GB" sz="2400" b="1" dirty="0">
                <a:solidFill>
                  <a:schemeClr val="tx2"/>
                </a:solidFill>
                <a:latin typeface="+mj-lt"/>
                <a:cs typeface="Arial" panose="020B0604020202020204" pitchFamily="34" charset="0"/>
              </a:rPr>
              <a:t>Development work </a:t>
            </a:r>
            <a:endParaRPr lang="en-GB" sz="1800" b="1" dirty="0">
              <a:solidFill>
                <a:schemeClr val="tx2"/>
              </a:solidFill>
              <a:latin typeface="+mj-lt"/>
              <a:cs typeface="Arial" panose="020B0604020202020204" pitchFamily="34" charset="0"/>
            </a:endParaRPr>
          </a:p>
          <a:p>
            <a:pPr>
              <a:spcBef>
                <a:spcPts val="0"/>
              </a:spcBef>
              <a:spcAft>
                <a:spcPts val="1200"/>
              </a:spcAft>
            </a:pPr>
            <a:r>
              <a:rPr lang="en-GB" sz="2000" dirty="0">
                <a:solidFill>
                  <a:srgbClr val="000000"/>
                </a:solidFill>
                <a:latin typeface="+mj-lt"/>
                <a:cs typeface="Arial" panose="020B0604020202020204" pitchFamily="34" charset="0"/>
              </a:rPr>
              <a:t>Workshops with 140 children in care (YLYC) </a:t>
            </a:r>
            <a:r>
              <a:rPr lang="en-GB" sz="2000" b="1" dirty="0">
                <a:solidFill>
                  <a:srgbClr val="000000"/>
                </a:solidFill>
                <a:latin typeface="+mj-lt"/>
                <a:cs typeface="Arial" panose="020B0604020202020204" pitchFamily="34" charset="0"/>
              </a:rPr>
              <a:t>– What makes life good? </a:t>
            </a:r>
          </a:p>
          <a:p>
            <a:pPr>
              <a:spcBef>
                <a:spcPts val="0"/>
              </a:spcBef>
              <a:spcAft>
                <a:spcPts val="1200"/>
              </a:spcAft>
            </a:pPr>
            <a:r>
              <a:rPr lang="en-GB" sz="2000" dirty="0">
                <a:solidFill>
                  <a:srgbClr val="000000"/>
                </a:solidFill>
                <a:cs typeface="Arial" panose="020B0604020202020204" pitchFamily="34" charset="0"/>
              </a:rPr>
              <a:t>Anonymous online surveys created: 4-7yrs; 8-11yrs, 11-18yrs</a:t>
            </a:r>
          </a:p>
          <a:p>
            <a:pPr>
              <a:spcBef>
                <a:spcPts val="0"/>
              </a:spcBef>
              <a:spcAft>
                <a:spcPts val="1200"/>
              </a:spcAft>
            </a:pPr>
            <a:r>
              <a:rPr lang="en-GB" sz="2000" dirty="0">
                <a:solidFill>
                  <a:srgbClr val="000000"/>
                </a:solidFill>
                <a:latin typeface="+mj-lt"/>
                <a:cs typeface="Arial" panose="020B0604020202020204" pitchFamily="34" charset="0"/>
              </a:rPr>
              <a:t>Literature review</a:t>
            </a:r>
          </a:p>
          <a:p>
            <a:pPr>
              <a:spcBef>
                <a:spcPts val="0"/>
              </a:spcBef>
              <a:spcAft>
                <a:spcPts val="1200"/>
              </a:spcAft>
            </a:pPr>
            <a:r>
              <a:rPr lang="en-GB" sz="2000" dirty="0">
                <a:solidFill>
                  <a:srgbClr val="000000"/>
                </a:solidFill>
                <a:latin typeface="+mj-lt"/>
                <a:cs typeface="Arial" panose="020B0604020202020204" pitchFamily="34" charset="0"/>
              </a:rPr>
              <a:t>Piloting and cognitive interviews</a:t>
            </a:r>
          </a:p>
          <a:p>
            <a:pPr>
              <a:spcBef>
                <a:spcPts val="0"/>
              </a:spcBef>
              <a:spcAft>
                <a:spcPts val="1200"/>
              </a:spcAft>
            </a:pPr>
            <a:r>
              <a:rPr lang="en-GB" sz="2000" dirty="0">
                <a:solidFill>
                  <a:srgbClr val="000000"/>
                </a:solidFill>
                <a:latin typeface="+mj-lt"/>
                <a:cs typeface="Arial" panose="020B0604020202020204" pitchFamily="34" charset="0"/>
              </a:rPr>
              <a:t>Comparison national data identified e.g.  </a:t>
            </a:r>
          </a:p>
          <a:p>
            <a:pPr marL="571500" lvl="1" indent="-171450">
              <a:spcBef>
                <a:spcPts val="0"/>
              </a:spcBef>
              <a:spcAft>
                <a:spcPts val="1200"/>
              </a:spcAft>
            </a:pPr>
            <a:r>
              <a:rPr lang="en-GB" sz="2000" dirty="0">
                <a:solidFill>
                  <a:srgbClr val="000000"/>
                </a:solidFill>
                <a:latin typeface="+mj-lt"/>
                <a:cs typeface="Arial" panose="020B0604020202020204" pitchFamily="34" charset="0"/>
              </a:rPr>
              <a:t>ONS wellbeing measures</a:t>
            </a:r>
          </a:p>
          <a:p>
            <a:pPr marL="571500" lvl="1" indent="-171450">
              <a:spcBef>
                <a:spcPts val="0"/>
              </a:spcBef>
              <a:spcAft>
                <a:spcPts val="1200"/>
              </a:spcAft>
            </a:pPr>
            <a:r>
              <a:rPr lang="en-GB" sz="2000" dirty="0">
                <a:solidFill>
                  <a:srgbClr val="000000"/>
                </a:solidFill>
                <a:latin typeface="+mj-lt"/>
                <a:cs typeface="Arial" panose="020B0604020202020204" pitchFamily="34" charset="0"/>
              </a:rPr>
              <a:t>The Good Childhood Report </a:t>
            </a:r>
          </a:p>
          <a:p>
            <a:pPr marL="571500" lvl="1" indent="-171450">
              <a:spcBef>
                <a:spcPts val="0"/>
              </a:spcBef>
              <a:spcAft>
                <a:spcPts val="1200"/>
              </a:spcAft>
            </a:pPr>
            <a:r>
              <a:rPr lang="en-GB" sz="2000" dirty="0">
                <a:solidFill>
                  <a:srgbClr val="000000"/>
                </a:solidFill>
                <a:latin typeface="+mj-lt"/>
                <a:cs typeface="Arial" panose="020B0604020202020204" pitchFamily="34" charset="0"/>
              </a:rPr>
              <a:t>Understanding Society </a:t>
            </a:r>
            <a:endParaRPr lang="en-GB" sz="1800" dirty="0">
              <a:solidFill>
                <a:srgbClr val="000000"/>
              </a:solidFill>
              <a:latin typeface="+mj-lt"/>
              <a:cs typeface="Arial" panose="020B0604020202020204" pitchFamily="34" charset="0"/>
            </a:endParaRPr>
          </a:p>
          <a:p>
            <a:pPr>
              <a:spcBef>
                <a:spcPts val="0"/>
              </a:spcBef>
              <a:spcAft>
                <a:spcPts val="1200"/>
              </a:spcAft>
            </a:pPr>
            <a:r>
              <a:rPr lang="en-GB" sz="2000" dirty="0">
                <a:solidFill>
                  <a:srgbClr val="000000"/>
                </a:solidFill>
                <a:latin typeface="+mj-lt"/>
                <a:cs typeface="Arial" panose="020B0604020202020204" pitchFamily="34" charset="0"/>
              </a:rPr>
              <a:t>Psychometric analysis of indicators</a:t>
            </a:r>
          </a:p>
        </p:txBody>
      </p:sp>
      <p:graphicFrame>
        <p:nvGraphicFramePr>
          <p:cNvPr id="9" name="Diagram 8"/>
          <p:cNvGraphicFramePr/>
          <p:nvPr>
            <p:extLst>
              <p:ext uri="{D42A27DB-BD31-4B8C-83A1-F6EECF244321}">
                <p14:modId xmlns:p14="http://schemas.microsoft.com/office/powerpoint/2010/main" val="374971457"/>
              </p:ext>
            </p:extLst>
          </p:nvPr>
        </p:nvGraphicFramePr>
        <p:xfrm>
          <a:off x="-1171487" y="1137126"/>
          <a:ext cx="6640052" cy="4556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04BB9D38-70E3-40C6-BE5B-6F39A806EFC3}"/>
              </a:ext>
            </a:extLst>
          </p:cNvPr>
          <p:cNvSpPr>
            <a:spLocks noGrp="1"/>
          </p:cNvSpPr>
          <p:nvPr>
            <p:ph type="title"/>
          </p:nvPr>
        </p:nvSpPr>
        <p:spPr>
          <a:xfrm>
            <a:off x="325120" y="0"/>
            <a:ext cx="11541760" cy="1143000"/>
          </a:xfrm>
        </p:spPr>
        <p:txBody>
          <a:bodyPr>
            <a:normAutofit/>
          </a:bodyPr>
          <a:lstStyle/>
          <a:p>
            <a:r>
              <a:rPr lang="en-GB" dirty="0"/>
              <a:t>About Bright Spots and the Your Life, Your Care Surveys</a:t>
            </a:r>
          </a:p>
        </p:txBody>
      </p:sp>
      <p:sp>
        <p:nvSpPr>
          <p:cNvPr id="10" name="Rectangle 9"/>
          <p:cNvSpPr/>
          <p:nvPr/>
        </p:nvSpPr>
        <p:spPr>
          <a:xfrm>
            <a:off x="807290" y="1133554"/>
            <a:ext cx="4972348" cy="4314001"/>
          </a:xfrm>
          <a:prstGeom prst="rect">
            <a:avLst/>
          </a:prstGeom>
        </p:spPr>
        <p:txBody>
          <a:bodyPr wrap="square">
            <a:spAutoFit/>
          </a:bodyPr>
          <a:lstStyle/>
          <a:p>
            <a:pPr marL="342900" indent="-342900">
              <a:spcAft>
                <a:spcPts val="675"/>
              </a:spcAft>
              <a:buFont typeface="Arial" panose="020B0604020202020204" pitchFamily="34" charset="0"/>
              <a:buChar char="•"/>
            </a:pPr>
            <a:r>
              <a:rPr lang="en-GB" dirty="0">
                <a:solidFill>
                  <a:srgbClr val="000000"/>
                </a:solidFill>
                <a:cs typeface="Arial" panose="020B0604020202020204" pitchFamily="34" charset="0"/>
              </a:rPr>
              <a:t>Originally funded by Hadley Trust</a:t>
            </a:r>
          </a:p>
          <a:p>
            <a:pPr marL="342900" indent="-342900">
              <a:spcAft>
                <a:spcPts val="675"/>
              </a:spcAft>
              <a:buFont typeface="Arial" panose="020B0604020202020204" pitchFamily="34" charset="0"/>
              <a:buChar char="•"/>
            </a:pPr>
            <a:r>
              <a:rPr lang="en-GB" dirty="0">
                <a:solidFill>
                  <a:srgbClr val="000000"/>
                </a:solidFill>
                <a:cs typeface="Arial" panose="020B0604020202020204" pitchFamily="34" charset="0"/>
              </a:rPr>
              <a:t>Annually work with around 15 LAs conducting 20-30 surveys</a:t>
            </a:r>
          </a:p>
          <a:p>
            <a:pPr marL="342900" indent="-342900">
              <a:spcAft>
                <a:spcPts val="675"/>
              </a:spcAft>
              <a:buFont typeface="Arial" panose="020B0604020202020204" pitchFamily="34" charset="0"/>
              <a:buChar char="•"/>
            </a:pPr>
            <a:endParaRPr lang="en-GB" dirty="0">
              <a:solidFill>
                <a:srgbClr val="000000"/>
              </a:solidFill>
              <a:cs typeface="Arial" panose="020B0604020202020204" pitchFamily="34" charset="0"/>
            </a:endParaRPr>
          </a:p>
          <a:p>
            <a:pPr marL="342900" indent="-342900">
              <a:spcAft>
                <a:spcPts val="675"/>
              </a:spcAft>
              <a:buFont typeface="Arial" panose="020B0604020202020204" pitchFamily="34" charset="0"/>
              <a:buChar char="•"/>
            </a:pPr>
            <a:endParaRPr lang="en-GB" dirty="0">
              <a:solidFill>
                <a:srgbClr val="000000"/>
              </a:solidFill>
              <a:cs typeface="Arial" panose="020B0604020202020204" pitchFamily="34" charset="0"/>
            </a:endParaRPr>
          </a:p>
          <a:p>
            <a:pPr marL="342900" indent="-342900">
              <a:spcAft>
                <a:spcPts val="675"/>
              </a:spcAft>
              <a:buFont typeface="Arial" panose="020B0604020202020204" pitchFamily="34" charset="0"/>
              <a:buChar char="•"/>
            </a:pPr>
            <a:endParaRPr lang="en-GB" dirty="0">
              <a:solidFill>
                <a:srgbClr val="000000"/>
              </a:solidFill>
              <a:cs typeface="Arial" panose="020B0604020202020204" pitchFamily="34" charset="0"/>
            </a:endParaRPr>
          </a:p>
          <a:p>
            <a:pPr marL="342900" indent="-342900">
              <a:spcAft>
                <a:spcPts val="675"/>
              </a:spcAft>
              <a:buFont typeface="Arial" panose="020B0604020202020204" pitchFamily="34" charset="0"/>
              <a:buChar char="•"/>
            </a:pPr>
            <a:endParaRPr lang="en-GB" dirty="0">
              <a:solidFill>
                <a:srgbClr val="000000"/>
              </a:solidFill>
              <a:cs typeface="Arial" panose="020B0604020202020204" pitchFamily="34" charset="0"/>
            </a:endParaRPr>
          </a:p>
          <a:p>
            <a:pPr marL="342900" indent="-342900">
              <a:spcAft>
                <a:spcPts val="675"/>
              </a:spcAft>
              <a:buFont typeface="Arial" panose="020B0604020202020204" pitchFamily="34" charset="0"/>
              <a:buChar char="•"/>
            </a:pPr>
            <a:endParaRPr lang="en-GB" dirty="0">
              <a:solidFill>
                <a:srgbClr val="000000"/>
              </a:solidFill>
              <a:cs typeface="Arial" panose="020B0604020202020204" pitchFamily="34" charset="0"/>
            </a:endParaRPr>
          </a:p>
          <a:p>
            <a:pPr marL="342900" indent="-342900">
              <a:spcAft>
                <a:spcPts val="675"/>
              </a:spcAft>
              <a:buFont typeface="Arial" panose="020B0604020202020204" pitchFamily="34" charset="0"/>
              <a:buChar char="•"/>
            </a:pPr>
            <a:endParaRPr lang="en-GB" dirty="0">
              <a:solidFill>
                <a:srgbClr val="000000"/>
              </a:solidFill>
              <a:cs typeface="Arial" panose="020B0604020202020204" pitchFamily="34" charset="0"/>
            </a:endParaRPr>
          </a:p>
          <a:p>
            <a:pPr marL="342900" indent="-342900">
              <a:spcAft>
                <a:spcPts val="675"/>
              </a:spcAft>
              <a:buFont typeface="Arial" panose="020B0604020202020204" pitchFamily="34" charset="0"/>
              <a:buChar char="•"/>
            </a:pPr>
            <a:endParaRPr lang="en-GB" dirty="0">
              <a:solidFill>
                <a:srgbClr val="000000"/>
              </a:solidFill>
              <a:cs typeface="Arial" panose="020B0604020202020204" pitchFamily="34" charset="0"/>
            </a:endParaRPr>
          </a:p>
          <a:p>
            <a:pPr marL="342900" indent="-342900">
              <a:spcAft>
                <a:spcPts val="675"/>
              </a:spcAft>
              <a:buFont typeface="Arial" panose="020B0604020202020204" pitchFamily="34" charset="0"/>
              <a:buChar char="•"/>
            </a:pPr>
            <a:endParaRPr lang="en-GB" dirty="0">
              <a:solidFill>
                <a:srgbClr val="000000"/>
              </a:solidFill>
              <a:cs typeface="Arial" panose="020B0604020202020204" pitchFamily="34" charset="0"/>
            </a:endParaRPr>
          </a:p>
          <a:p>
            <a:pPr marL="342900" indent="-342900">
              <a:spcAft>
                <a:spcPts val="675"/>
              </a:spcAft>
              <a:buFont typeface="Arial" panose="020B0604020202020204" pitchFamily="34" charset="0"/>
              <a:buChar char="•"/>
            </a:pP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343800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7"/>
          <p:cNvSpPr txBox="1">
            <a:spLocks/>
          </p:cNvSpPr>
          <p:nvPr/>
        </p:nvSpPr>
        <p:spPr>
          <a:xfrm>
            <a:off x="533400" y="3700961"/>
            <a:ext cx="9523040" cy="33827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Find out more about the Bright Spots programme and read the full research reports on our website.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https://coramvoice.org.uk/brightspots</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 email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brightspots@coramvoice.org.uk</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050" name="Picture 2" descr="V:\London and South East\Policy &amp; Practice Development\Bright Spots Project\External Communications\Branding &amp; Logos\Logos\Bright Spots logo\Bright-Spots-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5848" y="404668"/>
            <a:ext cx="3296293" cy="32962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844" y="5275122"/>
            <a:ext cx="1909755" cy="1215816"/>
          </a:xfrm>
          <a:prstGeom prst="rect">
            <a:avLst/>
          </a:prstGeom>
        </p:spPr>
      </p:pic>
      <p:pic>
        <p:nvPicPr>
          <p:cNvPr id="6" name="Picture 2" descr="\\VOISRVFS\Company Shared Folders\London and South East\Policy\Bright Spots Project\External Communications\Branding &amp; Logos\Logos\REES logo lock up_RGB.jpg">
            <a:extLst>
              <a:ext uri="{FF2B5EF4-FFF2-40B4-BE49-F238E27FC236}">
                <a16:creationId xmlns:a16="http://schemas.microsoft.com/office/drawing/2014/main" id="{9AEB5300-8662-374A-99FE-4061C5067F8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6965" y="5378616"/>
            <a:ext cx="3851153" cy="84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text, clipart&#10;&#10;Description automatically generated"/>
          <p:cNvPicPr/>
          <p:nvPr/>
        </p:nvPicPr>
        <p:blipFill>
          <a:blip r:embed="rId8" cstate="print">
            <a:extLst>
              <a:ext uri="{28A0092B-C50C-407E-A947-70E740481C1C}">
                <a14:useLocalDpi xmlns:a14="http://schemas.microsoft.com/office/drawing/2010/main" val="0"/>
              </a:ext>
            </a:extLst>
          </a:blip>
          <a:stretch>
            <a:fillRect/>
          </a:stretch>
        </p:blipFill>
        <p:spPr>
          <a:xfrm>
            <a:off x="7237484" y="5378616"/>
            <a:ext cx="4522470" cy="702945"/>
          </a:xfrm>
          <a:prstGeom prst="rect">
            <a:avLst/>
          </a:prstGeom>
        </p:spPr>
      </p:pic>
    </p:spTree>
    <p:custDataLst>
      <p:tags r:id="rId1"/>
    </p:custDataLst>
    <p:extLst>
      <p:ext uri="{BB962C8B-B14F-4D97-AF65-F5344CB8AC3E}">
        <p14:creationId xmlns:p14="http://schemas.microsoft.com/office/powerpoint/2010/main" val="1344970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4288" y="114454"/>
            <a:ext cx="4599021" cy="523220"/>
          </a:xfrm>
          <a:prstGeom prst="rect">
            <a:avLst/>
          </a:prstGeom>
        </p:spPr>
        <p:txBody>
          <a:bodyPr wrap="square">
            <a:spAutoFit/>
          </a:bodyPr>
          <a:lstStyle/>
          <a:p>
            <a:pPr algn="ctr"/>
            <a:r>
              <a:rPr lang="en-US" sz="2800" b="1" i="1" dirty="0">
                <a:solidFill>
                  <a:srgbClr val="000000"/>
                </a:solidFill>
                <a:latin typeface="Arial"/>
              </a:rPr>
              <a:t>Your Life, Your Care</a:t>
            </a:r>
            <a:endParaRPr lang="en-GB" sz="2800" b="1" i="1" dirty="0">
              <a:solidFill>
                <a:srgbClr val="000000"/>
              </a:solidFill>
              <a:latin typeface="Aria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1722" y="637674"/>
            <a:ext cx="6688556" cy="6105872"/>
          </a:xfrm>
          <a:prstGeom prst="rect">
            <a:avLst/>
          </a:prstGeom>
        </p:spPr>
      </p:pic>
    </p:spTree>
    <p:custDataLst>
      <p:tags r:id="rId1"/>
    </p:custDataLst>
    <p:extLst>
      <p:ext uri="{BB962C8B-B14F-4D97-AF65-F5344CB8AC3E}">
        <p14:creationId xmlns:p14="http://schemas.microsoft.com/office/powerpoint/2010/main" val="1641087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3821" y="756045"/>
            <a:ext cx="6527932" cy="5075129"/>
          </a:xfrm>
          <a:prstGeom prst="rect">
            <a:avLst/>
          </a:prstGeom>
        </p:spPr>
      </p:pic>
      <p:sp>
        <p:nvSpPr>
          <p:cNvPr id="3" name="Rectangle 2"/>
          <p:cNvSpPr/>
          <p:nvPr/>
        </p:nvSpPr>
        <p:spPr>
          <a:xfrm>
            <a:off x="529653" y="2306891"/>
            <a:ext cx="4409606" cy="2431435"/>
          </a:xfrm>
          <a:prstGeom prst="rect">
            <a:avLst/>
          </a:prstGeom>
        </p:spPr>
        <p:txBody>
          <a:bodyPr wrap="square">
            <a:spAutoFit/>
          </a:bodyPr>
          <a:lstStyle/>
          <a:p>
            <a:r>
              <a:rPr lang="en-US" sz="4800" b="1" dirty="0">
                <a:solidFill>
                  <a:srgbClr val="6B2F75"/>
                </a:solidFill>
              </a:rPr>
              <a:t>10,000 Voices</a:t>
            </a:r>
          </a:p>
          <a:p>
            <a:r>
              <a:rPr lang="en-US" sz="2800" b="1" dirty="0">
                <a:solidFill>
                  <a:srgbClr val="6B2F75"/>
                </a:solidFill>
              </a:rPr>
              <a:t>Children in care’s views on their well-being </a:t>
            </a:r>
          </a:p>
          <a:p>
            <a:endParaRPr lang="en-GB" sz="2400" dirty="0"/>
          </a:p>
          <a:p>
            <a:endParaRPr lang="en-US" sz="2400" dirty="0"/>
          </a:p>
        </p:txBody>
      </p:sp>
      <p:sp>
        <p:nvSpPr>
          <p:cNvPr id="2" name="Rectangle 1"/>
          <p:cNvSpPr/>
          <p:nvPr/>
        </p:nvSpPr>
        <p:spPr>
          <a:xfrm>
            <a:off x="529653" y="4553660"/>
            <a:ext cx="5057858" cy="369332"/>
          </a:xfrm>
          <a:prstGeom prst="rect">
            <a:avLst/>
          </a:prstGeom>
        </p:spPr>
        <p:txBody>
          <a:bodyPr wrap="none">
            <a:spAutoFit/>
          </a:bodyPr>
          <a:lstStyle/>
          <a:p>
            <a:pPr algn="ctr"/>
            <a:r>
              <a:rPr lang="en-GB" dirty="0">
                <a:hlinkClick r:id="rId4"/>
              </a:rPr>
              <a:t>https://coramvoice.org.uk/10000-Voices-Report</a:t>
            </a:r>
            <a:r>
              <a:rPr lang="en-GB" dirty="0"/>
              <a:t> </a:t>
            </a:r>
          </a:p>
        </p:txBody>
      </p:sp>
    </p:spTree>
    <p:extLst>
      <p:ext uri="{BB962C8B-B14F-4D97-AF65-F5344CB8AC3E}">
        <p14:creationId xmlns:p14="http://schemas.microsoft.com/office/powerpoint/2010/main" val="2125183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B855-B787-4D88-9524-B071E408311C}"/>
              </a:ext>
            </a:extLst>
          </p:cNvPr>
          <p:cNvSpPr>
            <a:spLocks noGrp="1"/>
          </p:cNvSpPr>
          <p:nvPr>
            <p:ph type="title"/>
          </p:nvPr>
        </p:nvSpPr>
        <p:spPr>
          <a:xfrm>
            <a:off x="0" y="0"/>
            <a:ext cx="12192000" cy="1325563"/>
          </a:xfrm>
          <a:solidFill>
            <a:srgbClr val="B20E10"/>
          </a:solidFill>
        </p:spPr>
        <p:txBody>
          <a:bodyPr/>
          <a:lstStyle/>
          <a:p>
            <a:r>
              <a:rPr lang="en-GB" b="1" dirty="0">
                <a:solidFill>
                  <a:schemeClr val="bg1"/>
                </a:solidFill>
              </a:rPr>
              <a:t>Pilot in Wales in 2018</a:t>
            </a:r>
          </a:p>
        </p:txBody>
      </p:sp>
      <p:sp>
        <p:nvSpPr>
          <p:cNvPr id="3" name="Content Placeholder 2">
            <a:extLst>
              <a:ext uri="{FF2B5EF4-FFF2-40B4-BE49-F238E27FC236}">
                <a16:creationId xmlns:a16="http://schemas.microsoft.com/office/drawing/2014/main" id="{F6D7CC33-0E94-40CB-AF9C-C0DC5F72BBA2}"/>
              </a:ext>
            </a:extLst>
          </p:cNvPr>
          <p:cNvSpPr>
            <a:spLocks noGrp="1"/>
          </p:cNvSpPr>
          <p:nvPr>
            <p:ph idx="1"/>
          </p:nvPr>
        </p:nvSpPr>
        <p:spPr>
          <a:xfrm>
            <a:off x="838200" y="1467853"/>
            <a:ext cx="10515600" cy="5137484"/>
          </a:xfrm>
        </p:spPr>
        <p:txBody>
          <a:bodyPr>
            <a:normAutofit fontScale="92500" lnSpcReduction="20000"/>
          </a:bodyPr>
          <a:lstStyle/>
          <a:p>
            <a:r>
              <a:rPr lang="en-GB" dirty="0"/>
              <a:t>Six local authorities – Caerphilly, Cardiff, Flintshire, Pembrokeshire, RCT and Swansea.</a:t>
            </a:r>
          </a:p>
          <a:p>
            <a:endParaRPr lang="en-GB" dirty="0"/>
          </a:p>
          <a:p>
            <a:r>
              <a:rPr lang="en-GB" dirty="0"/>
              <a:t>Response rate ranged from 21%-44%  by LA.  </a:t>
            </a:r>
          </a:p>
          <a:p>
            <a:endParaRPr lang="en-GB" u="sng" dirty="0"/>
          </a:p>
          <a:p>
            <a:r>
              <a:rPr lang="en-GB" dirty="0"/>
              <a:t>Findings disseminated in the 6 LAs: attended by 88 professionals.</a:t>
            </a:r>
          </a:p>
          <a:p>
            <a:endParaRPr lang="en-GB" dirty="0"/>
          </a:p>
          <a:p>
            <a:r>
              <a:rPr lang="en-GB" dirty="0"/>
              <a:t>Full report available to read online: </a:t>
            </a:r>
          </a:p>
          <a:p>
            <a:pPr marL="0" indent="0">
              <a:buNone/>
            </a:pPr>
            <a:r>
              <a:rPr lang="en-GB" dirty="0">
                <a:hlinkClick r:id="rId3"/>
              </a:rPr>
              <a:t>https://coramvoice.org.uk/wp-content/uploads/2019/08/bright_spots_-_wales_report_-_final_1.11.18_english.pdf</a:t>
            </a:r>
            <a:r>
              <a:rPr lang="en-GB" dirty="0"/>
              <a:t> </a:t>
            </a:r>
          </a:p>
          <a:p>
            <a:pPr marL="0" indent="0">
              <a:buNone/>
            </a:pPr>
            <a:endParaRPr lang="en-GB" dirty="0"/>
          </a:p>
          <a:p>
            <a:pPr marL="0" indent="0">
              <a:buNone/>
            </a:pPr>
            <a:r>
              <a:rPr lang="en-GB" dirty="0">
                <a:hlinkClick r:id="rId4"/>
              </a:rPr>
              <a:t>https://coramvoice.org.uk/wp-content/uploads/2019/08/bright_spots_-_wales_report_-_final_1.11.18_cymraeg.pdf</a:t>
            </a:r>
            <a:r>
              <a:rPr lang="en-GB" dirty="0"/>
              <a:t>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207442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49C7D-E36F-4634-AEA4-67CDC60552E0}"/>
              </a:ext>
            </a:extLst>
          </p:cNvPr>
          <p:cNvSpPr>
            <a:spLocks noGrp="1"/>
          </p:cNvSpPr>
          <p:nvPr>
            <p:ph type="title"/>
          </p:nvPr>
        </p:nvSpPr>
        <p:spPr>
          <a:noFill/>
        </p:spPr>
        <p:txBody>
          <a:bodyPr/>
          <a:lstStyle/>
          <a:p>
            <a:r>
              <a:rPr lang="en-GB" dirty="0">
                <a:solidFill>
                  <a:srgbClr val="B20E10"/>
                </a:solidFill>
              </a:rPr>
              <a:t>Wales: 686 children and young people </a:t>
            </a:r>
          </a:p>
        </p:txBody>
      </p:sp>
      <p:graphicFrame>
        <p:nvGraphicFramePr>
          <p:cNvPr id="4" name="Content Placeholder 3">
            <a:extLst>
              <a:ext uri="{FF2B5EF4-FFF2-40B4-BE49-F238E27FC236}">
                <a16:creationId xmlns:a16="http://schemas.microsoft.com/office/drawing/2014/main" id="{3FE65515-8577-49CC-AB72-A7E9E7904B51}"/>
              </a:ext>
            </a:extLst>
          </p:cNvPr>
          <p:cNvGraphicFramePr>
            <a:graphicFrameLocks noGrp="1"/>
          </p:cNvGraphicFramePr>
          <p:nvPr>
            <p:ph idx="1"/>
            <p:extLst>
              <p:ext uri="{D42A27DB-BD31-4B8C-83A1-F6EECF244321}">
                <p14:modId xmlns:p14="http://schemas.microsoft.com/office/powerpoint/2010/main" val="2793325746"/>
              </p:ext>
            </p:extLst>
          </p:nvPr>
        </p:nvGraphicFramePr>
        <p:xfrm>
          <a:off x="549964" y="2027583"/>
          <a:ext cx="11265048" cy="3610098"/>
        </p:xfrm>
        <a:graphic>
          <a:graphicData uri="http://schemas.openxmlformats.org/drawingml/2006/table">
            <a:tbl>
              <a:tblPr firstRow="1" firstCol="1" bandRow="1">
                <a:tableStyleId>{21E4AEA4-8DFA-4A89-87EB-49C32662AFE0}</a:tableStyleId>
              </a:tblPr>
              <a:tblGrid>
                <a:gridCol w="1840172">
                  <a:extLst>
                    <a:ext uri="{9D8B030D-6E8A-4147-A177-3AD203B41FA5}">
                      <a16:colId xmlns:a16="http://schemas.microsoft.com/office/drawing/2014/main" val="3018493101"/>
                    </a:ext>
                  </a:extLst>
                </a:gridCol>
                <a:gridCol w="2429332">
                  <a:extLst>
                    <a:ext uri="{9D8B030D-6E8A-4147-A177-3AD203B41FA5}">
                      <a16:colId xmlns:a16="http://schemas.microsoft.com/office/drawing/2014/main" val="1603987891"/>
                    </a:ext>
                  </a:extLst>
                </a:gridCol>
                <a:gridCol w="2113800">
                  <a:extLst>
                    <a:ext uri="{9D8B030D-6E8A-4147-A177-3AD203B41FA5}">
                      <a16:colId xmlns:a16="http://schemas.microsoft.com/office/drawing/2014/main" val="2552509135"/>
                    </a:ext>
                  </a:extLst>
                </a:gridCol>
                <a:gridCol w="2360978">
                  <a:extLst>
                    <a:ext uri="{9D8B030D-6E8A-4147-A177-3AD203B41FA5}">
                      <a16:colId xmlns:a16="http://schemas.microsoft.com/office/drawing/2014/main" val="3252194184"/>
                    </a:ext>
                  </a:extLst>
                </a:gridCol>
                <a:gridCol w="2520766">
                  <a:extLst>
                    <a:ext uri="{9D8B030D-6E8A-4147-A177-3AD203B41FA5}">
                      <a16:colId xmlns:a16="http://schemas.microsoft.com/office/drawing/2014/main" val="1153313556"/>
                    </a:ext>
                  </a:extLst>
                </a:gridCol>
              </a:tblGrid>
              <a:tr h="1088596">
                <a:tc>
                  <a:txBody>
                    <a:bodyPr/>
                    <a:lstStyle/>
                    <a:p>
                      <a:pPr>
                        <a:lnSpc>
                          <a:spcPct val="107000"/>
                        </a:lnSpc>
                        <a:spcAft>
                          <a:spcPts val="0"/>
                        </a:spcAft>
                      </a:pPr>
                      <a:r>
                        <a:rPr lang="en-GB" sz="2800" dirty="0">
                          <a:solidFill>
                            <a:schemeClr val="tx1"/>
                          </a:solidFill>
                          <a:effectLst/>
                        </a:rPr>
                        <a:t>Age group </a:t>
                      </a:r>
                      <a:endParaRPr lang="en-GB"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8D200"/>
                    </a:solidFill>
                  </a:tcPr>
                </a:tc>
                <a:tc>
                  <a:txBody>
                    <a:bodyPr/>
                    <a:lstStyle/>
                    <a:p>
                      <a:pPr algn="ctr">
                        <a:lnSpc>
                          <a:spcPct val="107000"/>
                        </a:lnSpc>
                        <a:spcAft>
                          <a:spcPts val="0"/>
                        </a:spcAft>
                      </a:pPr>
                      <a:r>
                        <a:rPr lang="en-GB" sz="3200" dirty="0">
                          <a:solidFill>
                            <a:schemeClr val="tx1"/>
                          </a:solidFill>
                          <a:effectLst/>
                        </a:rPr>
                        <a:t>Boys</a:t>
                      </a:r>
                      <a:endParaRPr lang="en-GB"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8D200"/>
                    </a:solidFill>
                  </a:tcPr>
                </a:tc>
                <a:tc>
                  <a:txBody>
                    <a:bodyPr/>
                    <a:lstStyle/>
                    <a:p>
                      <a:pPr algn="ctr">
                        <a:lnSpc>
                          <a:spcPct val="107000"/>
                        </a:lnSpc>
                        <a:spcAft>
                          <a:spcPts val="0"/>
                        </a:spcAft>
                      </a:pPr>
                      <a:r>
                        <a:rPr lang="en-GB" sz="3200" dirty="0">
                          <a:solidFill>
                            <a:schemeClr val="tx1"/>
                          </a:solidFill>
                          <a:effectLst/>
                        </a:rPr>
                        <a:t>Girls</a:t>
                      </a:r>
                      <a:endParaRPr lang="en-GB"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8D200"/>
                    </a:solidFill>
                  </a:tcPr>
                </a:tc>
                <a:tc>
                  <a:txBody>
                    <a:bodyPr/>
                    <a:lstStyle/>
                    <a:p>
                      <a:pPr algn="ctr">
                        <a:lnSpc>
                          <a:spcPct val="107000"/>
                        </a:lnSpc>
                        <a:spcAft>
                          <a:spcPts val="0"/>
                        </a:spcAft>
                      </a:pPr>
                      <a:r>
                        <a:rPr lang="en-GB" sz="3200" dirty="0">
                          <a:solidFill>
                            <a:schemeClr val="tx1"/>
                          </a:solidFill>
                          <a:effectLst/>
                        </a:rPr>
                        <a:t>Prefer </a:t>
                      </a:r>
                    </a:p>
                    <a:p>
                      <a:pPr algn="ctr">
                        <a:lnSpc>
                          <a:spcPct val="107000"/>
                        </a:lnSpc>
                        <a:spcAft>
                          <a:spcPts val="0"/>
                        </a:spcAft>
                      </a:pPr>
                      <a:r>
                        <a:rPr lang="en-GB" sz="3200" dirty="0">
                          <a:solidFill>
                            <a:schemeClr val="tx1"/>
                          </a:solidFill>
                          <a:effectLst/>
                        </a:rPr>
                        <a:t>not to say</a:t>
                      </a:r>
                      <a:endParaRPr lang="en-GB"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8D200"/>
                    </a:solidFill>
                  </a:tcPr>
                </a:tc>
                <a:tc>
                  <a:txBody>
                    <a:bodyPr/>
                    <a:lstStyle/>
                    <a:p>
                      <a:pPr algn="ctr">
                        <a:lnSpc>
                          <a:spcPct val="107000"/>
                        </a:lnSpc>
                        <a:spcAft>
                          <a:spcPts val="0"/>
                        </a:spcAft>
                      </a:pPr>
                      <a:r>
                        <a:rPr lang="en-GB" sz="3200" dirty="0">
                          <a:solidFill>
                            <a:schemeClr val="tx1"/>
                          </a:solidFill>
                          <a:effectLst/>
                        </a:rPr>
                        <a:t>Total</a:t>
                      </a:r>
                      <a:endParaRPr lang="en-GB"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8D200"/>
                    </a:solidFill>
                  </a:tcPr>
                </a:tc>
                <a:extLst>
                  <a:ext uri="{0D108BD9-81ED-4DB2-BD59-A6C34878D82A}">
                    <a16:rowId xmlns:a16="http://schemas.microsoft.com/office/drawing/2014/main" val="2912086562"/>
                  </a:ext>
                </a:extLst>
              </a:tr>
              <a:tr h="613610">
                <a:tc>
                  <a:txBody>
                    <a:bodyPr/>
                    <a:lstStyle/>
                    <a:p>
                      <a:pPr>
                        <a:lnSpc>
                          <a:spcPct val="107000"/>
                        </a:lnSpc>
                        <a:spcAft>
                          <a:spcPts val="0"/>
                        </a:spcAft>
                      </a:pPr>
                      <a:r>
                        <a:rPr lang="en-GB" sz="2800" dirty="0">
                          <a:solidFill>
                            <a:schemeClr val="tx1"/>
                          </a:solidFill>
                          <a:effectLst/>
                        </a:rPr>
                        <a:t>11-18yrs </a:t>
                      </a:r>
                      <a:endParaRPr lang="en-GB"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8D200"/>
                    </a:solidFill>
                  </a:tcPr>
                </a:tc>
                <a:tc>
                  <a:txBody>
                    <a:bodyPr/>
                    <a:lstStyle/>
                    <a:p>
                      <a:pPr algn="ctr">
                        <a:lnSpc>
                          <a:spcPct val="107000"/>
                        </a:lnSpc>
                        <a:spcAft>
                          <a:spcPts val="0"/>
                        </a:spcAft>
                      </a:pPr>
                      <a:r>
                        <a:rPr lang="en-GB" sz="3200" dirty="0">
                          <a:effectLst/>
                        </a:rPr>
                        <a:t>183</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8D200">
                        <a:alpha val="25098"/>
                      </a:srgbClr>
                    </a:solidFill>
                  </a:tcPr>
                </a:tc>
                <a:tc>
                  <a:txBody>
                    <a:bodyPr/>
                    <a:lstStyle/>
                    <a:p>
                      <a:pPr algn="ctr">
                        <a:lnSpc>
                          <a:spcPct val="107000"/>
                        </a:lnSpc>
                        <a:spcAft>
                          <a:spcPts val="0"/>
                        </a:spcAft>
                      </a:pPr>
                      <a:r>
                        <a:rPr lang="en-GB" sz="3200" dirty="0">
                          <a:effectLst/>
                        </a:rPr>
                        <a:t>186</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8D200">
                        <a:alpha val="25098"/>
                      </a:srgbClr>
                    </a:solidFill>
                  </a:tcPr>
                </a:tc>
                <a:tc>
                  <a:txBody>
                    <a:bodyPr/>
                    <a:lstStyle/>
                    <a:p>
                      <a:pPr algn="ctr">
                        <a:lnSpc>
                          <a:spcPct val="107000"/>
                        </a:lnSpc>
                        <a:spcAft>
                          <a:spcPts val="0"/>
                        </a:spcAft>
                      </a:pPr>
                      <a:r>
                        <a:rPr lang="en-GB" sz="3200" dirty="0">
                          <a:effectLst/>
                        </a:rPr>
                        <a:t>9</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8D200">
                        <a:alpha val="25098"/>
                      </a:srgbClr>
                    </a:solidFill>
                  </a:tcPr>
                </a:tc>
                <a:tc>
                  <a:txBody>
                    <a:bodyPr/>
                    <a:lstStyle/>
                    <a:p>
                      <a:pPr algn="ctr">
                        <a:lnSpc>
                          <a:spcPct val="107000"/>
                        </a:lnSpc>
                        <a:spcAft>
                          <a:spcPts val="0"/>
                        </a:spcAft>
                      </a:pPr>
                      <a:r>
                        <a:rPr lang="en-GB" sz="3200" dirty="0">
                          <a:effectLst/>
                        </a:rPr>
                        <a:t>378 (55%)</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8D200">
                        <a:alpha val="25098"/>
                      </a:srgbClr>
                    </a:solidFill>
                  </a:tcPr>
                </a:tc>
                <a:extLst>
                  <a:ext uri="{0D108BD9-81ED-4DB2-BD59-A6C34878D82A}">
                    <a16:rowId xmlns:a16="http://schemas.microsoft.com/office/drawing/2014/main" val="3750000823"/>
                  </a:ext>
                </a:extLst>
              </a:tr>
              <a:tr h="635964">
                <a:tc>
                  <a:txBody>
                    <a:bodyPr/>
                    <a:lstStyle/>
                    <a:p>
                      <a:pPr>
                        <a:lnSpc>
                          <a:spcPct val="107000"/>
                        </a:lnSpc>
                        <a:spcAft>
                          <a:spcPts val="0"/>
                        </a:spcAft>
                      </a:pPr>
                      <a:r>
                        <a:rPr lang="en-GB" sz="2800" dirty="0">
                          <a:solidFill>
                            <a:schemeClr val="tx1"/>
                          </a:solidFill>
                          <a:effectLst/>
                        </a:rPr>
                        <a:t>8-11yrs </a:t>
                      </a:r>
                      <a:endParaRPr lang="en-GB"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8D200"/>
                    </a:solidFill>
                  </a:tcPr>
                </a:tc>
                <a:tc>
                  <a:txBody>
                    <a:bodyPr/>
                    <a:lstStyle/>
                    <a:p>
                      <a:pPr algn="ctr">
                        <a:lnSpc>
                          <a:spcPct val="107000"/>
                        </a:lnSpc>
                        <a:spcAft>
                          <a:spcPts val="0"/>
                        </a:spcAft>
                        <a:tabLst>
                          <a:tab pos="504825" algn="l"/>
                        </a:tabLst>
                      </a:pPr>
                      <a:r>
                        <a:rPr lang="en-GB" sz="3200" dirty="0">
                          <a:effectLst/>
                        </a:rPr>
                        <a:t>101</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en-GB" sz="3200" dirty="0">
                          <a:effectLst/>
                        </a:rPr>
                        <a:t>83</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en-GB" sz="3200" dirty="0">
                          <a:effectLst/>
                        </a:rPr>
                        <a:t>2</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en-GB" sz="3200" dirty="0">
                          <a:effectLst/>
                        </a:rPr>
                        <a:t>186 (27%)</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826824739"/>
                  </a:ext>
                </a:extLst>
              </a:tr>
              <a:tr h="635964">
                <a:tc>
                  <a:txBody>
                    <a:bodyPr/>
                    <a:lstStyle/>
                    <a:p>
                      <a:pPr>
                        <a:lnSpc>
                          <a:spcPct val="107000"/>
                        </a:lnSpc>
                        <a:spcAft>
                          <a:spcPts val="0"/>
                        </a:spcAft>
                      </a:pPr>
                      <a:r>
                        <a:rPr lang="en-GB" sz="2800" dirty="0">
                          <a:solidFill>
                            <a:schemeClr val="tx1"/>
                          </a:solidFill>
                          <a:effectLst/>
                        </a:rPr>
                        <a:t>4-7yrs </a:t>
                      </a:r>
                      <a:endParaRPr lang="en-GB"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8D200"/>
                    </a:solidFill>
                  </a:tcPr>
                </a:tc>
                <a:tc>
                  <a:txBody>
                    <a:bodyPr/>
                    <a:lstStyle/>
                    <a:p>
                      <a:pPr algn="ctr">
                        <a:lnSpc>
                          <a:spcPct val="107000"/>
                        </a:lnSpc>
                        <a:spcAft>
                          <a:spcPts val="0"/>
                        </a:spcAft>
                      </a:pPr>
                      <a:r>
                        <a:rPr lang="en-GB" sz="3200" dirty="0">
                          <a:effectLst/>
                        </a:rPr>
                        <a:t>53</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8D200">
                        <a:alpha val="25098"/>
                      </a:srgbClr>
                    </a:solidFill>
                  </a:tcPr>
                </a:tc>
                <a:tc>
                  <a:txBody>
                    <a:bodyPr/>
                    <a:lstStyle/>
                    <a:p>
                      <a:pPr algn="ctr">
                        <a:lnSpc>
                          <a:spcPct val="107000"/>
                        </a:lnSpc>
                        <a:spcAft>
                          <a:spcPts val="0"/>
                        </a:spcAft>
                      </a:pPr>
                      <a:r>
                        <a:rPr lang="en-GB" sz="3200" dirty="0">
                          <a:effectLst/>
                        </a:rPr>
                        <a:t>67</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8D200">
                        <a:alpha val="25098"/>
                      </a:srgbClr>
                    </a:solidFill>
                  </a:tcPr>
                </a:tc>
                <a:tc>
                  <a:txBody>
                    <a:bodyPr/>
                    <a:lstStyle/>
                    <a:p>
                      <a:pPr algn="ctr">
                        <a:lnSpc>
                          <a:spcPct val="107000"/>
                        </a:lnSpc>
                        <a:spcAft>
                          <a:spcPts val="0"/>
                        </a:spcAft>
                      </a:pPr>
                      <a:r>
                        <a:rPr lang="en-GB" sz="3200" dirty="0">
                          <a:effectLst/>
                        </a:rPr>
                        <a:t>2</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8D200">
                        <a:alpha val="25098"/>
                      </a:srgbClr>
                    </a:solidFill>
                  </a:tcPr>
                </a:tc>
                <a:tc>
                  <a:txBody>
                    <a:bodyPr/>
                    <a:lstStyle/>
                    <a:p>
                      <a:pPr algn="ctr">
                        <a:lnSpc>
                          <a:spcPct val="107000"/>
                        </a:lnSpc>
                        <a:spcAft>
                          <a:spcPts val="0"/>
                        </a:spcAft>
                      </a:pPr>
                      <a:r>
                        <a:rPr lang="en-GB" sz="3200" dirty="0">
                          <a:effectLst/>
                        </a:rPr>
                        <a:t>122 (18%)</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8D200">
                        <a:alpha val="25098"/>
                      </a:srgbClr>
                    </a:solidFill>
                  </a:tcPr>
                </a:tc>
                <a:extLst>
                  <a:ext uri="{0D108BD9-81ED-4DB2-BD59-A6C34878D82A}">
                    <a16:rowId xmlns:a16="http://schemas.microsoft.com/office/drawing/2014/main" val="2916339434"/>
                  </a:ext>
                </a:extLst>
              </a:tr>
              <a:tr h="635964">
                <a:tc>
                  <a:txBody>
                    <a:bodyPr/>
                    <a:lstStyle/>
                    <a:p>
                      <a:pPr>
                        <a:lnSpc>
                          <a:spcPct val="107000"/>
                        </a:lnSpc>
                        <a:spcAft>
                          <a:spcPts val="0"/>
                        </a:spcAft>
                      </a:pPr>
                      <a:r>
                        <a:rPr lang="en-GB" sz="2800" dirty="0">
                          <a:solidFill>
                            <a:schemeClr val="tx1"/>
                          </a:solidFill>
                          <a:effectLst/>
                        </a:rPr>
                        <a:t>Total</a:t>
                      </a:r>
                      <a:endParaRPr lang="en-GB"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8D200"/>
                    </a:solidFill>
                  </a:tcPr>
                </a:tc>
                <a:tc>
                  <a:txBody>
                    <a:bodyPr/>
                    <a:lstStyle/>
                    <a:p>
                      <a:pPr algn="ctr">
                        <a:lnSpc>
                          <a:spcPct val="107000"/>
                        </a:lnSpc>
                        <a:spcAft>
                          <a:spcPts val="0"/>
                        </a:spcAft>
                      </a:pPr>
                      <a:r>
                        <a:rPr lang="en-GB" sz="3200" dirty="0">
                          <a:effectLst/>
                        </a:rPr>
                        <a:t>337 (49%)</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en-GB" sz="3200" dirty="0">
                          <a:effectLst/>
                        </a:rPr>
                        <a:t>336 (49%)</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en-GB" sz="3200" dirty="0">
                          <a:effectLst/>
                        </a:rPr>
                        <a:t>13 (2%)</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en-GB" sz="3200" dirty="0">
                          <a:effectLst/>
                        </a:rPr>
                        <a:t>686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631678414"/>
                  </a:ext>
                </a:extLst>
              </a:tr>
            </a:tbl>
          </a:graphicData>
        </a:graphic>
      </p:graphicFrame>
    </p:spTree>
    <p:extLst>
      <p:ext uri="{BB962C8B-B14F-4D97-AF65-F5344CB8AC3E}">
        <p14:creationId xmlns:p14="http://schemas.microsoft.com/office/powerpoint/2010/main" val="3449599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52500" y="1203366"/>
            <a:ext cx="10147300" cy="3724234"/>
          </a:xfrm>
        </p:spPr>
        <p:txBody>
          <a:bodyPr>
            <a:normAutofit/>
          </a:bodyPr>
          <a:lstStyle/>
          <a:p>
            <a:pPr algn="ctr"/>
            <a:r>
              <a:rPr lang="en-GB" dirty="0"/>
              <a:t>Although there is often a focus on the additional challenges care experienced children and young people face, the Bright Spots findings show that many do well. </a:t>
            </a:r>
          </a:p>
        </p:txBody>
      </p:sp>
    </p:spTree>
    <p:extLst>
      <p:ext uri="{BB962C8B-B14F-4D97-AF65-F5344CB8AC3E}">
        <p14:creationId xmlns:p14="http://schemas.microsoft.com/office/powerpoint/2010/main" val="2090909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77800"/>
            <a:ext cx="10972800" cy="1143000"/>
          </a:xfrm>
        </p:spPr>
        <p:txBody>
          <a:bodyPr/>
          <a:lstStyle/>
          <a:p>
            <a:r>
              <a:rPr lang="en-GB" dirty="0"/>
              <a:t>Life improving</a:t>
            </a:r>
          </a:p>
        </p:txBody>
      </p:sp>
      <p:pic>
        <p:nvPicPr>
          <p:cNvPr id="8" name="Content Placeholder 7"/>
          <p:cNvPicPr>
            <a:picLocks noGrp="1" noChangeAspect="1"/>
          </p:cNvPicPr>
          <p:nvPr>
            <p:ph idx="4294967295"/>
          </p:nvPr>
        </p:nvPicPr>
        <p:blipFill>
          <a:blip r:embed="rId4" cstate="print">
            <a:extLst>
              <a:ext uri="{28A0092B-C50C-407E-A947-70E740481C1C}">
                <a14:useLocalDpi xmlns:a14="http://schemas.microsoft.com/office/drawing/2010/main" val="0"/>
              </a:ext>
            </a:extLst>
          </a:blip>
          <a:stretch>
            <a:fillRect/>
          </a:stretch>
        </p:blipFill>
        <p:spPr>
          <a:xfrm>
            <a:off x="6578340" y="428341"/>
            <a:ext cx="4535487" cy="5694363"/>
          </a:xfrm>
        </p:spPr>
      </p:pic>
      <p:sp>
        <p:nvSpPr>
          <p:cNvPr id="10" name="Rounded Rectangular Callout 9"/>
          <p:cNvSpPr/>
          <p:nvPr/>
        </p:nvSpPr>
        <p:spPr>
          <a:xfrm>
            <a:off x="756637" y="2996576"/>
            <a:ext cx="5715961" cy="1732833"/>
          </a:xfrm>
          <a:prstGeom prst="wedgeRoundRectCallout">
            <a:avLst>
              <a:gd name="adj1" fmla="val -2911"/>
              <a:gd name="adj2" fmla="val -70508"/>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a:r>
              <a:rPr lang="en-US" sz="2400" b="1" i="1" dirty="0">
                <a:solidFill>
                  <a:schemeClr val="tx2"/>
                </a:solidFill>
              </a:rPr>
              <a:t>I feel healthy, safe, and supported. From what my life was like 3 years ago it is now much, much better. </a:t>
            </a:r>
          </a:p>
          <a:p>
            <a:pPr marL="92075"/>
            <a:r>
              <a:rPr lang="en-US" sz="2000" b="1" dirty="0">
                <a:solidFill>
                  <a:schemeClr val="tx1">
                    <a:lumMod val="50000"/>
                    <a:lumOff val="50000"/>
                  </a:schemeClr>
                </a:solidFill>
              </a:rPr>
              <a:t>11-18yrs</a:t>
            </a:r>
            <a:endParaRPr lang="en-GB" sz="2000" dirty="0">
              <a:solidFill>
                <a:schemeClr val="tx1">
                  <a:lumMod val="50000"/>
                  <a:lumOff val="50000"/>
                </a:schemeClr>
              </a:solidFill>
            </a:endParaRPr>
          </a:p>
        </p:txBody>
      </p:sp>
      <p:sp>
        <p:nvSpPr>
          <p:cNvPr id="3" name="Rectangle 2">
            <a:extLst>
              <a:ext uri="{FF2B5EF4-FFF2-40B4-BE49-F238E27FC236}">
                <a16:creationId xmlns:a16="http://schemas.microsoft.com/office/drawing/2014/main" id="{82CA352C-7885-314B-B94A-4DE2C528456E}"/>
              </a:ext>
            </a:extLst>
          </p:cNvPr>
          <p:cNvSpPr/>
          <p:nvPr/>
        </p:nvSpPr>
        <p:spPr>
          <a:xfrm>
            <a:off x="9609283" y="1156344"/>
            <a:ext cx="2228092" cy="8299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rPr>
              <a:t>Welsh LAs: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prstClr val="black"/>
                </a:solidFill>
              </a:rPr>
              <a:t>77</a:t>
            </a:r>
            <a:r>
              <a:rPr kumimoji="0" lang="en-GB" sz="2400" b="1" i="0" u="none" strike="noStrike" kern="1200" cap="none" spc="0" normalizeH="0" baseline="0" noProof="0" dirty="0">
                <a:ln>
                  <a:noFill/>
                </a:ln>
                <a:solidFill>
                  <a:prstClr val="black"/>
                </a:solidFill>
                <a:effectLst/>
                <a:uLnTx/>
                <a:uFillTx/>
              </a:rPr>
              <a:t>% </a:t>
            </a:r>
            <a:r>
              <a:rPr lang="en-GB" sz="2400" b="1" dirty="0">
                <a:solidFill>
                  <a:prstClr val="black"/>
                </a:solidFill>
              </a:rPr>
              <a:t>(8-18yrs)</a:t>
            </a:r>
            <a:r>
              <a:rPr kumimoji="0" lang="en-GB" sz="2400" b="1" i="0" u="none" strike="noStrike" kern="1200" cap="none" spc="0" normalizeH="0" baseline="0" noProof="0" dirty="0">
                <a:ln>
                  <a:noFill/>
                </a:ln>
                <a:solidFill>
                  <a:prstClr val="black"/>
                </a:solidFill>
                <a:effectLst/>
                <a:uLnTx/>
                <a:uFillTx/>
              </a:rPr>
              <a:t> </a:t>
            </a:r>
          </a:p>
        </p:txBody>
      </p:sp>
    </p:spTree>
    <p:custDataLst>
      <p:tags r:id="rId1"/>
    </p:custDataLst>
    <p:extLst>
      <p:ext uri="{BB962C8B-B14F-4D97-AF65-F5344CB8AC3E}">
        <p14:creationId xmlns:p14="http://schemas.microsoft.com/office/powerpoint/2010/main" val="1177406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8.7|10.3|21|10.5"/>
</p:tagLst>
</file>

<file path=ppt/tags/tag10.xml><?xml version="1.0" encoding="utf-8"?>
<p:tagLst xmlns:a="http://schemas.openxmlformats.org/drawingml/2006/main" xmlns:r="http://schemas.openxmlformats.org/officeDocument/2006/relationships" xmlns:p="http://schemas.openxmlformats.org/presentationml/2006/main">
  <p:tag name="TIMING" val="|10.6|3.4|2.5|4"/>
</p:tagLst>
</file>

<file path=ppt/tags/tag11.xml><?xml version="1.0" encoding="utf-8"?>
<p:tagLst xmlns:a="http://schemas.openxmlformats.org/drawingml/2006/main" xmlns:r="http://schemas.openxmlformats.org/officeDocument/2006/relationships" xmlns:p="http://schemas.openxmlformats.org/presentationml/2006/main">
  <p:tag name="TIMING" val="|1.7|2.6|0.7|0.7|5.3|4.4|3.2"/>
</p:tagLst>
</file>

<file path=ppt/tags/tag12.xml><?xml version="1.0" encoding="utf-8"?>
<p:tagLst xmlns:a="http://schemas.openxmlformats.org/drawingml/2006/main" xmlns:r="http://schemas.openxmlformats.org/officeDocument/2006/relationships" xmlns:p="http://schemas.openxmlformats.org/presentationml/2006/main">
  <p:tag name="TIMING" val="|1.6|2|5.8|0.9|7|10.9|6.3|4.7|6.9|2|7.4|2"/>
</p:tagLst>
</file>

<file path=ppt/tags/tag13.xml><?xml version="1.0" encoding="utf-8"?>
<p:tagLst xmlns:a="http://schemas.openxmlformats.org/drawingml/2006/main" xmlns:r="http://schemas.openxmlformats.org/officeDocument/2006/relationships" xmlns:p="http://schemas.openxmlformats.org/presentationml/2006/main">
  <p:tag name="TIMING" val="|1.4|4|3.6|3.2|5.2|5.2|4.5|5.5"/>
</p:tagLst>
</file>

<file path=ppt/tags/tag14.xml><?xml version="1.0" encoding="utf-8"?>
<p:tagLst xmlns:a="http://schemas.openxmlformats.org/drawingml/2006/main" xmlns:r="http://schemas.openxmlformats.org/officeDocument/2006/relationships" xmlns:p="http://schemas.openxmlformats.org/presentationml/2006/main">
  <p:tag name="TIMING" val="|0.7|6.1"/>
</p:tagLst>
</file>

<file path=ppt/tags/tag2.xml><?xml version="1.0" encoding="utf-8"?>
<p:tagLst xmlns:a="http://schemas.openxmlformats.org/drawingml/2006/main" xmlns:r="http://schemas.openxmlformats.org/officeDocument/2006/relationships" xmlns:p="http://schemas.openxmlformats.org/presentationml/2006/main">
  <p:tag name="TIMING" val="|10.1"/>
</p:tagLst>
</file>

<file path=ppt/tags/tag3.xml><?xml version="1.0" encoding="utf-8"?>
<p:tagLst xmlns:a="http://schemas.openxmlformats.org/drawingml/2006/main" xmlns:r="http://schemas.openxmlformats.org/officeDocument/2006/relationships" xmlns:p="http://schemas.openxmlformats.org/presentationml/2006/main">
  <p:tag name="TIMING" val="|1.3"/>
</p:tagLst>
</file>

<file path=ppt/tags/tag4.xml><?xml version="1.0" encoding="utf-8"?>
<p:tagLst xmlns:a="http://schemas.openxmlformats.org/drawingml/2006/main" xmlns:r="http://schemas.openxmlformats.org/officeDocument/2006/relationships" xmlns:p="http://schemas.openxmlformats.org/presentationml/2006/main">
  <p:tag name="TIMING" val="|1.2"/>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ags/tag6.xml><?xml version="1.0" encoding="utf-8"?>
<p:tagLst xmlns:a="http://schemas.openxmlformats.org/drawingml/2006/main" xmlns:r="http://schemas.openxmlformats.org/officeDocument/2006/relationships" xmlns:p="http://schemas.openxmlformats.org/presentationml/2006/main">
  <p:tag name="TIMING" val="|2.9|2.4"/>
</p:tagLst>
</file>

<file path=ppt/tags/tag7.xml><?xml version="1.0" encoding="utf-8"?>
<p:tagLst xmlns:a="http://schemas.openxmlformats.org/drawingml/2006/main" xmlns:r="http://schemas.openxmlformats.org/officeDocument/2006/relationships" xmlns:p="http://schemas.openxmlformats.org/presentationml/2006/main">
  <p:tag name="TIMING" val="|18.2"/>
</p:tagLst>
</file>

<file path=ppt/tags/tag8.xml><?xml version="1.0" encoding="utf-8"?>
<p:tagLst xmlns:a="http://schemas.openxmlformats.org/drawingml/2006/main" xmlns:r="http://schemas.openxmlformats.org/officeDocument/2006/relationships" xmlns:p="http://schemas.openxmlformats.org/presentationml/2006/main">
  <p:tag name="TIMING" val="|4.3|2.5|3.1|3.1"/>
</p:tagLst>
</file>

<file path=ppt/tags/tag9.xml><?xml version="1.0" encoding="utf-8"?>
<p:tagLst xmlns:a="http://schemas.openxmlformats.org/drawingml/2006/main" xmlns:r="http://schemas.openxmlformats.org/officeDocument/2006/relationships" xmlns:p="http://schemas.openxmlformats.org/presentationml/2006/main">
  <p:tag name="TIMING" val="|4|5.3"/>
</p:tagLst>
</file>

<file path=ppt/theme/theme1.xml><?xml version="1.0" encoding="utf-8"?>
<a:theme xmlns:a="http://schemas.openxmlformats.org/drawingml/2006/main" name="8_Office Theme">
  <a:themeElements>
    <a:clrScheme name="Coram Voice colours">
      <a:dk1>
        <a:sysClr val="windowText" lastClr="000000"/>
      </a:dk1>
      <a:lt1>
        <a:sysClr val="window" lastClr="FFFFFF"/>
      </a:lt1>
      <a:dk2>
        <a:srgbClr val="6B2F75"/>
      </a:dk2>
      <a:lt2>
        <a:srgbClr val="C6D219"/>
      </a:lt2>
      <a:accent1>
        <a:srgbClr val="6B2F75"/>
      </a:accent1>
      <a:accent2>
        <a:srgbClr val="C6D219"/>
      </a:accent2>
      <a:accent3>
        <a:srgbClr val="B20E10"/>
      </a:accent3>
      <a:accent4>
        <a:srgbClr val="F8D500"/>
      </a:accent4>
      <a:accent5>
        <a:srgbClr val="747373"/>
      </a:accent5>
      <a:accent6>
        <a:srgbClr val="E17025"/>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B20E10"/>
      </a:dk2>
      <a:lt2>
        <a:srgbClr val="F8D500"/>
      </a:lt2>
      <a:accent1>
        <a:srgbClr val="6B2F75"/>
      </a:accent1>
      <a:accent2>
        <a:srgbClr val="C6D219"/>
      </a:accent2>
      <a:accent3>
        <a:srgbClr val="B20E10"/>
      </a:accent3>
      <a:accent4>
        <a:srgbClr val="F8D500"/>
      </a:accent4>
      <a:accent5>
        <a:srgbClr val="747373"/>
      </a:accent5>
      <a:accent6>
        <a:srgbClr val="E17025"/>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16521</TotalTime>
  <Words>3085</Words>
  <Application>Microsoft Office PowerPoint</Application>
  <PresentationFormat>Widescreen</PresentationFormat>
  <Paragraphs>276</Paragraphs>
  <Slides>30</Slides>
  <Notes>24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30</vt:i4>
      </vt:variant>
    </vt:vector>
  </HeadingPairs>
  <TitlesOfParts>
    <vt:vector size="37" baseType="lpstr">
      <vt:lpstr>Arial</vt:lpstr>
      <vt:lpstr>Arial-BoldItalicMT</vt:lpstr>
      <vt:lpstr>Calibri</vt:lpstr>
      <vt:lpstr>Calibri Light</vt:lpstr>
      <vt:lpstr>8_Office Theme</vt:lpstr>
      <vt:lpstr>Office Theme</vt:lpstr>
      <vt:lpstr>1_Office Theme</vt:lpstr>
      <vt:lpstr>What makes life good?  What children in care say about their well-being  Learning from the Bright Spots Programme</vt:lpstr>
      <vt:lpstr>About the Bright Spots Programme</vt:lpstr>
      <vt:lpstr>About Bright Spots and the Your Life, Your Care Surveys</vt:lpstr>
      <vt:lpstr>PowerPoint Presentation</vt:lpstr>
      <vt:lpstr>PowerPoint Presentation</vt:lpstr>
      <vt:lpstr>Pilot in Wales in 2018</vt:lpstr>
      <vt:lpstr>Wales: 686 children and young people </vt:lpstr>
      <vt:lpstr>Although there is often a focus on the additional challenges care experienced children and young people face, the Bright Spots findings show that many do well. </vt:lpstr>
      <vt:lpstr>Life improving</vt:lpstr>
      <vt:lpstr>Feeling safe</vt:lpstr>
      <vt:lpstr>Liking school</vt:lpstr>
      <vt:lpstr>Adults take an interest in education </vt:lpstr>
      <vt:lpstr>Very high well-being</vt:lpstr>
      <vt:lpstr>However, some children and young people still struggle and there are areas where they do worse than their peers in the general population.</vt:lpstr>
      <vt:lpstr>Low well-being</vt:lpstr>
      <vt:lpstr>Overall well-being</vt:lpstr>
      <vt:lpstr>PowerPoint Presentation</vt:lpstr>
      <vt:lpstr>Bullying</vt:lpstr>
      <vt:lpstr>Stigma of being in care</vt:lpstr>
      <vt:lpstr>Our findings clearly showed the importance of not treating all children in care as if they are the same.   Whilst they had things in common, the challenges that children and young people faced also differed with age, sex, placement type and ethnicity.</vt:lpstr>
      <vt:lpstr>PowerPoint Presentation</vt:lpstr>
      <vt:lpstr>PowerPoint Presentation</vt:lpstr>
      <vt:lpstr>PowerPoint Presentation</vt:lpstr>
      <vt:lpstr>Placement type</vt:lpstr>
      <vt:lpstr>All the things that we ask about in the Your Life, Your Care survey are important to children in care’s well-being.   But our analysis showed that some things were more strongly associated with well-being.   These will be particularly important to focus on in order to make children in care’s lives good.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Briheim-Crookall</dc:creator>
  <cp:lastModifiedBy>Susanna Larsson</cp:lastModifiedBy>
  <cp:revision>166</cp:revision>
  <cp:lastPrinted>2023-09-12T16:56:22Z</cp:lastPrinted>
  <dcterms:created xsi:type="dcterms:W3CDTF">2022-03-12T06:35:50Z</dcterms:created>
  <dcterms:modified xsi:type="dcterms:W3CDTF">2023-09-12T18:32:27Z</dcterms:modified>
</cp:coreProperties>
</file>