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4"/>
  </p:notesMasterIdLst>
  <p:handoutMasterIdLst>
    <p:handoutMasterId r:id="rId5"/>
  </p:handoutMasterIdLst>
  <p:sldIdLst>
    <p:sldId id="393" r:id="rId2"/>
    <p:sldId id="420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Julie Selwyn" initials="JS" lastIdx="5" clrIdx="6"/>
  <p:cmAuthor id="1" name="Linda Briheim" initials="LB" lastIdx="25" clrIdx="0"/>
  <p:cmAuthor id="8" name="Linda Briheim-Crookall" initials="LB" lastIdx="4" clrIdx="7"/>
  <p:cmAuthor id="2" name="Susanna Larsson" initials="SL" lastIdx="51" clrIdx="1"/>
  <p:cmAuthor id="9" name="Windows User" initials="WU" lastIdx="1" clrIdx="8"/>
  <p:cmAuthor id="3" name="JT Selwyn" initials="JTS" lastIdx="19" clrIdx="2"/>
  <p:cmAuthor id="10" name="Coram Visitor" initials="CV" lastIdx="1" clrIdx="9"/>
  <p:cmAuthor id="4" name="JT Selwyn" initials="JS" lastIdx="3" clrIdx="3"/>
  <p:cmAuthor id="11" name="Richard Marvin" initials="RM" lastIdx="4" clrIdx="10">
    <p:extLst>
      <p:ext uri="{19B8F6BF-5375-455C-9EA6-DF929625EA0E}">
        <p15:presenceInfo xmlns:p15="http://schemas.microsoft.com/office/powerpoint/2012/main" userId="S-1-5-21-241973725-1369835751-1847928074-16022" providerId="AD"/>
      </p:ext>
    </p:extLst>
  </p:cmAuthor>
  <p:cmAuthor id="5" name="Linda Briheim-Crookall" initials="LBC" lastIdx="39" clrIdx="4"/>
  <p:cmAuthor id="6" name="Shaneese Barrett" initials="SB" lastIdx="6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600"/>
    <a:srgbClr val="F0FF4D"/>
    <a:srgbClr val="FFDD00"/>
    <a:srgbClr val="F8D500"/>
    <a:srgbClr val="7F7F7F"/>
    <a:srgbClr val="FFEA6D"/>
    <a:srgbClr val="80388D"/>
    <a:srgbClr val="EF7723"/>
    <a:srgbClr val="6B2F75"/>
    <a:srgbClr val="87CB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728BF5-3E4F-402B-927C-2ABB955BE9E4}" v="13" dt="2020-09-16T13:29:40.788"/>
  </p1510:revLst>
</p1510:revInfo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77" autoAdjust="0"/>
    <p:restoredTop sz="95606" autoAdjust="0"/>
  </p:normalViewPr>
  <p:slideViewPr>
    <p:cSldViewPr>
      <p:cViewPr varScale="1">
        <p:scale>
          <a:sx n="61" d="100"/>
          <a:sy n="61" d="100"/>
        </p:scale>
        <p:origin x="1468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682"/>
    </p:cViewPr>
  </p:sorterViewPr>
  <p:notesViewPr>
    <p:cSldViewPr>
      <p:cViewPr varScale="1">
        <p:scale>
          <a:sx n="85" d="100"/>
          <a:sy n="85" d="100"/>
        </p:scale>
        <p:origin x="-3150" y="-84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72562-0A3A-4AB4-BC50-E60B23C155AC}" type="datetimeFigureOut">
              <a:rPr lang="en-GB" smtClean="0"/>
              <a:pPr/>
              <a:t>07/05/2024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FF530-3021-4178-8231-3639731D56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476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D399E-EECB-44CF-8550-B4314E4F2ED2}" type="datetimeFigureOut">
              <a:rPr lang="en-GB" smtClean="0"/>
              <a:pPr/>
              <a:t>07/05/2024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07CFE-2768-4FE9-A772-596AC82D9DD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526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07CFE-2768-4FE9-A772-596AC82D9DD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573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07CFE-2768-4FE9-A772-596AC82D9DD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57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A5DB-E5AB-44FC-9B80-7A4E538D4AD7}" type="datetime1">
              <a:rPr lang="en-GB" smtClean="0"/>
              <a:pPr/>
              <a:t>07/05/2024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www.coramvoice.org.uk/brightspots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D0C90892-02D6-4317-805A-C207FF1EF3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97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AEA4-D045-4A31-B148-B9C279F05581}" type="datetime1">
              <a:rPr lang="en-GB" smtClean="0"/>
              <a:pPr/>
              <a:t>07/05/2024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www.coramvoice.org.uk/brightspots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6256" y="6366021"/>
            <a:ext cx="2133600" cy="365125"/>
          </a:xfrm>
        </p:spPr>
        <p:txBody>
          <a:bodyPr/>
          <a:lstStyle/>
          <a:p>
            <a:fld id="{D0C90892-02D6-4317-805A-C207FF1EF3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5299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3614-D828-406D-B63C-8B8417E77E11}" type="datetime1">
              <a:rPr lang="en-GB" smtClean="0"/>
              <a:pPr/>
              <a:t>07/05/2024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www.coramvoice.org.uk/brightspots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C90892-02D6-4317-805A-C207FF1EF3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76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8293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36514"/>
            <a:ext cx="4040188" cy="395128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36514"/>
            <a:ext cx="4041775" cy="395128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AC3E-A275-46E7-8D1F-D4A591F1F90E}" type="datetime1">
              <a:rPr lang="en-GB" smtClean="0"/>
              <a:pPr/>
              <a:t>07/05/2024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www.coramvoice.org.uk/brightspots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804248" y="6364307"/>
            <a:ext cx="21336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C90892-02D6-4317-805A-C207FF1EF3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78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765C-87E5-4EA0-B4F4-9C6D76ADC3AC}" type="datetime1">
              <a:rPr lang="en-GB" smtClean="0"/>
              <a:pPr/>
              <a:t>07/05/2024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www.coramvoice.org.uk/brightspots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6256" y="6362252"/>
            <a:ext cx="21336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C90892-02D6-4317-805A-C207FF1EF34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Oval 5"/>
          <p:cNvSpPr/>
          <p:nvPr userDrawn="1"/>
        </p:nvSpPr>
        <p:spPr>
          <a:xfrm>
            <a:off x="1324457" y="1782425"/>
            <a:ext cx="2645714" cy="2773860"/>
          </a:xfrm>
          <a:prstGeom prst="ellipse">
            <a:avLst/>
          </a:prstGeom>
          <a:solidFill>
            <a:srgbClr val="FFDD00"/>
          </a:solidFill>
          <a:ln>
            <a:solidFill>
              <a:srgbClr val="FFD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91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866F-39C4-4FA0-953C-EFF5256D74A4}" type="datetime1">
              <a:rPr lang="en-GB" smtClean="0"/>
              <a:pPr/>
              <a:t>07/05/2024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www.coramvoice.org.uk/brightspots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76256" y="6364307"/>
            <a:ext cx="21336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C90892-02D6-4317-805A-C207FF1EF3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40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DE8F97-2FDF-4EC0-9451-DC15B05F168E}" type="datetime1">
              <a:rPr lang="en-GB" smtClean="0"/>
              <a:pPr/>
              <a:t>07/05/2024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www.coramvoice.org.uk/brightspots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C90892-02D6-4317-805A-C207FF1EF3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02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0" r:id="rId3"/>
    <p:sldLayoutId id="2147483691" r:id="rId4"/>
    <p:sldLayoutId id="2147483692" r:id="rId5"/>
    <p:sldLayoutId id="2147483693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-1564458" y="1844824"/>
            <a:ext cx="9059272" cy="8640960"/>
          </a:xfrm>
          <a:prstGeom prst="ellipse">
            <a:avLst/>
          </a:prstGeom>
          <a:solidFill>
            <a:srgbClr val="7F7F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spc="300" dirty="0"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27285" y="1426468"/>
            <a:ext cx="3622810" cy="849533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Relationships</a:t>
            </a:r>
            <a:endParaRPr lang="en-GB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950095" y="3199768"/>
            <a:ext cx="4016811" cy="2277840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Through the early introduction of 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Personal Advisers,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young people are being better 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support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to face the challenges of leaving 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care.</a:t>
            </a: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47165" y="1354460"/>
            <a:ext cx="914400" cy="89898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82" y="6525344"/>
            <a:ext cx="7488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This is a practice example from the Bright Spots Programme </a:t>
            </a:r>
            <a:r>
              <a:rPr lang="en-GB" sz="1400" b="1" dirty="0">
                <a:solidFill>
                  <a:srgbClr val="C4D600"/>
                </a:solidFill>
                <a:latin typeface="+mj-lt"/>
                <a:cs typeface="Arial" panose="020B0604020202020204" pitchFamily="34" charset="0"/>
              </a:rPr>
              <a:t>www.coramvoice.org.uk/brightspots</a:t>
            </a:r>
            <a:r>
              <a:rPr lang="en-GB" sz="14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GB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26278" y="2826520"/>
            <a:ext cx="4900812" cy="30243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500" dirty="0">
                <a:latin typeface="+mj-lt"/>
                <a:cs typeface="Arial" panose="020B0604020202020204" pitchFamily="34" charset="0"/>
              </a:rPr>
              <a:t>Isle of </a:t>
            </a:r>
            <a:r>
              <a:rPr lang="en-GB" sz="2500" dirty="0" smtClean="0">
                <a:latin typeface="+mj-lt"/>
                <a:cs typeface="Arial" panose="020B0604020202020204" pitchFamily="34" charset="0"/>
              </a:rPr>
              <a:t>Wight Council </a:t>
            </a:r>
            <a:endParaRPr lang="en-GB" sz="2500" dirty="0">
              <a:latin typeface="+mj-lt"/>
              <a:cs typeface="Arial" panose="020B0604020202020204" pitchFamily="34" charset="0"/>
            </a:endParaRPr>
          </a:p>
          <a:p>
            <a:endParaRPr lang="en-GB" sz="3200" b="1" dirty="0">
              <a:latin typeface="+mj-lt"/>
              <a:cs typeface="Arial" panose="020B0604020202020204" pitchFamily="34" charset="0"/>
            </a:endParaRPr>
          </a:p>
          <a:p>
            <a:r>
              <a:rPr lang="en-GB" sz="3200" b="1" dirty="0" smtClean="0">
                <a:latin typeface="+mj-lt"/>
                <a:cs typeface="Arial" panose="020B0604020202020204" pitchFamily="34" charset="0"/>
              </a:rPr>
              <a:t>Easing the transition to leaving care</a:t>
            </a:r>
            <a:endParaRPr lang="en-GB" sz="3200" b="1" dirty="0">
              <a:latin typeface="+mj-lt"/>
              <a:cs typeface="Arial" panose="020B0604020202020204" pitchFamily="34" charset="0"/>
            </a:endParaRPr>
          </a:p>
          <a:p>
            <a:endParaRPr lang="en-GB" sz="32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25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July 2023</a:t>
            </a:r>
            <a:endParaRPr lang="en-GB" sz="25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134004"/>
            <a:ext cx="1298561" cy="129246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02" y="134004"/>
            <a:ext cx="3314658" cy="9210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65" y="1358824"/>
            <a:ext cx="972000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88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52400" y="109632"/>
            <a:ext cx="4248473" cy="1663184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Why? </a:t>
            </a:r>
            <a:r>
              <a:rPr lang="en-US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95</a:t>
            </a:r>
            <a:r>
              <a:rPr lang="en-US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% of care leavers from the Isle of Wight trust their leaving care </a:t>
            </a:r>
            <a:r>
              <a:rPr lang="en-US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worker. To help build these relationships further, the council decided to implement earlier </a:t>
            </a:r>
            <a:r>
              <a:rPr lang="en-US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involvement </a:t>
            </a:r>
            <a:r>
              <a:rPr lang="en-US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from PAs.</a:t>
            </a:r>
            <a:endParaRPr lang="en-GB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" y="1844825"/>
            <a:ext cx="5859760" cy="4896543"/>
          </a:xfrm>
          <a:prstGeom prst="roundRect">
            <a:avLst>
              <a:gd name="adj" fmla="val 8202"/>
            </a:avLst>
          </a:prstGeom>
          <a:solidFill>
            <a:srgbClr val="F0FF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What did they do</a:t>
            </a:r>
            <a:r>
              <a:rPr lang="en-GB" sz="20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?</a:t>
            </a:r>
            <a:endParaRPr lang="en-US" sz="1600" dirty="0">
              <a:solidFill>
                <a:srgbClr val="222222"/>
              </a:solidFill>
              <a:latin typeface="+mj-lt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There are about 180 young people being supported by the leaving care (18+) service at any one time. About a third of them will live </a:t>
            </a: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off 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the island.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A Personal </a:t>
            </a: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Adviser 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is </a:t>
            </a: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allocated to a young person at age 15.5.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They 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start to work with </a:t>
            </a: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a social 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worker </a:t>
            </a: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from the children’s service team at age 16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Between the young person </a:t>
            </a: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17th 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and 18</a:t>
            </a:r>
            <a:r>
              <a:rPr lang="en-US" sz="1500" baseline="300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th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birthdays there is a pre-18 meeting 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with the </a:t>
            </a: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leaving 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care team </a:t>
            </a: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manager, 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social worker and PA.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The meeting is an opportunity to talk through what is going to change in the coming couple of years. What is important to the young person with a focus on who will support them – family/ friends, what </a:t>
            </a: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their 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plans </a:t>
            </a: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are for 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education, work etc. and where </a:t>
            </a: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they 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plan to live.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The meeting also covers some of the practical issues – ensuring they have a passport, NI number and are aware of the local offer and what it means </a:t>
            </a:r>
            <a:r>
              <a:rPr lang="en-US" sz="150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for them</a:t>
            </a: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If there are planned changes of workers these introductions are delayed to ensure the long term worker is in place to start to build meaningful relationships.</a:t>
            </a:r>
          </a:p>
          <a:p>
            <a:pPr lvl="0"/>
            <a:endParaRPr lang="en-US" sz="1400" dirty="0">
              <a:solidFill>
                <a:srgbClr val="22222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499992" y="107520"/>
            <a:ext cx="4392486" cy="166529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GB" sz="20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What difference is it making? 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Young people are saying they feel supported by their PAs and more aware of the changes they face. </a:t>
            </a:r>
            <a:endParaRPr lang="en-GB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6228184" y="1988839"/>
            <a:ext cx="2822170" cy="2448273"/>
          </a:xfrm>
          <a:prstGeom prst="wedgeEllipseCallout">
            <a:avLst>
              <a:gd name="adj1" fmla="val -45768"/>
              <a:gd name="adj2" fmla="val 46212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It’s </a:t>
            </a:r>
            <a:r>
              <a:rPr lang="en-US" i="1" dirty="0">
                <a:solidFill>
                  <a:schemeClr val="tx1"/>
                </a:solidFill>
              </a:rPr>
              <a:t>about establishing the professional relationship. Its about getting a clear plan early on in the relationship.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PA leaving care team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6084168" y="4542656"/>
            <a:ext cx="2966186" cy="2193796"/>
          </a:xfrm>
          <a:prstGeom prst="wedgeEllipseCallout">
            <a:avLst>
              <a:gd name="adj1" fmla="val -46376"/>
              <a:gd name="adj2" fmla="val -48966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I </a:t>
            </a:r>
            <a:r>
              <a:rPr lang="en-US" i="1" dirty="0">
                <a:solidFill>
                  <a:schemeClr val="tx1"/>
                </a:solidFill>
              </a:rPr>
              <a:t>was a bit of a nightmare when I was </a:t>
            </a:r>
            <a:r>
              <a:rPr lang="en-US" i="1" dirty="0" smtClean="0">
                <a:solidFill>
                  <a:schemeClr val="tx1"/>
                </a:solidFill>
              </a:rPr>
              <a:t>younger - </a:t>
            </a:r>
            <a:r>
              <a:rPr lang="en-US" i="1" dirty="0">
                <a:solidFill>
                  <a:schemeClr val="tx1"/>
                </a:solidFill>
              </a:rPr>
              <a:t>but you were always there for me. </a:t>
            </a:r>
            <a:endParaRPr lang="en-US" i="1" dirty="0" smtClean="0">
              <a:solidFill>
                <a:schemeClr val="tx1"/>
              </a:solidFill>
            </a:endParaRPr>
          </a:p>
          <a:p>
            <a:pPr algn="ctr"/>
            <a:r>
              <a:rPr lang="en-US" sz="1600" i="1" dirty="0" smtClean="0">
                <a:solidFill>
                  <a:schemeClr val="tx1"/>
                </a:solidFill>
              </a:rPr>
              <a:t>Young </a:t>
            </a:r>
            <a:r>
              <a:rPr lang="en-US" sz="1600" i="1" dirty="0">
                <a:solidFill>
                  <a:schemeClr val="tx1"/>
                </a:solidFill>
              </a:rPr>
              <a:t>person aged 25</a:t>
            </a:r>
            <a:endParaRPr lang="en-GB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60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80388D"/>
      </a:dk2>
      <a:lt2>
        <a:srgbClr val="C1BAA4"/>
      </a:lt2>
      <a:accent1>
        <a:srgbClr val="B20E10"/>
      </a:accent1>
      <a:accent2>
        <a:srgbClr val="C4D600"/>
      </a:accent2>
      <a:accent3>
        <a:srgbClr val="80388D"/>
      </a:accent3>
      <a:accent4>
        <a:srgbClr val="8FD1E3"/>
      </a:accent4>
      <a:accent5>
        <a:srgbClr val="EF7723"/>
      </a:accent5>
      <a:accent6>
        <a:srgbClr val="FFDD00"/>
      </a:accent6>
      <a:hlink>
        <a:srgbClr val="80388D"/>
      </a:hlink>
      <a:folHlink>
        <a:srgbClr val="DC08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49281</TotalTime>
  <Words>363</Words>
  <Application>Microsoft Office PowerPoint</Application>
  <PresentationFormat>On-screen Show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Gargi Agrawal</dc:creator>
  <cp:lastModifiedBy>Richard Marvin</cp:lastModifiedBy>
  <cp:revision>1370</cp:revision>
  <cp:lastPrinted>2018-03-05T10:55:40Z</cp:lastPrinted>
  <dcterms:created xsi:type="dcterms:W3CDTF">2016-12-15T12:29:30Z</dcterms:created>
  <dcterms:modified xsi:type="dcterms:W3CDTF">2024-05-07T12:56:08Z</dcterms:modified>
</cp:coreProperties>
</file>