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Richard Marvin" initials="RM" lastIdx="14" clrIdx="0">
    <p:extLst>
      <p:ext uri="{19B8F6BF-5375-455C-9EA6-DF929625EA0E}">
        <p15:presenceInfo xmlns:p15="http://schemas.microsoft.com/office/powerpoint/2012/main" userId="S-1-5-21-241973725-1369835751-1847928074-160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4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1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5C0FC2-41C3-4108-8AF4-BAEAEAA64CC3}" type="datetimeFigureOut">
              <a:rPr lang="en-GB" smtClean="0"/>
              <a:t>22/02/2024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1D5A5-1649-44AB-B3B9-B7325B60DE61}" type="slidenum">
              <a:rPr lang="en-GB" smtClean="0"/>
              <a:t>‹#›</a:t>
            </a:fld>
            <a:endParaRPr lang="en-GB"/>
          </a:p>
        </p:txBody>
      </p:sp>
    </p:spTree>
    <p:extLst>
      <p:ext uri="{BB962C8B-B14F-4D97-AF65-F5344CB8AC3E}">
        <p14:creationId xmlns:p14="http://schemas.microsoft.com/office/powerpoint/2010/main" val="3655735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5606FB-7574-4BE0-BB6A-0F1C044E026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275987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5606FB-7574-4BE0-BB6A-0F1C044E026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3356954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5606FB-7574-4BE0-BB6A-0F1C044E026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390928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5606FB-7574-4BE0-BB6A-0F1C044E026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213231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5606FB-7574-4BE0-BB6A-0F1C044E0265}" type="datetimeFigureOut">
              <a:rPr lang="en-GB" smtClean="0"/>
              <a:t>22/02/2024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458602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5606FB-7574-4BE0-BB6A-0F1C044E026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112065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5606FB-7574-4BE0-BB6A-0F1C044E0265}" type="datetimeFigureOut">
              <a:rPr lang="en-GB" smtClean="0"/>
              <a:t>22/02/2024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3499884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5606FB-7574-4BE0-BB6A-0F1C044E0265}" type="datetimeFigureOut">
              <a:rPr lang="en-GB" smtClean="0"/>
              <a:t>22/02/2024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422225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5606FB-7574-4BE0-BB6A-0F1C044E0265}" type="datetimeFigureOut">
              <a:rPr lang="en-GB" smtClean="0"/>
              <a:t>22/02/2024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308484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5606FB-7574-4BE0-BB6A-0F1C044E026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296514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5606FB-7574-4BE0-BB6A-0F1C044E0265}" type="datetimeFigureOut">
              <a:rPr lang="en-GB" smtClean="0"/>
              <a:t>22/02/2024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E5B61-D592-449F-AFEA-316D4776A45F}" type="slidenum">
              <a:rPr lang="en-GB" smtClean="0"/>
              <a:t>‹#›</a:t>
            </a:fld>
            <a:endParaRPr lang="en-GB"/>
          </a:p>
        </p:txBody>
      </p:sp>
    </p:spTree>
    <p:extLst>
      <p:ext uri="{BB962C8B-B14F-4D97-AF65-F5344CB8AC3E}">
        <p14:creationId xmlns:p14="http://schemas.microsoft.com/office/powerpoint/2010/main" val="347465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5606FB-7574-4BE0-BB6A-0F1C044E0265}" type="datetimeFigureOut">
              <a:rPr lang="en-GB" smtClean="0"/>
              <a:t>22/02/2024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E5B61-D592-449F-AFEA-316D4776A45F}" type="slidenum">
              <a:rPr lang="en-GB" smtClean="0"/>
              <a:t>‹#›</a:t>
            </a:fld>
            <a:endParaRPr lang="en-GB"/>
          </a:p>
        </p:txBody>
      </p:sp>
    </p:spTree>
    <p:extLst>
      <p:ext uri="{BB962C8B-B14F-4D97-AF65-F5344CB8AC3E}">
        <p14:creationId xmlns:p14="http://schemas.microsoft.com/office/powerpoint/2010/main" val="1259417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oramvoice.org.uk/for-professionals/bright-spots/"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coramvoice.org.uk/for-professionals/bright-spo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469804" y="1933421"/>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p>
        </p:txBody>
      </p:sp>
      <p:sp>
        <p:nvSpPr>
          <p:cNvPr id="5" name="Rounded Rectangle 4"/>
          <p:cNvSpPr/>
          <p:nvPr/>
        </p:nvSpPr>
        <p:spPr>
          <a:xfrm>
            <a:off x="1346535" y="1429814"/>
            <a:ext cx="4948388"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lumMod val="65000"/>
                    <a:lumOff val="35000"/>
                  </a:schemeClr>
                </a:solidFill>
                <a:cs typeface="Arial" panose="020B0604020202020204" pitchFamily="34" charset="0"/>
              </a:rPr>
              <a:t>Emotional health &amp; well-being</a:t>
            </a:r>
            <a:endParaRPr lang="en-GB" sz="2800" b="1" dirty="0">
              <a:solidFill>
                <a:schemeClr val="tx1">
                  <a:lumMod val="65000"/>
                  <a:lumOff val="35000"/>
                </a:schemeClr>
              </a:solidFill>
              <a:cs typeface="Arial" panose="020B0604020202020204" pitchFamily="34" charset="0"/>
            </a:endParaRPr>
          </a:p>
        </p:txBody>
      </p:sp>
      <p:sp>
        <p:nvSpPr>
          <p:cNvPr id="6" name="Rounded Rectangle 5"/>
          <p:cNvSpPr/>
          <p:nvPr/>
        </p:nvSpPr>
        <p:spPr>
          <a:xfrm>
            <a:off x="5053262" y="3501008"/>
            <a:ext cx="3889521" cy="1702707"/>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smtClean="0">
                <a:solidFill>
                  <a:schemeClr val="tx1">
                    <a:lumMod val="65000"/>
                    <a:lumOff val="35000"/>
                  </a:schemeClr>
                </a:solidFill>
                <a:cs typeface="Arial"/>
              </a:rPr>
              <a:t>North Yorkshire ran a 10-week course for care leavers which helped them improve their self-esteem and practical skills.</a:t>
            </a:r>
            <a:endParaRPr lang="en-US" sz="2400" dirty="0">
              <a:solidFill>
                <a:schemeClr val="tx1">
                  <a:lumMod val="65000"/>
                  <a:lumOff val="35000"/>
                </a:schemeClr>
              </a:solidFill>
            </a:endParaRPr>
          </a:p>
        </p:txBody>
      </p:sp>
      <p:sp>
        <p:nvSpPr>
          <p:cNvPr id="8" name="TextBox 7"/>
          <p:cNvSpPr txBox="1"/>
          <p:nvPr/>
        </p:nvSpPr>
        <p:spPr>
          <a:xfrm>
            <a:off x="318908" y="6370276"/>
            <a:ext cx="7488832" cy="707886"/>
          </a:xfrm>
          <a:prstGeom prst="rect">
            <a:avLst/>
          </a:prstGeom>
          <a:noFill/>
        </p:spPr>
        <p:txBody>
          <a:bodyPr wrap="square" rtlCol="0">
            <a:spAutoFit/>
          </a:bodyPr>
          <a:lstStyle/>
          <a:p>
            <a:pPr lvl="0"/>
            <a:r>
              <a:rPr lang="en-US" altLang="en-US" sz="2000" i="1" dirty="0">
                <a:ea typeface="Times New Roman" panose="02020603050405020304" pitchFamily="18" charset="0"/>
                <a:cs typeface="Times New Roman" panose="02020603050405020304" pitchFamily="18" charset="0"/>
                <a:hlinkClick r:id="rId2"/>
              </a:rPr>
              <a:t>Find out more about </a:t>
            </a:r>
            <a:r>
              <a:rPr lang="en-US" altLang="en-US" sz="2000" i="1" dirty="0" smtClean="0">
                <a:ea typeface="Times New Roman" panose="02020603050405020304" pitchFamily="18" charset="0"/>
                <a:cs typeface="Times New Roman" panose="02020603050405020304" pitchFamily="18" charset="0"/>
                <a:hlinkClick r:id="rId2"/>
              </a:rPr>
              <a:t>the Bright Spots </a:t>
            </a:r>
            <a:r>
              <a:rPr lang="en-US" altLang="en-US" sz="2000" i="1" dirty="0" err="1" smtClean="0">
                <a:ea typeface="Times New Roman" panose="02020603050405020304" pitchFamily="18" charset="0"/>
                <a:cs typeface="Times New Roman" panose="02020603050405020304" pitchFamily="18" charset="0"/>
                <a:hlinkClick r:id="rId2"/>
              </a:rPr>
              <a:t>Programme</a:t>
            </a:r>
            <a:endParaRPr lang="en-US" altLang="en-US" sz="2000" i="1" dirty="0">
              <a:ea typeface="Times New Roman" panose="02020603050405020304" pitchFamily="18" charset="0"/>
              <a:cs typeface="Times New Roman" panose="02020603050405020304" pitchFamily="18" charset="0"/>
            </a:endParaRPr>
          </a:p>
          <a:p>
            <a:endParaRPr lang="en-GB" sz="2000" b="1" dirty="0">
              <a:solidFill>
                <a:schemeClr val="bg1"/>
              </a:solidFill>
            </a:endParaRPr>
          </a:p>
        </p:txBody>
      </p:sp>
      <p:sp>
        <p:nvSpPr>
          <p:cNvPr id="9" name="Rounded Rectangle 8"/>
          <p:cNvSpPr/>
          <p:nvPr/>
        </p:nvSpPr>
        <p:spPr>
          <a:xfrm>
            <a:off x="326278" y="2826520"/>
            <a:ext cx="490081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dirty="0" smtClean="0">
                <a:cs typeface="Arial" panose="020B0604020202020204" pitchFamily="34" charset="0"/>
              </a:rPr>
              <a:t>North Yorkshire County Council</a:t>
            </a:r>
            <a:endParaRPr lang="en-GB" sz="2500" dirty="0">
              <a:cs typeface="Arial" panose="020B0604020202020204" pitchFamily="34" charset="0"/>
            </a:endParaRPr>
          </a:p>
          <a:p>
            <a:endParaRPr lang="en-GB" sz="3200" b="1" dirty="0" smtClean="0">
              <a:cs typeface="Arial" panose="020B0604020202020204" pitchFamily="34" charset="0"/>
            </a:endParaRPr>
          </a:p>
          <a:p>
            <a:r>
              <a:rPr lang="en-GB" sz="3200" b="1" dirty="0" smtClean="0">
                <a:cs typeface="Arial" panose="020B0604020202020204" pitchFamily="34" charset="0"/>
              </a:rPr>
              <a:t>Street Sessions</a:t>
            </a:r>
            <a:endParaRPr lang="en-GB" sz="3200" b="1" dirty="0" smtClean="0">
              <a:cs typeface="Arial" panose="020B0604020202020204" pitchFamily="34" charset="0"/>
            </a:endParaRPr>
          </a:p>
          <a:p>
            <a:endParaRPr lang="en-GB" sz="3200" b="1" dirty="0">
              <a:cs typeface="Arial" panose="020B0604020202020204" pitchFamily="34" charset="0"/>
            </a:endParaRPr>
          </a:p>
          <a:p>
            <a:r>
              <a:rPr lang="en-US" sz="2500" dirty="0" smtClean="0">
                <a:solidFill>
                  <a:schemeClr val="bg1"/>
                </a:solidFill>
                <a:cs typeface="Arial" panose="020B0604020202020204" pitchFamily="34" charset="0"/>
              </a:rPr>
              <a:t>September 2022</a:t>
            </a:r>
            <a:endParaRPr lang="en-GB" sz="2500" dirty="0">
              <a:cs typeface="Arial" panose="020B060402020202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165" y="128848"/>
            <a:ext cx="2812667" cy="781546"/>
          </a:xfrm>
          <a:prstGeom prst="rect">
            <a:avLst/>
          </a:prstGeom>
        </p:spPr>
      </p:pic>
      <p:sp>
        <p:nvSpPr>
          <p:cNvPr id="11" name="Oval 10"/>
          <p:cNvSpPr/>
          <p:nvPr/>
        </p:nvSpPr>
        <p:spPr>
          <a:xfrm>
            <a:off x="7494814" y="128848"/>
            <a:ext cx="1447970" cy="1369610"/>
          </a:xfrm>
          <a:prstGeom prst="ellipse">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Spotlight on practice</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3308" y="1358290"/>
            <a:ext cx="948810" cy="948810"/>
          </a:xfrm>
          <a:prstGeom prst="rect">
            <a:avLst/>
          </a:prstGeom>
        </p:spPr>
      </p:pic>
    </p:spTree>
    <p:extLst>
      <p:ext uri="{BB962C8B-B14F-4D97-AF65-F5344CB8AC3E}">
        <p14:creationId xmlns:p14="http://schemas.microsoft.com/office/powerpoint/2010/main" val="229736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630779" y="260647"/>
            <a:ext cx="3349592" cy="6496288"/>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sz="2000" b="1" dirty="0">
                <a:solidFill>
                  <a:schemeClr val="bg1"/>
                </a:solidFill>
                <a:cs typeface="Arial" panose="020B0604020202020204" pitchFamily="34" charset="0"/>
              </a:rPr>
              <a:t>What difference is it making? </a:t>
            </a:r>
            <a:endParaRPr lang="en-GB" sz="2000" b="1" dirty="0" smtClean="0">
              <a:solidFill>
                <a:schemeClr val="bg1"/>
              </a:solidFill>
              <a:cs typeface="Arial" panose="020B0604020202020204" pitchFamily="34" charset="0"/>
            </a:endParaRPr>
          </a:p>
          <a:p>
            <a:pPr>
              <a:spcAft>
                <a:spcPts val="600"/>
              </a:spcAft>
            </a:pPr>
            <a:r>
              <a:rPr lang="en-US" sz="1600" dirty="0" smtClean="0">
                <a:solidFill>
                  <a:schemeClr val="bg1"/>
                </a:solidFill>
                <a:cs typeface="Arial" panose="020B0604020202020204" pitchFamily="34" charset="0"/>
              </a:rPr>
              <a:t>Some of the immediate outcomes included one young person moving into paid work and five more finding education or training opportunities. 10 young people reported improving their cooking skills.</a:t>
            </a:r>
          </a:p>
          <a:p>
            <a:pPr>
              <a:spcAft>
                <a:spcPts val="600"/>
              </a:spcAft>
            </a:pPr>
            <a:r>
              <a:rPr lang="en-US" sz="1600" dirty="0" smtClean="0">
                <a:solidFill>
                  <a:schemeClr val="bg1"/>
                </a:solidFill>
                <a:cs typeface="Arial" panose="020B0604020202020204" pitchFamily="34" charset="0"/>
              </a:rPr>
              <a:t>Some of the unexpected outcomes included f</a:t>
            </a:r>
            <a:r>
              <a:rPr lang="en-US" sz="1600" dirty="0" smtClean="0">
                <a:solidFill>
                  <a:schemeClr val="bg1"/>
                </a:solidFill>
                <a:cs typeface="Arial" panose="020B0604020202020204" pitchFamily="34" charset="0"/>
              </a:rPr>
              <a:t>ive </a:t>
            </a:r>
            <a:r>
              <a:rPr lang="en-US" sz="1600" dirty="0">
                <a:solidFill>
                  <a:schemeClr val="bg1"/>
                </a:solidFill>
                <a:cs typeface="Arial" panose="020B0604020202020204" pitchFamily="34" charset="0"/>
              </a:rPr>
              <a:t>UASC young people </a:t>
            </a:r>
            <a:r>
              <a:rPr lang="en-US" sz="1600" dirty="0" smtClean="0">
                <a:solidFill>
                  <a:schemeClr val="bg1"/>
                </a:solidFill>
                <a:cs typeface="Arial" panose="020B0604020202020204" pitchFamily="34" charset="0"/>
              </a:rPr>
              <a:t>who reported </a:t>
            </a:r>
            <a:r>
              <a:rPr lang="en-US" sz="1600" dirty="0">
                <a:solidFill>
                  <a:schemeClr val="bg1"/>
                </a:solidFill>
                <a:cs typeface="Arial" panose="020B0604020202020204" pitchFamily="34" charset="0"/>
              </a:rPr>
              <a:t>that the sessions helped them improve their </a:t>
            </a:r>
            <a:r>
              <a:rPr lang="en-US" sz="1600" dirty="0" smtClean="0">
                <a:solidFill>
                  <a:schemeClr val="bg1"/>
                </a:solidFill>
                <a:cs typeface="Arial" panose="020B0604020202020204" pitchFamily="34" charset="0"/>
              </a:rPr>
              <a:t>English whilst the chance to interact with other care leavers helped the group to bond and understand each other’s interests better, including a shared love of football.</a:t>
            </a:r>
            <a:endParaRPr lang="en-GB" sz="2000" dirty="0" smtClean="0">
              <a:solidFill>
                <a:schemeClr val="bg1"/>
              </a:solidFill>
              <a:cs typeface="Arial" panose="020B0604020202020204" pitchFamily="34" charset="0"/>
            </a:endParaRPr>
          </a:p>
          <a:p>
            <a:pPr>
              <a:spcAft>
                <a:spcPts val="600"/>
              </a:spcAft>
            </a:pPr>
            <a:r>
              <a:rPr lang="en-US" sz="1600" dirty="0" smtClean="0">
                <a:solidFill>
                  <a:schemeClr val="bg1"/>
                </a:solidFill>
                <a:cs typeface="Arial" panose="020B0604020202020204" pitchFamily="34" charset="0"/>
              </a:rPr>
              <a:t>The Opportunity Broker took this information and partnered with a local football club, to offer five training sessions for the young people.</a:t>
            </a:r>
            <a:endParaRPr lang="en-GB" sz="1400" dirty="0">
              <a:solidFill>
                <a:schemeClr val="bg1"/>
              </a:solidFill>
              <a:cs typeface="Arial" panose="020B0604020202020204" pitchFamily="34" charset="0"/>
            </a:endParaRPr>
          </a:p>
        </p:txBody>
      </p:sp>
      <p:sp>
        <p:nvSpPr>
          <p:cNvPr id="6" name="Rounded Rectangle 5"/>
          <p:cNvSpPr/>
          <p:nvPr/>
        </p:nvSpPr>
        <p:spPr>
          <a:xfrm>
            <a:off x="134615" y="283675"/>
            <a:ext cx="5361410" cy="1489142"/>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sz="2000" b="1" dirty="0" smtClean="0">
                <a:solidFill>
                  <a:schemeClr val="tx1"/>
                </a:solidFill>
                <a:cs typeface="Arial" panose="020B0604020202020204" pitchFamily="34" charset="0"/>
              </a:rPr>
              <a:t>Why? </a:t>
            </a:r>
            <a:r>
              <a:rPr lang="en-GB" sz="1700" dirty="0" smtClean="0">
                <a:solidFill>
                  <a:schemeClr val="tx1"/>
                </a:solidFill>
                <a:cs typeface="Arial" pitchFamily="34" charset="0"/>
              </a:rPr>
              <a:t>Findings from North Yorkshire’s Your Life Beyond Care survey revealed that their young people felt more isolated and stressed and had higher anxiety than their peers in the general population. </a:t>
            </a:r>
            <a:endParaRPr lang="en-GB" sz="1700" dirty="0">
              <a:solidFill>
                <a:schemeClr val="tx1"/>
              </a:solidFill>
              <a:cs typeface="Arial" pitchFamily="34" charset="0"/>
            </a:endParaRPr>
          </a:p>
        </p:txBody>
      </p:sp>
      <p:sp>
        <p:nvSpPr>
          <p:cNvPr id="7" name="Rounded Rectangle 6"/>
          <p:cNvSpPr/>
          <p:nvPr/>
        </p:nvSpPr>
        <p:spPr>
          <a:xfrm>
            <a:off x="134615" y="1886552"/>
            <a:ext cx="5361410" cy="4870383"/>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cs typeface="Arial" panose="020B0604020202020204" pitchFamily="34" charset="0"/>
              </a:rPr>
              <a:t>What did they do</a:t>
            </a:r>
            <a:r>
              <a:rPr lang="en-GB" sz="2000" b="1" dirty="0" smtClean="0">
                <a:solidFill>
                  <a:schemeClr val="tx1"/>
                </a:solidFill>
                <a:cs typeface="Arial" panose="020B0604020202020204" pitchFamily="34" charset="0"/>
              </a:rPr>
              <a:t>?</a:t>
            </a:r>
          </a:p>
          <a:p>
            <a:endParaRPr lang="en-GB" sz="2000" b="1" dirty="0" smtClean="0">
              <a:solidFill>
                <a:schemeClr val="tx1"/>
              </a:solidFill>
              <a:cs typeface="Arial" panose="020B0604020202020204" pitchFamily="34" charset="0"/>
            </a:endParaRPr>
          </a:p>
          <a:p>
            <a:r>
              <a:rPr lang="en-GB" sz="1600" dirty="0">
                <a:solidFill>
                  <a:schemeClr val="tx1"/>
                </a:solidFill>
                <a:cs typeface="Arial" pitchFamily="34" charset="0"/>
              </a:rPr>
              <a:t>North Yorkshire wanted to find ways to help care leavers build confidence and skills. This included </a:t>
            </a:r>
            <a:r>
              <a:rPr lang="en-GB" sz="1600" dirty="0" smtClean="0">
                <a:solidFill>
                  <a:schemeClr val="tx1"/>
                </a:solidFill>
                <a:cs typeface="Arial" pitchFamily="34" charset="0"/>
              </a:rPr>
              <a:t>giving young people </a:t>
            </a:r>
            <a:r>
              <a:rPr lang="en-GB" sz="1600" dirty="0">
                <a:solidFill>
                  <a:schemeClr val="tx1"/>
                </a:solidFill>
                <a:cs typeface="Arial" pitchFamily="34" charset="0"/>
              </a:rPr>
              <a:t>ways to manage their emotions more </a:t>
            </a:r>
            <a:r>
              <a:rPr lang="en-GB" sz="1600" dirty="0" smtClean="0">
                <a:solidFill>
                  <a:schemeClr val="tx1"/>
                </a:solidFill>
                <a:cs typeface="Arial" pitchFamily="34" charset="0"/>
              </a:rPr>
              <a:t>effectively, prepare them for life in the work place, reduce their sense of isolation and increase self-esteem to help them move forward more positively in life.</a:t>
            </a:r>
            <a:endParaRPr lang="en-GB" sz="1600" dirty="0">
              <a:solidFill>
                <a:schemeClr val="tx1"/>
              </a:solidFill>
              <a:cs typeface="Arial" pitchFamily="34" charset="0"/>
            </a:endParaRPr>
          </a:p>
          <a:p>
            <a:pPr lvl="0"/>
            <a:endParaRPr lang="en-US" sz="1600" dirty="0" smtClean="0">
              <a:solidFill>
                <a:srgbClr val="222222"/>
              </a:solidFill>
              <a:cs typeface="Times New Roman" panose="02020603050405020304" pitchFamily="18" charset="0"/>
            </a:endParaRPr>
          </a:p>
          <a:p>
            <a:pPr lvl="0"/>
            <a:r>
              <a:rPr lang="en-US" sz="1600" dirty="0" smtClean="0">
                <a:solidFill>
                  <a:srgbClr val="222222"/>
                </a:solidFill>
                <a:cs typeface="Times New Roman" panose="02020603050405020304" pitchFamily="18" charset="0"/>
              </a:rPr>
              <a:t>The Opportunity Broker (a North Yorkshire colleague taske</a:t>
            </a:r>
            <a:r>
              <a:rPr lang="en-US" sz="1600" dirty="0" smtClean="0">
                <a:solidFill>
                  <a:srgbClr val="222222"/>
                </a:solidFill>
                <a:cs typeface="Times New Roman" panose="02020603050405020304" pitchFamily="18" charset="0"/>
              </a:rPr>
              <a:t>d with helping young people to fulfill their aims and aspirations) set up Street Sessions – a 10 week course taking place in an accessible location in the City Centre. </a:t>
            </a:r>
          </a:p>
          <a:p>
            <a:pPr lvl="0"/>
            <a:endParaRPr lang="en-US" sz="1600" dirty="0">
              <a:solidFill>
                <a:srgbClr val="222222"/>
              </a:solidFill>
              <a:cs typeface="Times New Roman" panose="02020603050405020304" pitchFamily="18" charset="0"/>
            </a:endParaRPr>
          </a:p>
          <a:p>
            <a:pPr lvl="0"/>
            <a:r>
              <a:rPr lang="en-US" sz="1600" dirty="0" smtClean="0">
                <a:solidFill>
                  <a:srgbClr val="222222"/>
                </a:solidFill>
                <a:cs typeface="Times New Roman" panose="02020603050405020304" pitchFamily="18" charset="0"/>
              </a:rPr>
              <a:t>Sessions included workshops focused on mindfulness, confidence building and preparing for work as well as cooking lessons and a walk and talk activity. The course culminated in a celebration meal.</a:t>
            </a:r>
            <a:endParaRPr lang="en-US" sz="1600" dirty="0" smtClean="0">
              <a:solidFill>
                <a:srgbClr val="222222"/>
              </a:solidFill>
              <a:cs typeface="Times New Roman" panose="02020603050405020304" pitchFamily="18" charset="0"/>
            </a:endParaRPr>
          </a:p>
        </p:txBody>
      </p:sp>
    </p:spTree>
    <p:extLst>
      <p:ext uri="{BB962C8B-B14F-4D97-AF65-F5344CB8AC3E}">
        <p14:creationId xmlns:p14="http://schemas.microsoft.com/office/powerpoint/2010/main" val="160277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407787" y="-5891196"/>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p>
        </p:txBody>
      </p:sp>
      <p:sp>
        <p:nvSpPr>
          <p:cNvPr id="5" name="Rounded Rectangle 4"/>
          <p:cNvSpPr/>
          <p:nvPr/>
        </p:nvSpPr>
        <p:spPr>
          <a:xfrm>
            <a:off x="199482" y="1614918"/>
            <a:ext cx="8809764" cy="1007770"/>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tx1"/>
                </a:solidFill>
                <a:cs typeface="Arial" pitchFamily="34" charset="0"/>
              </a:rPr>
              <a:t>Why? </a:t>
            </a:r>
            <a:r>
              <a:rPr lang="en-GB" sz="2000" dirty="0">
                <a:solidFill>
                  <a:schemeClr val="tx1"/>
                </a:solidFill>
                <a:cs typeface="Arial" pitchFamily="34" charset="0"/>
              </a:rPr>
              <a:t>Findings from North Yorkshire’s Your Life Beyond Care survey revealed that their young people felt more isolated and stressed and had higher anxiety than their peers in the general population. </a:t>
            </a:r>
          </a:p>
        </p:txBody>
      </p:sp>
      <p:sp>
        <p:nvSpPr>
          <p:cNvPr id="6" name="Rounded Rectangle 5"/>
          <p:cNvSpPr/>
          <p:nvPr/>
        </p:nvSpPr>
        <p:spPr>
          <a:xfrm>
            <a:off x="199481" y="2771577"/>
            <a:ext cx="8809765" cy="2333747"/>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US" altLang="en-US" sz="2000" b="1" dirty="0">
                <a:solidFill>
                  <a:schemeClr val="tx1"/>
                </a:solidFill>
                <a:ea typeface="Times New Roman" panose="02020603050405020304" pitchFamily="18" charset="0"/>
                <a:cs typeface="Arial" panose="020B0604020202020204" pitchFamily="34" charset="0"/>
              </a:rPr>
              <a:t>What</a:t>
            </a:r>
            <a:r>
              <a:rPr lang="en-US" altLang="en-US" sz="2000" b="1" dirty="0" smtClean="0">
                <a:solidFill>
                  <a:schemeClr val="tx1"/>
                </a:solidFill>
                <a:ea typeface="Times New Roman" panose="02020603050405020304" pitchFamily="18" charset="0"/>
                <a:cs typeface="Arial" panose="020B0604020202020204" pitchFamily="34" charset="0"/>
              </a:rPr>
              <a:t>? </a:t>
            </a:r>
            <a:r>
              <a:rPr lang="en-US" sz="2000" dirty="0">
                <a:solidFill>
                  <a:srgbClr val="222222"/>
                </a:solidFill>
                <a:cs typeface="Times New Roman" panose="02020603050405020304" pitchFamily="18" charset="0"/>
              </a:rPr>
              <a:t>The Opportunity Broker (a North Yorkshire colleague tasked with helping young people to fulfill their aims and aspirations) set up Street Sessions – a 10 week course taking place in an accessible location in the City Centre. </a:t>
            </a:r>
          </a:p>
          <a:p>
            <a:pPr lvl="0"/>
            <a:endParaRPr lang="en-US" sz="2000" dirty="0">
              <a:solidFill>
                <a:srgbClr val="222222"/>
              </a:solidFill>
              <a:cs typeface="Times New Roman" panose="02020603050405020304" pitchFamily="18" charset="0"/>
            </a:endParaRPr>
          </a:p>
          <a:p>
            <a:pPr lvl="0"/>
            <a:r>
              <a:rPr lang="en-US" sz="2000" dirty="0">
                <a:solidFill>
                  <a:srgbClr val="222222"/>
                </a:solidFill>
                <a:cs typeface="Times New Roman" panose="02020603050405020304" pitchFamily="18" charset="0"/>
              </a:rPr>
              <a:t>Sessions included workshops focused on mindfulness, confidence building and preparing for work as well as cooking lessons and a walk and talk activity. The course culminated in a celebration meal.</a:t>
            </a:r>
          </a:p>
          <a:p>
            <a:pPr lvl="0"/>
            <a:endParaRPr lang="en-GB" altLang="en-US" sz="2000" dirty="0">
              <a:solidFill>
                <a:srgbClr val="222222"/>
              </a:solidFill>
              <a:ea typeface="Times New Roman" panose="02020603050405020304" pitchFamily="18" charset="0"/>
              <a:cs typeface="Times New Roman" panose="02020603050405020304" pitchFamily="18" charset="0"/>
            </a:endParaRPr>
          </a:p>
          <a:p>
            <a:pPr lvl="0"/>
            <a:endParaRPr lang="en-US" sz="1400" dirty="0">
              <a:solidFill>
                <a:srgbClr val="222222"/>
              </a:solidFill>
              <a:cs typeface="Times New Roman" panose="02020603050405020304" pitchFamily="18" charset="0"/>
            </a:endParaRPr>
          </a:p>
        </p:txBody>
      </p:sp>
      <p:sp>
        <p:nvSpPr>
          <p:cNvPr id="7" name="Rounded Rectangle 6"/>
          <p:cNvSpPr/>
          <p:nvPr/>
        </p:nvSpPr>
        <p:spPr>
          <a:xfrm>
            <a:off x="223872" y="5254213"/>
            <a:ext cx="8785374" cy="1249844"/>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cs typeface="Arial" pitchFamily="34" charset="0"/>
              </a:rPr>
              <a:t>Impact </a:t>
            </a:r>
            <a:r>
              <a:rPr lang="en-US" sz="2000" dirty="0" smtClean="0">
                <a:cs typeface="Arial" pitchFamily="34" charset="0"/>
              </a:rPr>
              <a:t>Some of the y</a:t>
            </a:r>
            <a:r>
              <a:rPr lang="en-US" sz="2000" dirty="0" smtClean="0">
                <a:cs typeface="Arial" pitchFamily="34" charset="0"/>
              </a:rPr>
              <a:t>oung people found work and education opportunities. Others improved their cooking skills whilst some UASC young people found that the sessions helped them improve their English. The sessions lead to more opportunities including a partnership with a local football club .</a:t>
            </a:r>
            <a:endParaRPr lang="en-GB" sz="2000" b="1" dirty="0">
              <a:cs typeface="Arial" pitchFamily="34" charset="0"/>
            </a:endParaRPr>
          </a:p>
        </p:txBody>
      </p:sp>
      <p:sp>
        <p:nvSpPr>
          <p:cNvPr id="9" name="Rounded Rectangle 8"/>
          <p:cNvSpPr/>
          <p:nvPr/>
        </p:nvSpPr>
        <p:spPr>
          <a:xfrm>
            <a:off x="1455368" y="-740642"/>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smtClean="0">
                <a:cs typeface="Arial" panose="020B0604020202020204" pitchFamily="34" charset="0"/>
              </a:rPr>
              <a:t>North Yorkshire County Council</a:t>
            </a:r>
            <a:endParaRPr lang="en-GB" sz="2800" dirty="0">
              <a:cs typeface="Arial" panose="020B0604020202020204" pitchFamily="34" charset="0"/>
            </a:endParaRPr>
          </a:p>
          <a:p>
            <a:r>
              <a:rPr lang="en-GB" sz="4400" b="1" dirty="0" smtClean="0">
                <a:cs typeface="Arial" panose="020B0604020202020204" pitchFamily="34" charset="0"/>
              </a:rPr>
              <a:t>Street Sessions</a:t>
            </a:r>
            <a:endParaRPr lang="en-GB" sz="2800" b="1" dirty="0">
              <a:cs typeface="Arial" panose="020B0604020202020204" pitchFamily="34" charset="0"/>
            </a:endParaRPr>
          </a:p>
        </p:txBody>
      </p:sp>
      <p:sp>
        <p:nvSpPr>
          <p:cNvPr id="10" name="Rectangle 9"/>
          <p:cNvSpPr/>
          <p:nvPr/>
        </p:nvSpPr>
        <p:spPr>
          <a:xfrm>
            <a:off x="199481" y="6504057"/>
            <a:ext cx="8112716" cy="707886"/>
          </a:xfrm>
          <a:prstGeom prst="rect">
            <a:avLst/>
          </a:prstGeom>
        </p:spPr>
        <p:txBody>
          <a:bodyPr wrap="square">
            <a:spAutoFit/>
          </a:bodyPr>
          <a:lstStyle/>
          <a:p>
            <a:pPr lvl="0"/>
            <a:r>
              <a:rPr lang="en-US" altLang="en-US" sz="2000" i="1" dirty="0" smtClean="0">
                <a:ea typeface="Times New Roman" panose="02020603050405020304" pitchFamily="18" charset="0"/>
                <a:cs typeface="Times New Roman" panose="02020603050405020304" pitchFamily="18" charset="0"/>
                <a:hlinkClick r:id="rId2"/>
              </a:rPr>
              <a:t>Find out more about the Bright Spots </a:t>
            </a:r>
            <a:r>
              <a:rPr lang="en-US" altLang="en-US" sz="2000" i="1" dirty="0" err="1" smtClean="0">
                <a:ea typeface="Times New Roman" panose="02020603050405020304" pitchFamily="18" charset="0"/>
                <a:cs typeface="Times New Roman" panose="02020603050405020304" pitchFamily="18" charset="0"/>
                <a:hlinkClick r:id="rId2"/>
              </a:rPr>
              <a:t>Programme</a:t>
            </a:r>
            <a:endParaRPr lang="en-US" altLang="en-US" sz="2000" i="1" dirty="0" smtClean="0">
              <a:ea typeface="Times New Roman" panose="02020603050405020304" pitchFamily="18" charset="0"/>
              <a:cs typeface="Times New Roman" panose="02020603050405020304" pitchFamily="18" charset="0"/>
            </a:endParaRPr>
          </a:p>
          <a:p>
            <a:pPr lvl="0"/>
            <a:endParaRPr lang="en-GB" altLang="en-US" sz="2000" i="1" dirty="0">
              <a:ea typeface="Times New Roman" panose="02020603050405020304" pitchFamily="18" charset="0"/>
              <a:cs typeface="Times New Roman" panose="02020603050405020304" pitchFamily="18" charset="0"/>
            </a:endParaRPr>
          </a:p>
        </p:txBody>
      </p:sp>
      <p:sp>
        <p:nvSpPr>
          <p:cNvPr id="11" name="Oval 10"/>
          <p:cNvSpPr/>
          <p:nvPr/>
        </p:nvSpPr>
        <p:spPr>
          <a:xfrm>
            <a:off x="223872" y="216881"/>
            <a:ext cx="1209224" cy="1246478"/>
          </a:xfrm>
          <a:prstGeom prst="ellipse">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Spotlight on practice</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485" y="200231"/>
            <a:ext cx="1172613" cy="1172613"/>
          </a:xfrm>
          <a:prstGeom prst="rect">
            <a:avLst/>
          </a:prstGeom>
        </p:spPr>
      </p:pic>
    </p:spTree>
    <p:extLst>
      <p:ext uri="{BB962C8B-B14F-4D97-AF65-F5344CB8AC3E}">
        <p14:creationId xmlns:p14="http://schemas.microsoft.com/office/powerpoint/2010/main" val="29669165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489</Words>
  <Application>Microsoft Office PowerPoint</Application>
  <PresentationFormat>On-screen Show (4:3)</PresentationFormat>
  <Paragraphs>30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Marvin</dc:creator>
  <cp:lastModifiedBy>Richard Marvin</cp:lastModifiedBy>
  <cp:revision>7</cp:revision>
  <dcterms:created xsi:type="dcterms:W3CDTF">2023-08-02T10:36:09Z</dcterms:created>
  <dcterms:modified xsi:type="dcterms:W3CDTF">2024-02-22T17:24:55Z</dcterms:modified>
</cp:coreProperties>
</file>