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handoutMasterIdLst>
    <p:handoutMasterId r:id="rId5"/>
  </p:handoutMasterIdLst>
  <p:sldIdLst>
    <p:sldId id="393" r:id="rId2"/>
    <p:sldId id="420" r:id="rId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 Selwyn" initials="JS" lastIdx="5" clrIdx="6"/>
  <p:cmAuthor id="1" name="Linda Briheim" initials="LB" lastIdx="25" clrIdx="0"/>
  <p:cmAuthor id="8" name="Linda Briheim-Crookall" initials="LB" lastIdx="4" clrIdx="7"/>
  <p:cmAuthor id="2" name="Susanna Larsson" initials="SL" lastIdx="51" clrIdx="1"/>
  <p:cmAuthor id="9" name="Windows User" initials="WU" lastIdx="1" clrIdx="8"/>
  <p:cmAuthor id="3" name="JT Selwyn" initials="JTS" lastIdx="19" clrIdx="2"/>
  <p:cmAuthor id="10" name="Coram Visitor" initials="CV" lastIdx="1" clrIdx="9"/>
  <p:cmAuthor id="4" name="JT Selwyn" initials="JS" lastIdx="3" clrIdx="3"/>
  <p:cmAuthor id="11" name="Richard Marvin" initials="RM" lastIdx="12" clrIdx="10">
    <p:extLst>
      <p:ext uri="{19B8F6BF-5375-455C-9EA6-DF929625EA0E}">
        <p15:presenceInfo xmlns:p15="http://schemas.microsoft.com/office/powerpoint/2012/main" userId="S-1-5-21-241973725-1369835751-1847928074-16022" providerId="AD"/>
      </p:ext>
    </p:extLst>
  </p:cmAuthor>
  <p:cmAuthor id="5" name="Linda Briheim-Crookall" initials="LBC" lastIdx="39" clrIdx="4"/>
  <p:cmAuthor id="6" name="Shaneese Barrett" initials="SB"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BD8"/>
    <a:srgbClr val="7F7F7F"/>
    <a:srgbClr val="C4D600"/>
    <a:srgbClr val="F0FF4D"/>
    <a:srgbClr val="FFDD00"/>
    <a:srgbClr val="F8D500"/>
    <a:srgbClr val="FFEA6D"/>
    <a:srgbClr val="80388D"/>
    <a:srgbClr val="EF7723"/>
    <a:srgbClr val="6B2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28BF5-3E4F-402B-927C-2ABB955BE9E4}" v="13" dt="2020-09-16T13:29:40.788"/>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7" autoAdjust="0"/>
    <p:restoredTop sz="95606" autoAdjust="0"/>
  </p:normalViewPr>
  <p:slideViewPr>
    <p:cSldViewPr>
      <p:cViewPr varScale="1">
        <p:scale>
          <a:sx n="61" d="100"/>
          <a:sy n="61" d="100"/>
        </p:scale>
        <p:origin x="14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682"/>
    </p:cViewPr>
  </p:sorterViewPr>
  <p:notesViewPr>
    <p:cSldViewPr>
      <p:cViewPr varScale="1">
        <p:scale>
          <a:sx n="85" d="100"/>
          <a:sy n="85" d="100"/>
        </p:scale>
        <p:origin x="-3150" y="-84"/>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272562-0A3A-4AB4-BC50-E60B23C155AC}" type="datetimeFigureOut">
              <a:rPr lang="en-GB" smtClean="0"/>
              <a:pPr/>
              <a:t>12/09/2024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50FF530-3021-4178-8231-3639731D567F}" type="slidenum">
              <a:rPr lang="en-GB" smtClean="0"/>
              <a:pPr/>
              <a:t>‹#›</a:t>
            </a:fld>
            <a:endParaRPr lang="en-GB"/>
          </a:p>
        </p:txBody>
      </p:sp>
    </p:spTree>
    <p:extLst>
      <p:ext uri="{BB962C8B-B14F-4D97-AF65-F5344CB8AC3E}">
        <p14:creationId xmlns:p14="http://schemas.microsoft.com/office/powerpoint/2010/main" val="2507476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5D399E-EECB-44CF-8550-B4314E4F2ED2}" type="datetimeFigureOut">
              <a:rPr lang="en-GB" smtClean="0"/>
              <a:pPr/>
              <a:t>12/09/2024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507CFE-2768-4FE9-A772-596AC82D9DD7}" type="slidenum">
              <a:rPr lang="en-GB" smtClean="0"/>
              <a:pPr/>
              <a:t>‹#›</a:t>
            </a:fld>
            <a:endParaRPr lang="en-GB" dirty="0"/>
          </a:p>
        </p:txBody>
      </p:sp>
    </p:spTree>
    <p:extLst>
      <p:ext uri="{BB962C8B-B14F-4D97-AF65-F5344CB8AC3E}">
        <p14:creationId xmlns:p14="http://schemas.microsoft.com/office/powerpoint/2010/main" val="38885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1</a:t>
            </a:fld>
            <a:endParaRPr lang="en-GB" dirty="0"/>
          </a:p>
        </p:txBody>
      </p:sp>
    </p:spTree>
    <p:extLst>
      <p:ext uri="{BB962C8B-B14F-4D97-AF65-F5344CB8AC3E}">
        <p14:creationId xmlns:p14="http://schemas.microsoft.com/office/powerpoint/2010/main" val="38605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https://www.sheffield.gov.uk/sites/default/files/2024-05/community-parenting-strategy-2023-26.pdf </a:t>
            </a:r>
          </a:p>
          <a:p>
            <a:endParaRPr lang="en-US" dirty="0" smtClean="0"/>
          </a:p>
          <a:p>
            <a:r>
              <a:rPr lang="en-US" dirty="0" smtClean="0"/>
              <a:t>When training film is available we will add link</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2</a:t>
            </a:fld>
            <a:endParaRPr lang="en-GB" dirty="0"/>
          </a:p>
        </p:txBody>
      </p:sp>
    </p:spTree>
    <p:extLst>
      <p:ext uri="{BB962C8B-B14F-4D97-AF65-F5344CB8AC3E}">
        <p14:creationId xmlns:p14="http://schemas.microsoft.com/office/powerpoint/2010/main" val="26515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pPr/>
              <a:t>12/09/2024</a:t>
            </a:fld>
            <a:endParaRPr lang="en-GB" dirty="0"/>
          </a:p>
        </p:txBody>
      </p:sp>
      <p:sp>
        <p:nvSpPr>
          <p:cNvPr id="5" name="Footer Placeholder 4"/>
          <p:cNvSpPr>
            <a:spLocks noGrp="1"/>
          </p:cNvSpPr>
          <p:nvPr>
            <p:ph type="ftr" sz="quarter" idx="11"/>
          </p:nvPr>
        </p:nvSpPr>
        <p:spPr/>
        <p:txBody>
          <a:bodyPr/>
          <a:lstStyle/>
          <a:p>
            <a:r>
              <a:rPr lang="en-GB"/>
              <a:t>www.coramvoice.org.uk/brightspots</a:t>
            </a:r>
            <a:endParaRPr lang="en-GB" dirty="0"/>
          </a:p>
        </p:txBody>
      </p:sp>
      <p:sp>
        <p:nvSpPr>
          <p:cNvPr id="6" name="Slide Number Placeholder 5"/>
          <p:cNvSpPr>
            <a:spLocks noGrp="1"/>
          </p:cNvSpPr>
          <p:nvPr>
            <p:ph type="sldNum" sz="quarter" idx="12"/>
          </p:nvPr>
        </p:nvSpPr>
        <p:spPr>
          <a:xfrm>
            <a:off x="6876256" y="6381328"/>
            <a:ext cx="2133600" cy="365125"/>
          </a:xfrm>
        </p:spPr>
        <p:txBody>
          <a:body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54497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4BAEA4-D045-4A31-B148-B9C279F05581}" type="datetime1">
              <a:rPr lang="en-GB" smtClean="0"/>
              <a:pPr/>
              <a:t>12/09/2024</a:t>
            </a:fld>
            <a:endParaRPr lang="en-GB" dirty="0"/>
          </a:p>
        </p:txBody>
      </p:sp>
      <p:sp>
        <p:nvSpPr>
          <p:cNvPr id="5" name="Footer Placeholder 4"/>
          <p:cNvSpPr>
            <a:spLocks noGrp="1"/>
          </p:cNvSpPr>
          <p:nvPr>
            <p:ph type="ftr" sz="quarter" idx="11"/>
          </p:nvPr>
        </p:nvSpPr>
        <p:spPr/>
        <p:txBody>
          <a:bodyPr/>
          <a:lstStyle/>
          <a:p>
            <a:r>
              <a:rPr lang="en-GB"/>
              <a:t>www.coramvoice.org.uk/brightspots</a:t>
            </a:r>
            <a:endParaRPr lang="en-GB" dirty="0"/>
          </a:p>
        </p:txBody>
      </p:sp>
      <p:sp>
        <p:nvSpPr>
          <p:cNvPr id="6" name="Slide Number Placeholder 5"/>
          <p:cNvSpPr>
            <a:spLocks noGrp="1"/>
          </p:cNvSpPr>
          <p:nvPr>
            <p:ph type="sldNum" sz="quarter" idx="12"/>
          </p:nvPr>
        </p:nvSpPr>
        <p:spPr>
          <a:xfrm>
            <a:off x="6876256" y="6366021"/>
            <a:ext cx="2133600" cy="365125"/>
          </a:xfrm>
        </p:spPr>
        <p:txBody>
          <a:body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38529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196752"/>
            <a:ext cx="40386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96752"/>
            <a:ext cx="40386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pPr/>
              <a:t>12/09/2024</a:t>
            </a:fld>
            <a:endParaRPr lang="en-GB" dirty="0"/>
          </a:p>
        </p:txBody>
      </p:sp>
      <p:sp>
        <p:nvSpPr>
          <p:cNvPr id="6" name="Footer Placeholder 5"/>
          <p:cNvSpPr>
            <a:spLocks noGrp="1"/>
          </p:cNvSpPr>
          <p:nvPr>
            <p:ph type="ftr" sz="quarter" idx="11"/>
          </p:nvPr>
        </p:nvSpPr>
        <p:spPr/>
        <p:txBody>
          <a:bodyPr/>
          <a:lstStyle/>
          <a:p>
            <a:r>
              <a:rPr lang="en-GB"/>
              <a:t>www.coramvoice.org.uk/brightspots</a:t>
            </a:r>
            <a:endParaRPr lang="en-GB" dirty="0"/>
          </a:p>
        </p:txBody>
      </p:sp>
      <p:sp>
        <p:nvSpPr>
          <p:cNvPr id="7" name="Slide Number Placeholder 6"/>
          <p:cNvSpPr>
            <a:spLocks noGrp="1"/>
          </p:cNvSpPr>
          <p:nvPr>
            <p:ph type="sldNum" sz="quarter" idx="12"/>
          </p:nvPr>
        </p:nvSpPr>
        <p:spPr>
          <a:xfrm>
            <a:off x="6876256" y="6381328"/>
            <a:ext cx="21336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0417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8293"/>
            <a:ext cx="82296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196752"/>
            <a:ext cx="4040188"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36514"/>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196752"/>
            <a:ext cx="4041775"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6514"/>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pPr/>
              <a:t>12/09/2024</a:t>
            </a:fld>
            <a:endParaRPr lang="en-GB" dirty="0"/>
          </a:p>
        </p:txBody>
      </p:sp>
      <p:sp>
        <p:nvSpPr>
          <p:cNvPr id="8" name="Footer Placeholder 7"/>
          <p:cNvSpPr>
            <a:spLocks noGrp="1"/>
          </p:cNvSpPr>
          <p:nvPr>
            <p:ph type="ftr" sz="quarter" idx="11"/>
          </p:nvPr>
        </p:nvSpPr>
        <p:spPr/>
        <p:txBody>
          <a:bodyPr/>
          <a:lstStyle/>
          <a:p>
            <a:r>
              <a:rPr lang="en-GB"/>
              <a:t>www.coramvoice.org.uk/brightspots</a:t>
            </a:r>
            <a:endParaRPr lang="en-GB" dirty="0"/>
          </a:p>
        </p:txBody>
      </p:sp>
      <p:sp>
        <p:nvSpPr>
          <p:cNvPr id="9" name="Slide Number Placeholder 8"/>
          <p:cNvSpPr>
            <a:spLocks noGrp="1"/>
          </p:cNvSpPr>
          <p:nvPr>
            <p:ph type="sldNum" sz="quarter" idx="12"/>
          </p:nvPr>
        </p:nvSpPr>
        <p:spPr>
          <a:xfrm>
            <a:off x="6804248" y="6364307"/>
            <a:ext cx="21336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83378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2765C-87E5-4EA0-B4F4-9C6D76ADC3AC}" type="datetime1">
              <a:rPr lang="en-GB" smtClean="0"/>
              <a:pPr/>
              <a:t>12/09/2024</a:t>
            </a:fld>
            <a:endParaRPr lang="en-GB" dirty="0"/>
          </a:p>
        </p:txBody>
      </p:sp>
      <p:sp>
        <p:nvSpPr>
          <p:cNvPr id="4" name="Footer Placeholder 3"/>
          <p:cNvSpPr>
            <a:spLocks noGrp="1"/>
          </p:cNvSpPr>
          <p:nvPr>
            <p:ph type="ftr" sz="quarter" idx="11"/>
          </p:nvPr>
        </p:nvSpPr>
        <p:spPr/>
        <p:txBody>
          <a:bodyPr/>
          <a:lstStyle/>
          <a:p>
            <a:r>
              <a:rPr lang="en-GB"/>
              <a:t>www.coramvoice.org.uk/brightspots</a:t>
            </a:r>
            <a:endParaRPr lang="en-GB" dirty="0"/>
          </a:p>
        </p:txBody>
      </p:sp>
      <p:sp>
        <p:nvSpPr>
          <p:cNvPr id="5" name="Slide Number Placeholder 4"/>
          <p:cNvSpPr>
            <a:spLocks noGrp="1"/>
          </p:cNvSpPr>
          <p:nvPr>
            <p:ph type="sldNum" sz="quarter" idx="12"/>
          </p:nvPr>
        </p:nvSpPr>
        <p:spPr>
          <a:xfrm>
            <a:off x="6876256" y="6362252"/>
            <a:ext cx="21336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
        <p:nvSpPr>
          <p:cNvPr id="6" name="Oval 5"/>
          <p:cNvSpPr/>
          <p:nvPr userDrawn="1"/>
        </p:nvSpPr>
        <p:spPr>
          <a:xfrm>
            <a:off x="1324457" y="1782425"/>
            <a:ext cx="2645714"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4691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pPr/>
              <a:t>12/09/2024</a:t>
            </a:fld>
            <a:endParaRPr lang="en-GB" dirty="0"/>
          </a:p>
        </p:txBody>
      </p:sp>
      <p:sp>
        <p:nvSpPr>
          <p:cNvPr id="3" name="Footer Placeholder 2"/>
          <p:cNvSpPr>
            <a:spLocks noGrp="1"/>
          </p:cNvSpPr>
          <p:nvPr>
            <p:ph type="ftr" sz="quarter" idx="11"/>
          </p:nvPr>
        </p:nvSpPr>
        <p:spPr/>
        <p:txBody>
          <a:bodyPr/>
          <a:lstStyle/>
          <a:p>
            <a:r>
              <a:rPr lang="en-GB"/>
              <a:t>www.coramvoice.org.uk/brightspots</a:t>
            </a:r>
            <a:endParaRPr lang="en-GB" dirty="0"/>
          </a:p>
        </p:txBody>
      </p:sp>
      <p:sp>
        <p:nvSpPr>
          <p:cNvPr id="4" name="Slide Number Placeholder 3"/>
          <p:cNvSpPr>
            <a:spLocks noGrp="1"/>
          </p:cNvSpPr>
          <p:nvPr>
            <p:ph type="sldNum" sz="quarter" idx="12"/>
          </p:nvPr>
        </p:nvSpPr>
        <p:spPr>
          <a:xfrm>
            <a:off x="6876256" y="6364307"/>
            <a:ext cx="21336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362640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pPr/>
              <a:t>12/09/2024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a:t>www.coramvoice.org.uk/brightspots</a:t>
            </a:r>
            <a:endParaRPr lang="en-GB" dirty="0"/>
          </a:p>
        </p:txBody>
      </p:sp>
      <p:sp>
        <p:nvSpPr>
          <p:cNvPr id="6" name="Slide Number Placeholder 5"/>
          <p:cNvSpPr>
            <a:spLocks noGrp="1"/>
          </p:cNvSpPr>
          <p:nvPr>
            <p:ph type="sldNum" sz="quarter" idx="4"/>
          </p:nvPr>
        </p:nvSpPr>
        <p:spPr>
          <a:xfrm>
            <a:off x="6876256" y="6381328"/>
            <a:ext cx="21336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2090228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 id="2147483692" r:id="rId5"/>
    <p:sldLayoutId id="214748369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ramvoice.org.uk/for-professionals/bright-spo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6x9KuLD4pU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heffield.gov.uk/social-care/children/community-parenting-strategy" TargetMode="External"/><Relationship Id="rId5" Type="http://schemas.openxmlformats.org/officeDocument/2006/relationships/hyperlink" Target="https://www.sheffield.gov.uk/sites/default/files/2024-05/community-parenting-strategy-2023-26.pdf"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64458" y="1856744"/>
            <a:ext cx="9059272" cy="8640960"/>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8" name="Rectangle 7"/>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spc="300" dirty="0"/>
          </a:p>
        </p:txBody>
      </p:sp>
      <p:sp>
        <p:nvSpPr>
          <p:cNvPr id="9" name="Rounded Rectangle 8"/>
          <p:cNvSpPr/>
          <p:nvPr/>
        </p:nvSpPr>
        <p:spPr>
          <a:xfrm>
            <a:off x="1331641" y="1436422"/>
            <a:ext cx="3384376" cy="849533"/>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lumMod val="65000"/>
                    <a:lumOff val="35000"/>
                  </a:schemeClr>
                </a:solidFill>
                <a:cs typeface="Arial" panose="020B0604020202020204" pitchFamily="34" charset="0"/>
              </a:rPr>
              <a:t>Rights &amp; Voice</a:t>
            </a:r>
            <a:endParaRPr lang="en-GB" sz="2800" b="1" dirty="0">
              <a:solidFill>
                <a:schemeClr val="tx1">
                  <a:lumMod val="65000"/>
                  <a:lumOff val="35000"/>
                </a:schemeClr>
              </a:solidFill>
              <a:cs typeface="Arial" panose="020B0604020202020204" pitchFamily="34" charset="0"/>
            </a:endParaRPr>
          </a:p>
        </p:txBody>
      </p:sp>
      <p:sp>
        <p:nvSpPr>
          <p:cNvPr id="10" name="Rounded Rectangle 9"/>
          <p:cNvSpPr/>
          <p:nvPr/>
        </p:nvSpPr>
        <p:spPr>
          <a:xfrm>
            <a:off x="4788024" y="3284984"/>
            <a:ext cx="4154760" cy="2356935"/>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chemeClr val="tx1"/>
                </a:solidFill>
              </a:rPr>
              <a:t>Sheffield </a:t>
            </a:r>
            <a:r>
              <a:rPr lang="en-GB" dirty="0" smtClean="0">
                <a:solidFill>
                  <a:schemeClr val="tx1"/>
                </a:solidFill>
              </a:rPr>
              <a:t>have </a:t>
            </a:r>
            <a:r>
              <a:rPr lang="en-GB" dirty="0">
                <a:solidFill>
                  <a:schemeClr val="tx1"/>
                </a:solidFill>
              </a:rPr>
              <a:t>used </a:t>
            </a:r>
            <a:r>
              <a:rPr lang="en-GB" dirty="0" smtClean="0">
                <a:solidFill>
                  <a:schemeClr val="tx1"/>
                </a:solidFill>
              </a:rPr>
              <a:t>their recent </a:t>
            </a:r>
            <a:r>
              <a:rPr lang="en-GB" dirty="0">
                <a:solidFill>
                  <a:schemeClr val="tx1"/>
                </a:solidFill>
              </a:rPr>
              <a:t>Bright Spots findings to structure </a:t>
            </a:r>
            <a:r>
              <a:rPr lang="en-GB" dirty="0" smtClean="0">
                <a:solidFill>
                  <a:schemeClr val="tx1"/>
                </a:solidFill>
              </a:rPr>
              <a:t>their </a:t>
            </a:r>
            <a:r>
              <a:rPr lang="en-GB" dirty="0">
                <a:solidFill>
                  <a:schemeClr val="tx1"/>
                </a:solidFill>
              </a:rPr>
              <a:t>new Community Parenting </a:t>
            </a:r>
            <a:r>
              <a:rPr lang="en-GB" dirty="0" smtClean="0">
                <a:solidFill>
                  <a:schemeClr val="tx1"/>
                </a:solidFill>
              </a:rPr>
              <a:t>Strategy. This means that </a:t>
            </a:r>
            <a:r>
              <a:rPr lang="en-GB" dirty="0">
                <a:solidFill>
                  <a:schemeClr val="tx1"/>
                </a:solidFill>
              </a:rPr>
              <a:t>what matters to children and young people in and leaving care is at the very centre of </a:t>
            </a:r>
            <a:r>
              <a:rPr lang="en-GB" dirty="0" smtClean="0">
                <a:solidFill>
                  <a:schemeClr val="tx1"/>
                </a:solidFill>
              </a:rPr>
              <a:t>what they do as corporate parents</a:t>
            </a:r>
            <a:r>
              <a:rPr lang="en-GB" dirty="0">
                <a:solidFill>
                  <a:schemeClr val="tx1"/>
                </a:solidFill>
              </a:rPr>
              <a:t>. </a:t>
            </a:r>
            <a:endParaRPr lang="en-US" sz="2400" dirty="0">
              <a:solidFill>
                <a:schemeClr val="tx1"/>
              </a:solidFill>
            </a:endParaRPr>
          </a:p>
        </p:txBody>
      </p:sp>
      <p:sp>
        <p:nvSpPr>
          <p:cNvPr id="2" name="TextBox 1"/>
          <p:cNvSpPr txBox="1"/>
          <p:nvPr/>
        </p:nvSpPr>
        <p:spPr>
          <a:xfrm>
            <a:off x="318908" y="6370276"/>
            <a:ext cx="7488832" cy="707886"/>
          </a:xfrm>
          <a:prstGeom prst="rect">
            <a:avLst/>
          </a:prstGeom>
          <a:noFill/>
        </p:spPr>
        <p:txBody>
          <a:bodyPr wrap="square" rtlCol="0">
            <a:spAutoFit/>
          </a:bodyPr>
          <a:lstStyle/>
          <a:p>
            <a:pPr lvl="0"/>
            <a:r>
              <a:rPr lang="en-US" altLang="en-US" sz="2000" i="1" dirty="0">
                <a:ea typeface="Times New Roman" panose="02020603050405020304" pitchFamily="18" charset="0"/>
                <a:cs typeface="Times New Roman" panose="02020603050405020304" pitchFamily="18" charset="0"/>
                <a:hlinkClick r:id="rId3"/>
              </a:rPr>
              <a:t>Find out more about the Bright Spots </a:t>
            </a:r>
            <a:r>
              <a:rPr lang="en-US" altLang="en-US" sz="2000" i="1" dirty="0" err="1">
                <a:ea typeface="Times New Roman" panose="02020603050405020304" pitchFamily="18" charset="0"/>
                <a:cs typeface="Times New Roman" panose="02020603050405020304" pitchFamily="18" charset="0"/>
                <a:hlinkClick r:id="rId3"/>
              </a:rPr>
              <a:t>Programme</a:t>
            </a:r>
            <a:endParaRPr lang="en-US" altLang="en-US" sz="2000" i="1" dirty="0">
              <a:ea typeface="Times New Roman" panose="02020603050405020304" pitchFamily="18" charset="0"/>
              <a:cs typeface="Times New Roman" panose="02020603050405020304" pitchFamily="18" charset="0"/>
            </a:endParaRPr>
          </a:p>
          <a:p>
            <a:endParaRPr lang="en-GB" sz="2000" b="1" dirty="0">
              <a:solidFill>
                <a:schemeClr val="bg1"/>
              </a:solidFill>
            </a:endParaRPr>
          </a:p>
        </p:txBody>
      </p:sp>
      <p:sp>
        <p:nvSpPr>
          <p:cNvPr id="14" name="Rounded Rectangle 13"/>
          <p:cNvSpPr/>
          <p:nvPr/>
        </p:nvSpPr>
        <p:spPr>
          <a:xfrm>
            <a:off x="130270" y="2836421"/>
            <a:ext cx="5227090" cy="302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cs typeface="Arial" panose="020B0604020202020204" pitchFamily="34" charset="0"/>
              </a:rPr>
              <a:t>Sheffield City </a:t>
            </a:r>
            <a:r>
              <a:rPr lang="en-GB" sz="2500" dirty="0" smtClean="0">
                <a:cs typeface="Arial" panose="020B0604020202020204" pitchFamily="34" charset="0"/>
              </a:rPr>
              <a:t>Council</a:t>
            </a:r>
            <a:endParaRPr lang="en-GB" sz="2500" dirty="0">
              <a:cs typeface="Arial" panose="020B0604020202020204" pitchFamily="34" charset="0"/>
            </a:endParaRPr>
          </a:p>
          <a:p>
            <a:endParaRPr lang="en-GB" sz="3200" b="1" dirty="0">
              <a:cs typeface="Arial" panose="020B0604020202020204" pitchFamily="34" charset="0"/>
            </a:endParaRPr>
          </a:p>
          <a:p>
            <a:r>
              <a:rPr lang="en-GB" sz="3200" b="1" dirty="0">
                <a:cs typeface="Arial" panose="020B0604020202020204" pitchFamily="34" charset="0"/>
              </a:rPr>
              <a:t>Integrating Bright Spots</a:t>
            </a:r>
          </a:p>
          <a:p>
            <a:r>
              <a:rPr lang="en-GB" sz="3200" b="1" dirty="0">
                <a:cs typeface="Arial" panose="020B0604020202020204" pitchFamily="34" charset="0"/>
              </a:rPr>
              <a:t>into </a:t>
            </a:r>
            <a:r>
              <a:rPr lang="en-GB" sz="3200" b="1" dirty="0" smtClean="0">
                <a:cs typeface="Arial" panose="020B0604020202020204" pitchFamily="34" charset="0"/>
              </a:rPr>
              <a:t>Community</a:t>
            </a:r>
            <a:endParaRPr lang="en-GB" sz="3200" b="1" dirty="0">
              <a:cs typeface="Arial" panose="020B0604020202020204" pitchFamily="34" charset="0"/>
            </a:endParaRPr>
          </a:p>
          <a:p>
            <a:r>
              <a:rPr lang="en-GB" sz="3200" b="1" dirty="0">
                <a:cs typeface="Arial" panose="020B0604020202020204" pitchFamily="34" charset="0"/>
              </a:rPr>
              <a:t>Parenting </a:t>
            </a:r>
            <a:r>
              <a:rPr lang="en-GB" sz="3200" b="1" dirty="0" smtClean="0">
                <a:cs typeface="Arial" panose="020B0604020202020204" pitchFamily="34" charset="0"/>
              </a:rPr>
              <a:t>Strategy</a:t>
            </a:r>
            <a:endParaRPr lang="en-GB" sz="3200" b="1" dirty="0">
              <a:cs typeface="Arial" panose="020B0604020202020204" pitchFamily="34" charset="0"/>
            </a:endParaRPr>
          </a:p>
          <a:p>
            <a:endParaRPr lang="en-GB" sz="3200" b="1" dirty="0">
              <a:cs typeface="Arial" panose="020B0604020202020204" pitchFamily="34" charset="0"/>
            </a:endParaRPr>
          </a:p>
          <a:p>
            <a:r>
              <a:rPr lang="en-US" sz="2500" dirty="0" smtClean="0">
                <a:solidFill>
                  <a:schemeClr val="bg1"/>
                </a:solidFill>
                <a:cs typeface="Arial" panose="020B0604020202020204" pitchFamily="34" charset="0"/>
              </a:rPr>
              <a:t>May </a:t>
            </a:r>
            <a:r>
              <a:rPr lang="en-US" sz="2500" dirty="0">
                <a:solidFill>
                  <a:schemeClr val="bg1"/>
                </a:solidFill>
                <a:cs typeface="Arial" panose="020B0604020202020204" pitchFamily="34" charset="0"/>
              </a:rPr>
              <a:t>2024</a:t>
            </a:r>
            <a:endParaRPr lang="en-GB" sz="2500" dirty="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65" y="128848"/>
            <a:ext cx="2812667" cy="781546"/>
          </a:xfrm>
          <a:prstGeom prst="rect">
            <a:avLst/>
          </a:prstGeom>
        </p:spPr>
      </p:pic>
      <p:sp>
        <p:nvSpPr>
          <p:cNvPr id="11" name="Oval 10"/>
          <p:cNvSpPr/>
          <p:nvPr/>
        </p:nvSpPr>
        <p:spPr>
          <a:xfrm>
            <a:off x="7494814" y="128848"/>
            <a:ext cx="1447970" cy="13696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Spotlight on practice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270" y="1330716"/>
            <a:ext cx="1090172" cy="1090172"/>
          </a:xfrm>
          <a:prstGeom prst="rect">
            <a:avLst/>
          </a:prstGeom>
        </p:spPr>
      </p:pic>
    </p:spTree>
    <p:extLst>
      <p:ext uri="{BB962C8B-B14F-4D97-AF65-F5344CB8AC3E}">
        <p14:creationId xmlns:p14="http://schemas.microsoft.com/office/powerpoint/2010/main" val="213088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23917" y="116632"/>
            <a:ext cx="4664107" cy="1886308"/>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tx1"/>
                </a:solidFill>
                <a:cs typeface="Arial" panose="020B0604020202020204" pitchFamily="34" charset="0"/>
              </a:rPr>
              <a:t>Why? </a:t>
            </a:r>
            <a:r>
              <a:rPr lang="en-GB" sz="1400" dirty="0">
                <a:solidFill>
                  <a:schemeClr val="tx1"/>
                </a:solidFill>
                <a:cs typeface="Arial" panose="020B0604020202020204" pitchFamily="34" charset="0"/>
              </a:rPr>
              <a:t>Community (or corporate) parenting reminds us of the collective responsibility everyone has to make sure children in care and care leavers have opportunities to </a:t>
            </a:r>
            <a:r>
              <a:rPr lang="en-GB" sz="1400" dirty="0" smtClean="0">
                <a:solidFill>
                  <a:schemeClr val="tx1"/>
                </a:solidFill>
                <a:cs typeface="Arial" panose="020B0604020202020204" pitchFamily="34" charset="0"/>
              </a:rPr>
              <a:t>succeed </a:t>
            </a:r>
            <a:r>
              <a:rPr lang="en-GB" sz="1400" dirty="0">
                <a:solidFill>
                  <a:schemeClr val="tx1"/>
                </a:solidFill>
                <a:cs typeface="Arial" panose="020B0604020202020204" pitchFamily="34" charset="0"/>
              </a:rPr>
              <a:t>and </a:t>
            </a:r>
            <a:r>
              <a:rPr lang="en-GB" sz="1400" dirty="0" smtClean="0">
                <a:solidFill>
                  <a:schemeClr val="tx1"/>
                </a:solidFill>
                <a:cs typeface="Arial" panose="020B0604020202020204" pitchFamily="34" charset="0"/>
              </a:rPr>
              <a:t>live happy </a:t>
            </a:r>
            <a:r>
              <a:rPr lang="en-GB" sz="1400" dirty="0">
                <a:solidFill>
                  <a:schemeClr val="tx1"/>
                </a:solidFill>
                <a:cs typeface="Arial" panose="020B0604020202020204" pitchFamily="34" charset="0"/>
              </a:rPr>
              <a:t>lives. The new strategy, </a:t>
            </a:r>
            <a:r>
              <a:rPr lang="en-GB" sz="1400" i="1" dirty="0">
                <a:solidFill>
                  <a:schemeClr val="tx1"/>
                </a:solidFill>
                <a:cs typeface="Arial" panose="020B0604020202020204" pitchFamily="34" charset="0"/>
              </a:rPr>
              <a:t>A Brighter Future,</a:t>
            </a:r>
            <a:r>
              <a:rPr lang="en-GB" sz="1400" dirty="0">
                <a:solidFill>
                  <a:schemeClr val="tx1"/>
                </a:solidFill>
                <a:cs typeface="Arial" panose="020B0604020202020204" pitchFamily="34" charset="0"/>
              </a:rPr>
              <a:t> sets out in practical terms what it means for the council to be a ‘good parent’– everything is based on what children and young people say matters to their well-being.</a:t>
            </a:r>
            <a:endParaRPr lang="en-GB" sz="1400" b="1" dirty="0">
              <a:solidFill>
                <a:schemeClr val="tx1"/>
              </a:solidFill>
              <a:cs typeface="Arial" panose="020B0604020202020204" pitchFamily="34" charset="0"/>
            </a:endParaRPr>
          </a:p>
        </p:txBody>
      </p:sp>
      <p:sp>
        <p:nvSpPr>
          <p:cNvPr id="7" name="Rounded Rectangle 6"/>
          <p:cNvSpPr/>
          <p:nvPr/>
        </p:nvSpPr>
        <p:spPr>
          <a:xfrm>
            <a:off x="94103" y="2060848"/>
            <a:ext cx="5731275" cy="4797153"/>
          </a:xfrm>
          <a:prstGeom prst="roundRect">
            <a:avLst>
              <a:gd name="adj" fmla="val 8202"/>
            </a:avLst>
          </a:prstGeom>
          <a:solidFill>
            <a:srgbClr val="F0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cs typeface="Arial" panose="020B0604020202020204" pitchFamily="34" charset="0"/>
              </a:rPr>
              <a:t>What did they do?</a:t>
            </a:r>
          </a:p>
          <a:p>
            <a:pPr lvl="0"/>
            <a:r>
              <a:rPr lang="en-US" sz="1400" dirty="0">
                <a:solidFill>
                  <a:srgbClr val="222222"/>
                </a:solidFill>
                <a:cs typeface="Times New Roman" panose="02020603050405020304" pitchFamily="18" charset="0"/>
              </a:rPr>
              <a:t>The key priorities are built around the Bright Spots domains </a:t>
            </a:r>
            <a:endParaRPr lang="en-US" sz="1400" dirty="0" smtClean="0">
              <a:solidFill>
                <a:srgbClr val="222222"/>
              </a:solidFill>
              <a:cs typeface="Times New Roman" panose="02020603050405020304" pitchFamily="18" charset="0"/>
            </a:endParaRPr>
          </a:p>
          <a:p>
            <a:pPr lvl="0"/>
            <a:r>
              <a:rPr lang="en-US" sz="1400" dirty="0" smtClean="0">
                <a:solidFill>
                  <a:srgbClr val="222222"/>
                </a:solidFill>
                <a:cs typeface="Times New Roman" panose="02020603050405020304" pitchFamily="18" charset="0"/>
              </a:rPr>
              <a:t>and Sheffield’s survey </a:t>
            </a:r>
            <a:r>
              <a:rPr lang="en-US" sz="1400" dirty="0">
                <a:solidFill>
                  <a:srgbClr val="222222"/>
                </a:solidFill>
                <a:cs typeface="Times New Roman" panose="02020603050405020304" pitchFamily="18" charset="0"/>
              </a:rPr>
              <a:t>findings:</a:t>
            </a:r>
          </a:p>
          <a:p>
            <a:pPr marL="342900" lvl="0" indent="-342900">
              <a:buFont typeface="+mj-lt"/>
              <a:buAutoNum type="arabicPeriod"/>
            </a:pPr>
            <a:r>
              <a:rPr lang="en-GB" sz="1400" dirty="0">
                <a:solidFill>
                  <a:schemeClr val="tx1"/>
                </a:solidFill>
              </a:rPr>
              <a:t>Relationships – the people in your life </a:t>
            </a:r>
            <a:r>
              <a:rPr lang="en-GB" sz="1400" dirty="0" smtClean="0">
                <a:solidFill>
                  <a:schemeClr val="tx1"/>
                </a:solidFill>
              </a:rPr>
              <a:t>(Priority) </a:t>
            </a:r>
            <a:endParaRPr lang="en-GB" sz="1400" dirty="0">
              <a:solidFill>
                <a:schemeClr val="tx1"/>
              </a:solidFill>
            </a:endParaRPr>
          </a:p>
          <a:p>
            <a:pPr marL="342900" lvl="0" indent="-342900">
              <a:buFont typeface="+mj-lt"/>
              <a:buAutoNum type="arabicPeriod"/>
            </a:pPr>
            <a:r>
              <a:rPr lang="en-GB" sz="1400" dirty="0">
                <a:solidFill>
                  <a:schemeClr val="tx1"/>
                </a:solidFill>
              </a:rPr>
              <a:t>High Aspirations and Resilience – parity of opportunity growing up </a:t>
            </a:r>
            <a:r>
              <a:rPr lang="en-GB" sz="1400" dirty="0" smtClean="0">
                <a:solidFill>
                  <a:schemeClr val="tx1"/>
                </a:solidFill>
              </a:rPr>
              <a:t>(Priority) </a:t>
            </a:r>
            <a:endParaRPr lang="en-GB" sz="1400" dirty="0">
              <a:solidFill>
                <a:schemeClr val="tx1"/>
              </a:solidFill>
            </a:endParaRPr>
          </a:p>
          <a:p>
            <a:pPr marL="342900" lvl="0" indent="-342900">
              <a:buFont typeface="+mj-lt"/>
              <a:buAutoNum type="arabicPeriod"/>
            </a:pPr>
            <a:r>
              <a:rPr lang="en-GB" sz="1400" dirty="0">
                <a:solidFill>
                  <a:schemeClr val="tx1"/>
                </a:solidFill>
              </a:rPr>
              <a:t>Rights – entitlements, voice and participation </a:t>
            </a:r>
          </a:p>
          <a:p>
            <a:pPr marL="342900" lvl="0" indent="-342900">
              <a:buFont typeface="+mj-lt"/>
              <a:buAutoNum type="arabicPeriod"/>
            </a:pPr>
            <a:r>
              <a:rPr lang="en-GB" sz="1400" dirty="0">
                <a:solidFill>
                  <a:schemeClr val="tx1"/>
                </a:solidFill>
              </a:rPr>
              <a:t>Wellbeing and Recovery – being and feeling healthy and happy </a:t>
            </a:r>
            <a:r>
              <a:rPr lang="en-GB" sz="1400" dirty="0" smtClean="0">
                <a:solidFill>
                  <a:schemeClr val="tx1"/>
                </a:solidFill>
              </a:rPr>
              <a:t>(Priority)</a:t>
            </a:r>
            <a:endParaRPr lang="en-GB" sz="1400" dirty="0">
              <a:solidFill>
                <a:schemeClr val="tx1"/>
              </a:solidFill>
            </a:endParaRPr>
          </a:p>
          <a:p>
            <a:pPr marL="273050" lvl="0" indent="-273050"/>
            <a:r>
              <a:rPr lang="en-GB" sz="1400" dirty="0" smtClean="0">
                <a:solidFill>
                  <a:schemeClr val="tx1"/>
                </a:solidFill>
              </a:rPr>
              <a:t>5.    Caring </a:t>
            </a:r>
            <a:r>
              <a:rPr lang="en-GB" sz="1400" dirty="0">
                <a:solidFill>
                  <a:schemeClr val="tx1"/>
                </a:solidFill>
              </a:rPr>
              <a:t>for those who care: Children and young people are nurtured </a:t>
            </a:r>
            <a:r>
              <a:rPr lang="en-GB" sz="1400" dirty="0" smtClean="0">
                <a:solidFill>
                  <a:schemeClr val="tx1"/>
                </a:solidFill>
              </a:rPr>
              <a:t>  </a:t>
            </a:r>
            <a:r>
              <a:rPr lang="en-GB" sz="1400" dirty="0">
                <a:solidFill>
                  <a:schemeClr val="tx1"/>
                </a:solidFill>
              </a:rPr>
              <a:t>by carers and workers who are well-resourced, valued and </a:t>
            </a:r>
            <a:r>
              <a:rPr lang="en-GB" sz="1400" dirty="0" smtClean="0">
                <a:solidFill>
                  <a:schemeClr val="tx1"/>
                </a:solidFill>
              </a:rPr>
              <a:t>supported. (This priority area has been added by Sheffield)</a:t>
            </a:r>
            <a:endParaRPr lang="en-GB" sz="1400" dirty="0" smtClean="0">
              <a:solidFill>
                <a:schemeClr val="tx1"/>
              </a:solidFill>
              <a:cs typeface="Arial" panose="020B0604020202020204" pitchFamily="34" charset="0"/>
            </a:endParaRPr>
          </a:p>
          <a:p>
            <a:r>
              <a:rPr lang="en-GB" sz="1400" b="1" dirty="0" smtClean="0">
                <a:solidFill>
                  <a:schemeClr val="tx1"/>
                </a:solidFill>
                <a:cs typeface="Arial" panose="020B0604020202020204" pitchFamily="34" charset="0"/>
              </a:rPr>
              <a:t>Young people say: </a:t>
            </a:r>
          </a:p>
          <a:p>
            <a:r>
              <a:rPr lang="en-GB" sz="1400" dirty="0" smtClean="0">
                <a:solidFill>
                  <a:schemeClr val="tx1"/>
                </a:solidFill>
                <a:cs typeface="Arial" panose="020B0604020202020204" pitchFamily="34" charset="0"/>
              </a:rPr>
              <a:t>“</a:t>
            </a:r>
            <a:r>
              <a:rPr lang="en-GB" sz="1400" i="1" dirty="0" smtClean="0">
                <a:solidFill>
                  <a:schemeClr val="tx1"/>
                </a:solidFill>
              </a:rPr>
              <a:t>As </a:t>
            </a:r>
            <a:r>
              <a:rPr lang="en-GB" sz="1400" i="1" dirty="0">
                <a:solidFill>
                  <a:schemeClr val="tx1"/>
                </a:solidFill>
              </a:rPr>
              <a:t>care-experienced young </a:t>
            </a:r>
            <a:r>
              <a:rPr lang="en-GB" sz="1400" i="1" dirty="0" smtClean="0">
                <a:solidFill>
                  <a:schemeClr val="tx1"/>
                </a:solidFill>
              </a:rPr>
              <a:t>people, </a:t>
            </a:r>
            <a:r>
              <a:rPr lang="en-GB" sz="1400" i="1" dirty="0">
                <a:solidFill>
                  <a:schemeClr val="tx1"/>
                </a:solidFill>
              </a:rPr>
              <a:t>we like that you are using the Bright Spots voices from care-experienced children and young people. As a team we have been involved in doing the Bright Spots research (promoting and taking part). We are using the Bright Spots research in all the work we do to ask professionals to improve and change the way we do things in Sheffield. We are looking forward to working alongside you and partners to co-produce the plans and help you to identify the priorities. We will be scrutinising your progress at our regular scrutiny panel meetings”. </a:t>
            </a:r>
            <a:endParaRPr lang="en-GB" sz="1400" i="1" dirty="0">
              <a:solidFill>
                <a:schemeClr val="tx1"/>
              </a:solidFill>
              <a:cs typeface="Arial" panose="020B0604020202020204" pitchFamily="34" charset="0"/>
            </a:endParaRPr>
          </a:p>
          <a:p>
            <a:pPr algn="l"/>
            <a:endParaRPr lang="en-GB" sz="1400" b="0" i="0" dirty="0">
              <a:solidFill>
                <a:schemeClr val="tx1"/>
              </a:solidFill>
              <a:effectLst/>
              <a:latin typeface="Wayfarer"/>
            </a:endParaRPr>
          </a:p>
        </p:txBody>
      </p:sp>
      <p:pic>
        <p:nvPicPr>
          <p:cNvPr id="8" name="Picture 7">
            <a:extLst>
              <a:ext uri="{FF2B5EF4-FFF2-40B4-BE49-F238E27FC236}">
                <a16:creationId xmlns:a16="http://schemas.microsoft.com/office/drawing/2014/main" id="{0302E48F-BA41-5F01-854E-4E4533CE4C9C}"/>
              </a:ext>
            </a:extLst>
          </p:cNvPr>
          <p:cNvPicPr>
            <a:picLocks noChangeAspect="1"/>
          </p:cNvPicPr>
          <p:nvPr/>
        </p:nvPicPr>
        <p:blipFill>
          <a:blip r:embed="rId3"/>
          <a:stretch>
            <a:fillRect/>
          </a:stretch>
        </p:blipFill>
        <p:spPr>
          <a:xfrm>
            <a:off x="5825378" y="2852936"/>
            <a:ext cx="3075219" cy="2169167"/>
          </a:xfrm>
          <a:prstGeom prst="rect">
            <a:avLst/>
          </a:prstGeom>
          <a:ln>
            <a:solidFill>
              <a:schemeClr val="accent1"/>
            </a:solidFill>
          </a:ln>
        </p:spPr>
      </p:pic>
      <p:pic>
        <p:nvPicPr>
          <p:cNvPr id="13" name="Picture 12">
            <a:extLst>
              <a:ext uri="{FF2B5EF4-FFF2-40B4-BE49-F238E27FC236}">
                <a16:creationId xmlns:a16="http://schemas.microsoft.com/office/drawing/2014/main" id="{3C90B559-4CD6-8677-4146-2156F84E7016}"/>
              </a:ext>
            </a:extLst>
          </p:cNvPr>
          <p:cNvPicPr>
            <a:picLocks noChangeAspect="1"/>
          </p:cNvPicPr>
          <p:nvPr/>
        </p:nvPicPr>
        <p:blipFill>
          <a:blip r:embed="rId4"/>
          <a:stretch>
            <a:fillRect/>
          </a:stretch>
        </p:blipFill>
        <p:spPr>
          <a:xfrm>
            <a:off x="5637792" y="4365105"/>
            <a:ext cx="3506208" cy="2491906"/>
          </a:xfrm>
          <a:prstGeom prst="rect">
            <a:avLst/>
          </a:prstGeom>
        </p:spPr>
      </p:pic>
      <p:sp>
        <p:nvSpPr>
          <p:cNvPr id="12" name="Rounded Rectangle 11"/>
          <p:cNvSpPr/>
          <p:nvPr/>
        </p:nvSpPr>
        <p:spPr>
          <a:xfrm>
            <a:off x="4860032" y="121373"/>
            <a:ext cx="4368705" cy="27641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bg1"/>
                </a:solidFill>
                <a:cs typeface="Arial" panose="020B0604020202020204" pitchFamily="34" charset="0"/>
              </a:rPr>
              <a:t>What difference is it making? </a:t>
            </a:r>
          </a:p>
          <a:p>
            <a:pPr>
              <a:spcAft>
                <a:spcPts val="600"/>
              </a:spcAft>
            </a:pPr>
            <a:r>
              <a:rPr lang="en-GB" sz="1250" dirty="0">
                <a:solidFill>
                  <a:schemeClr val="bg1"/>
                </a:solidFill>
                <a:cs typeface="Arial" panose="020B0604020202020204" pitchFamily="34" charset="0"/>
              </a:rPr>
              <a:t>It is the first time that such a strategy has been co-produced by young </a:t>
            </a:r>
            <a:r>
              <a:rPr lang="en-GB" sz="1250" dirty="0" smtClean="0">
                <a:solidFill>
                  <a:schemeClr val="bg1"/>
                </a:solidFill>
                <a:cs typeface="Arial" panose="020B0604020202020204" pitchFamily="34" charset="0"/>
              </a:rPr>
              <a:t>people in Sheffield. </a:t>
            </a:r>
            <a:r>
              <a:rPr lang="en-GB" sz="1250" dirty="0">
                <a:solidFill>
                  <a:schemeClr val="bg1"/>
                </a:solidFill>
                <a:cs typeface="Arial" panose="020B0604020202020204" pitchFamily="34" charset="0"/>
              </a:rPr>
              <a:t>The strategy (</a:t>
            </a:r>
            <a:r>
              <a:rPr lang="en-GB" sz="1250" b="1" i="1" u="sng" dirty="0">
                <a:solidFill>
                  <a:srgbClr val="0070C0"/>
                </a:solidFill>
                <a:effectLst/>
                <a:ea typeface="Aptos" panose="020B0004020202020204" pitchFamily="34" charset="0"/>
                <a:cs typeface="Aptos" panose="020B0004020202020204" pitchFamily="34" charset="0"/>
                <a:hlinkClick r:id="rId5"/>
              </a:rPr>
              <a:t>Community Parenting Strategy</a:t>
            </a:r>
            <a:r>
              <a:rPr lang="en-GB" sz="1250" b="1" i="1" u="sng" dirty="0">
                <a:solidFill>
                  <a:srgbClr val="0070C0"/>
                </a:solidFill>
                <a:effectLst/>
                <a:ea typeface="Aptos" panose="020B0004020202020204" pitchFamily="34" charset="0"/>
                <a:cs typeface="Aptos" panose="020B0004020202020204" pitchFamily="34" charset="0"/>
                <a:hlinkClick r:id="rId6"/>
              </a:rPr>
              <a:t> </a:t>
            </a:r>
            <a:r>
              <a:rPr lang="en-GB" sz="1250" b="1" i="1" dirty="0">
                <a:solidFill>
                  <a:srgbClr val="0070C0"/>
                </a:solidFill>
                <a:effectLst/>
                <a:ea typeface="Aptos" panose="020B0004020202020204" pitchFamily="34" charset="0"/>
                <a:cs typeface="Aptos" panose="020B0004020202020204" pitchFamily="34" charset="0"/>
              </a:rPr>
              <a:t> </a:t>
            </a:r>
            <a:r>
              <a:rPr lang="en-GB" sz="1250" dirty="0">
                <a:solidFill>
                  <a:schemeClr val="bg1"/>
                </a:solidFill>
                <a:cs typeface="Arial" panose="020B0604020202020204" pitchFamily="34" charset="0"/>
              </a:rPr>
              <a:t>) is in place for 3 years (until 2026) &amp;  young people are integral to the scrutiny of progress against the priorities. </a:t>
            </a:r>
          </a:p>
          <a:p>
            <a:pPr>
              <a:spcAft>
                <a:spcPts val="600"/>
              </a:spcAft>
            </a:pPr>
            <a:r>
              <a:rPr lang="en-GB" sz="1250" dirty="0">
                <a:solidFill>
                  <a:schemeClr val="bg1"/>
                </a:solidFill>
                <a:cs typeface="Arial" panose="020B0604020202020204" pitchFamily="34" charset="0"/>
              </a:rPr>
              <a:t>Each year a </a:t>
            </a:r>
            <a:r>
              <a:rPr lang="en-GB" sz="1250" dirty="0"/>
              <a:t>detailed Community Parenting business plan will be co-produced with young people – this will be used to implement the strategy and monitor impact. </a:t>
            </a:r>
            <a:endParaRPr lang="en-GB" sz="1250" dirty="0">
              <a:solidFill>
                <a:schemeClr val="bg1"/>
              </a:solidFill>
              <a:cs typeface="Arial" panose="020B0604020202020204" pitchFamily="34" charset="0"/>
            </a:endParaRPr>
          </a:p>
          <a:p>
            <a:pPr>
              <a:spcAft>
                <a:spcPts val="600"/>
              </a:spcAft>
            </a:pPr>
            <a:r>
              <a:rPr lang="en-GB" sz="1250" dirty="0">
                <a:solidFill>
                  <a:schemeClr val="bg1"/>
                </a:solidFill>
                <a:cs typeface="Arial" panose="020B0604020202020204" pitchFamily="34" charset="0"/>
              </a:rPr>
              <a:t>Voice and Influence </a:t>
            </a:r>
            <a:r>
              <a:rPr lang="en-GB" sz="1250" dirty="0" smtClean="0">
                <a:solidFill>
                  <a:schemeClr val="bg1"/>
                </a:solidFill>
                <a:cs typeface="Arial" panose="020B0604020202020204" pitchFamily="34" charset="0"/>
              </a:rPr>
              <a:t>workers have made </a:t>
            </a:r>
            <a:r>
              <a:rPr lang="en-GB" sz="1250" b="1" i="1" dirty="0" smtClean="0">
                <a:solidFill>
                  <a:srgbClr val="0070C0"/>
                </a:solidFill>
                <a:cs typeface="Arial" panose="020B0604020202020204" pitchFamily="34" charset="0"/>
                <a:hlinkClick r:id="rId7"/>
              </a:rPr>
              <a:t>a film </a:t>
            </a:r>
            <a:r>
              <a:rPr lang="en-GB" sz="1250" dirty="0">
                <a:solidFill>
                  <a:schemeClr val="bg1"/>
                </a:solidFill>
                <a:cs typeface="Arial" panose="020B0604020202020204" pitchFamily="34" charset="0"/>
              </a:rPr>
              <a:t>about being a good corporate </a:t>
            </a:r>
            <a:r>
              <a:rPr lang="en-GB" sz="1250" dirty="0" smtClean="0">
                <a:solidFill>
                  <a:schemeClr val="bg1"/>
                </a:solidFill>
                <a:cs typeface="Arial" panose="020B0604020202020204" pitchFamily="34" charset="0"/>
              </a:rPr>
              <a:t>parent. It is being used as a </a:t>
            </a:r>
            <a:r>
              <a:rPr lang="en-GB" sz="1250" dirty="0">
                <a:solidFill>
                  <a:schemeClr val="bg1"/>
                </a:solidFill>
                <a:cs typeface="Arial" panose="020B0604020202020204" pitchFamily="34" charset="0"/>
              </a:rPr>
              <a:t>training </a:t>
            </a:r>
            <a:r>
              <a:rPr lang="en-GB" sz="1250" dirty="0" smtClean="0">
                <a:solidFill>
                  <a:schemeClr val="bg1"/>
                </a:solidFill>
                <a:cs typeface="Arial" panose="020B0604020202020204" pitchFamily="34" charset="0"/>
              </a:rPr>
              <a:t>tool.</a:t>
            </a:r>
            <a:endParaRPr lang="en-GB" sz="1250" dirty="0">
              <a:solidFill>
                <a:schemeClr val="bg1"/>
              </a:solidFill>
              <a:cs typeface="Arial" panose="020B0604020202020204" pitchFamily="34" charset="0"/>
            </a:endParaRPr>
          </a:p>
        </p:txBody>
      </p:sp>
    </p:spTree>
    <p:extLst>
      <p:ext uri="{BB962C8B-B14F-4D97-AF65-F5344CB8AC3E}">
        <p14:creationId xmlns:p14="http://schemas.microsoft.com/office/powerpoint/2010/main" val="35366029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49304</TotalTime>
  <Words>472</Words>
  <Application>Microsoft Office PowerPoint</Application>
  <PresentationFormat>On-screen Show (4:3)</PresentationFormat>
  <Paragraphs>31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Calibri</vt:lpstr>
      <vt:lpstr>Times New Roman</vt:lpstr>
      <vt:lpstr>Wayfarer</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Gargi Agrawal</dc:creator>
  <cp:lastModifiedBy>Richard Marvin</cp:lastModifiedBy>
  <cp:revision>1389</cp:revision>
  <cp:lastPrinted>2018-03-05T10:55:40Z</cp:lastPrinted>
  <dcterms:created xsi:type="dcterms:W3CDTF">2016-12-15T12:29:30Z</dcterms:created>
  <dcterms:modified xsi:type="dcterms:W3CDTF">2024-09-12T09:50:34Z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2024-06-12T08:54:22Z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cd643aea-7e86-4f30-8ac5-27edafe5f5d6</vt:lpwstr>
  </property>
  <property fmtid="{D5CDD505-2E9C-101B-9397-08002B2CF9AE}" pid="8" name="MSIP_Label_c8588358-c3f1-4695-a290-e2f70d15689d_ContentBits">
    <vt:lpwstr>0</vt:lpwstr>
  </property>
</Properties>
</file>