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ink/ink1.xml" ContentType="application/inkml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268" r:id="rId3"/>
    <p:sldId id="269" r:id="rId4"/>
    <p:sldId id="263" r:id="rId5"/>
    <p:sldId id="267" r:id="rId6"/>
    <p:sldId id="259" r:id="rId7"/>
    <p:sldId id="257" r:id="rId8"/>
    <p:sldId id="264" r:id="rId9"/>
    <p:sldId id="271" r:id="rId10"/>
    <p:sldId id="270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B3C1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B301B821-A1FF-4177-AEE7-76D212191A09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5" d="100"/>
          <a:sy n="65" d="100"/>
        </p:scale>
        <p:origin x="2784" y="4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1DDEAAE-DE55-45A3-A4F7-3874E0140D37}" type="doc">
      <dgm:prSet loTypeId="urn:microsoft.com/office/officeart/2009/3/layout/StepUpProcess" loCatId="process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E4D23657-D1E8-4B22-974B-8DC90813F51B}">
      <dgm:prSet phldrT="[Text]" custT="1"/>
      <dgm:spPr/>
      <dgm:t>
        <a:bodyPr/>
        <a:lstStyle/>
        <a:p>
          <a:pPr algn="ctr"/>
          <a:r>
            <a:rPr lang="en-US" sz="2000" dirty="0"/>
            <a:t>Week 1</a:t>
          </a:r>
          <a:r>
            <a:rPr lang="en-US" sz="1600" dirty="0"/>
            <a:t> </a:t>
          </a:r>
          <a:br>
            <a:rPr lang="en-US" sz="1600" dirty="0"/>
          </a:br>
          <a:r>
            <a:rPr lang="en-US" sz="1600" dirty="0"/>
            <a:t>52 complete 36 declined</a:t>
          </a:r>
        </a:p>
      </dgm:t>
    </dgm:pt>
    <dgm:pt modelId="{89EF0911-2234-42D0-AEF3-7FADAFD12999}" type="parTrans" cxnId="{99F95D8E-A851-4953-A3C5-9BF7753ED9FA}">
      <dgm:prSet/>
      <dgm:spPr/>
      <dgm:t>
        <a:bodyPr/>
        <a:lstStyle/>
        <a:p>
          <a:endParaRPr lang="en-US"/>
        </a:p>
      </dgm:t>
    </dgm:pt>
    <dgm:pt modelId="{529487B0-19AA-4AAC-8F83-CF2C113EB84D}" type="sibTrans" cxnId="{99F95D8E-A851-4953-A3C5-9BF7753ED9FA}">
      <dgm:prSet/>
      <dgm:spPr/>
      <dgm:t>
        <a:bodyPr/>
        <a:lstStyle/>
        <a:p>
          <a:endParaRPr lang="en-US"/>
        </a:p>
      </dgm:t>
    </dgm:pt>
    <dgm:pt modelId="{EF034794-D109-40B6-8FA2-8971C3123AB6}">
      <dgm:prSet phldrT="[Text]" custT="1"/>
      <dgm:spPr/>
      <dgm:t>
        <a:bodyPr/>
        <a:lstStyle/>
        <a:p>
          <a:pPr algn="ctr"/>
          <a:r>
            <a:rPr lang="en-US" sz="2000" dirty="0"/>
            <a:t>Week 2</a:t>
          </a:r>
          <a:br>
            <a:rPr lang="en-US" sz="1700" dirty="0"/>
          </a:br>
          <a:r>
            <a:rPr lang="en-US" sz="1600" dirty="0"/>
            <a:t>58 complete 76 declined</a:t>
          </a:r>
        </a:p>
      </dgm:t>
    </dgm:pt>
    <dgm:pt modelId="{64D09C75-3D44-4CEF-9459-5C91DB44A9EA}" type="parTrans" cxnId="{80FF73C0-9BCD-436E-A85B-D6D7D322462C}">
      <dgm:prSet/>
      <dgm:spPr/>
      <dgm:t>
        <a:bodyPr/>
        <a:lstStyle/>
        <a:p>
          <a:endParaRPr lang="en-US"/>
        </a:p>
      </dgm:t>
    </dgm:pt>
    <dgm:pt modelId="{CDDFC891-FC62-4131-A642-2D94388BCCE2}" type="sibTrans" cxnId="{80FF73C0-9BCD-436E-A85B-D6D7D322462C}">
      <dgm:prSet/>
      <dgm:spPr/>
      <dgm:t>
        <a:bodyPr/>
        <a:lstStyle/>
        <a:p>
          <a:endParaRPr lang="en-US"/>
        </a:p>
      </dgm:t>
    </dgm:pt>
    <dgm:pt modelId="{15E11DBD-E9B5-4BCF-A56C-7AAE26CE30DC}">
      <dgm:prSet phldrT="[Text]" custT="1"/>
      <dgm:spPr/>
      <dgm:t>
        <a:bodyPr/>
        <a:lstStyle/>
        <a:p>
          <a:pPr algn="ctr"/>
          <a:r>
            <a:rPr lang="en-US" sz="2000" dirty="0"/>
            <a:t>Week 3</a:t>
          </a:r>
          <a:br>
            <a:rPr lang="en-US" sz="2100" dirty="0"/>
          </a:br>
          <a:r>
            <a:rPr lang="en-US" sz="1600" dirty="0"/>
            <a:t>37 complete 46 declined</a:t>
          </a:r>
        </a:p>
      </dgm:t>
    </dgm:pt>
    <dgm:pt modelId="{B7B43D5B-12E9-44B1-B818-4B50F6AD3C0A}" type="parTrans" cxnId="{5E0737F0-6DE4-4885-BC59-82E10D617E50}">
      <dgm:prSet/>
      <dgm:spPr/>
      <dgm:t>
        <a:bodyPr/>
        <a:lstStyle/>
        <a:p>
          <a:endParaRPr lang="en-US"/>
        </a:p>
      </dgm:t>
    </dgm:pt>
    <dgm:pt modelId="{329BDEDB-415B-4AB3-B964-E819D0C56DBB}" type="sibTrans" cxnId="{5E0737F0-6DE4-4885-BC59-82E10D617E50}">
      <dgm:prSet/>
      <dgm:spPr/>
      <dgm:t>
        <a:bodyPr/>
        <a:lstStyle/>
        <a:p>
          <a:endParaRPr lang="en-US"/>
        </a:p>
      </dgm:t>
    </dgm:pt>
    <dgm:pt modelId="{778AA374-0E17-4AEA-8EB6-0C342D57D8D8}">
      <dgm:prSet phldrT="[Text]" custT="1"/>
      <dgm:spPr/>
      <dgm:t>
        <a:bodyPr/>
        <a:lstStyle/>
        <a:p>
          <a:pPr algn="ctr"/>
          <a:r>
            <a:rPr lang="en-US" sz="2000" dirty="0"/>
            <a:t>Week 4</a:t>
          </a:r>
          <a:br>
            <a:rPr lang="en-US" sz="2100" dirty="0"/>
          </a:br>
          <a:r>
            <a:rPr lang="en-US" sz="1600" dirty="0"/>
            <a:t>52 complete 4 declined</a:t>
          </a:r>
        </a:p>
      </dgm:t>
    </dgm:pt>
    <dgm:pt modelId="{5E28F01D-9664-415C-A0CD-EBFDAB29426C}" type="parTrans" cxnId="{6F55886F-2AC8-4F4F-B328-821CB3A2117B}">
      <dgm:prSet/>
      <dgm:spPr/>
      <dgm:t>
        <a:bodyPr/>
        <a:lstStyle/>
        <a:p>
          <a:endParaRPr lang="en-US"/>
        </a:p>
      </dgm:t>
    </dgm:pt>
    <dgm:pt modelId="{1A604594-E883-4DA9-8A2A-16DFACE8640A}" type="sibTrans" cxnId="{6F55886F-2AC8-4F4F-B328-821CB3A2117B}">
      <dgm:prSet/>
      <dgm:spPr/>
      <dgm:t>
        <a:bodyPr/>
        <a:lstStyle/>
        <a:p>
          <a:endParaRPr lang="en-US"/>
        </a:p>
      </dgm:t>
    </dgm:pt>
    <dgm:pt modelId="{05F1A7D0-6E45-49DA-80B3-7FF4B8783E58}">
      <dgm:prSet phldrT="[Text]" custT="1"/>
      <dgm:spPr/>
      <dgm:t>
        <a:bodyPr/>
        <a:lstStyle/>
        <a:p>
          <a:pPr algn="ctr"/>
          <a:r>
            <a:rPr lang="en-US" sz="2000" dirty="0"/>
            <a:t>Week 5</a:t>
          </a:r>
          <a:br>
            <a:rPr lang="en-US" sz="2100" dirty="0"/>
          </a:br>
          <a:r>
            <a:rPr lang="en-US" sz="1600" dirty="0"/>
            <a:t>63 complete 58 declined</a:t>
          </a:r>
        </a:p>
      </dgm:t>
    </dgm:pt>
    <dgm:pt modelId="{3ECE110E-B07E-4F19-B2DF-3E42E99B2E8D}" type="parTrans" cxnId="{33A927E1-3C94-4A92-8DB3-42886008240C}">
      <dgm:prSet/>
      <dgm:spPr/>
      <dgm:t>
        <a:bodyPr/>
        <a:lstStyle/>
        <a:p>
          <a:endParaRPr lang="en-US"/>
        </a:p>
      </dgm:t>
    </dgm:pt>
    <dgm:pt modelId="{47B1D0F3-117D-4CE7-9037-3F5A4995054A}" type="sibTrans" cxnId="{33A927E1-3C94-4A92-8DB3-42886008240C}">
      <dgm:prSet/>
      <dgm:spPr/>
      <dgm:t>
        <a:bodyPr/>
        <a:lstStyle/>
        <a:p>
          <a:endParaRPr lang="en-US"/>
        </a:p>
      </dgm:t>
    </dgm:pt>
    <dgm:pt modelId="{BBAA1F2D-CF59-475B-802F-8CD3D4FD58D3}">
      <dgm:prSet phldrT="[Text]" custT="1"/>
      <dgm:spPr/>
      <dgm:t>
        <a:bodyPr/>
        <a:lstStyle/>
        <a:p>
          <a:pPr algn="ctr"/>
          <a:r>
            <a:rPr lang="en-US" sz="2000" dirty="0"/>
            <a:t>Week 6</a:t>
          </a:r>
          <a:br>
            <a:rPr lang="en-US" sz="2100" dirty="0"/>
          </a:br>
          <a:r>
            <a:rPr lang="en-US" sz="1600" dirty="0"/>
            <a:t>41 complete 17 declined</a:t>
          </a:r>
        </a:p>
      </dgm:t>
    </dgm:pt>
    <dgm:pt modelId="{A5860C16-938B-4A63-AB78-978C73DA574B}" type="parTrans" cxnId="{52EA27CB-892E-4FE2-BF5D-903DCE16E7FA}">
      <dgm:prSet/>
      <dgm:spPr/>
      <dgm:t>
        <a:bodyPr/>
        <a:lstStyle/>
        <a:p>
          <a:endParaRPr lang="en-GB"/>
        </a:p>
      </dgm:t>
    </dgm:pt>
    <dgm:pt modelId="{95A017EA-3E30-4D88-ABC4-829C64AEB723}" type="sibTrans" cxnId="{52EA27CB-892E-4FE2-BF5D-903DCE16E7FA}">
      <dgm:prSet/>
      <dgm:spPr/>
      <dgm:t>
        <a:bodyPr/>
        <a:lstStyle/>
        <a:p>
          <a:endParaRPr lang="en-GB"/>
        </a:p>
      </dgm:t>
    </dgm:pt>
    <dgm:pt modelId="{EB3CB291-E23A-4667-A32E-A640A76557A1}" type="pres">
      <dgm:prSet presAssocID="{41DDEAAE-DE55-45A3-A4F7-3874E0140D37}" presName="rootnode" presStyleCnt="0">
        <dgm:presLayoutVars>
          <dgm:chMax/>
          <dgm:chPref/>
          <dgm:dir/>
          <dgm:animLvl val="lvl"/>
        </dgm:presLayoutVars>
      </dgm:prSet>
      <dgm:spPr/>
    </dgm:pt>
    <dgm:pt modelId="{01035298-0CF7-4145-8EE2-24DBFEAF33BB}" type="pres">
      <dgm:prSet presAssocID="{E4D23657-D1E8-4B22-974B-8DC90813F51B}" presName="composite" presStyleCnt="0"/>
      <dgm:spPr/>
    </dgm:pt>
    <dgm:pt modelId="{21E1F518-1190-4883-914B-1FB66E6D3A63}" type="pres">
      <dgm:prSet presAssocID="{E4D23657-D1E8-4B22-974B-8DC90813F51B}" presName="LShape" presStyleLbl="alignNode1" presStyleIdx="0" presStyleCnt="11"/>
      <dgm:spPr/>
    </dgm:pt>
    <dgm:pt modelId="{80B372F1-8EF3-4532-ACC6-E65E1D63ACA2}" type="pres">
      <dgm:prSet presAssocID="{E4D23657-D1E8-4B22-974B-8DC90813F51B}" presName="ParentText" presStyleLbl="revTx" presStyleIdx="0" presStyleCnt="6">
        <dgm:presLayoutVars>
          <dgm:chMax val="0"/>
          <dgm:chPref val="0"/>
          <dgm:bulletEnabled val="1"/>
        </dgm:presLayoutVars>
      </dgm:prSet>
      <dgm:spPr/>
    </dgm:pt>
    <dgm:pt modelId="{B746139E-4627-4CCC-9299-5653D77ED24D}" type="pres">
      <dgm:prSet presAssocID="{E4D23657-D1E8-4B22-974B-8DC90813F51B}" presName="Triangle" presStyleLbl="alignNode1" presStyleIdx="1" presStyleCnt="11"/>
      <dgm:spPr/>
    </dgm:pt>
    <dgm:pt modelId="{780BC64D-2F67-498A-99F6-7EB28080D705}" type="pres">
      <dgm:prSet presAssocID="{529487B0-19AA-4AAC-8F83-CF2C113EB84D}" presName="sibTrans" presStyleCnt="0"/>
      <dgm:spPr/>
    </dgm:pt>
    <dgm:pt modelId="{68E230FA-2656-4C78-B827-58AFD214F445}" type="pres">
      <dgm:prSet presAssocID="{529487B0-19AA-4AAC-8F83-CF2C113EB84D}" presName="space" presStyleCnt="0"/>
      <dgm:spPr/>
    </dgm:pt>
    <dgm:pt modelId="{B07824BD-C1CB-4098-8E38-D3E1F721DF31}" type="pres">
      <dgm:prSet presAssocID="{EF034794-D109-40B6-8FA2-8971C3123AB6}" presName="composite" presStyleCnt="0"/>
      <dgm:spPr/>
    </dgm:pt>
    <dgm:pt modelId="{85769F8C-5820-4CB5-B01D-69A648973D8F}" type="pres">
      <dgm:prSet presAssocID="{EF034794-D109-40B6-8FA2-8971C3123AB6}" presName="LShape" presStyleLbl="alignNode1" presStyleIdx="2" presStyleCnt="11"/>
      <dgm:spPr/>
    </dgm:pt>
    <dgm:pt modelId="{18F7A15A-3ED1-4A32-B700-36B8D6BBE441}" type="pres">
      <dgm:prSet presAssocID="{EF034794-D109-40B6-8FA2-8971C3123AB6}" presName="ParentText" presStyleLbl="revTx" presStyleIdx="1" presStyleCnt="6" custScaleX="111216">
        <dgm:presLayoutVars>
          <dgm:chMax val="0"/>
          <dgm:chPref val="0"/>
          <dgm:bulletEnabled val="1"/>
        </dgm:presLayoutVars>
      </dgm:prSet>
      <dgm:spPr/>
    </dgm:pt>
    <dgm:pt modelId="{F6F2BEFC-1674-4E8D-98FF-DE4432BB887C}" type="pres">
      <dgm:prSet presAssocID="{EF034794-D109-40B6-8FA2-8971C3123AB6}" presName="Triangle" presStyleLbl="alignNode1" presStyleIdx="3" presStyleCnt="11"/>
      <dgm:spPr/>
    </dgm:pt>
    <dgm:pt modelId="{E26373E0-D095-405B-9F4A-CC7FBB5BEBD2}" type="pres">
      <dgm:prSet presAssocID="{CDDFC891-FC62-4131-A642-2D94388BCCE2}" presName="sibTrans" presStyleCnt="0"/>
      <dgm:spPr/>
    </dgm:pt>
    <dgm:pt modelId="{8B10941C-73F0-477C-9F3D-EB0A4525ACBE}" type="pres">
      <dgm:prSet presAssocID="{CDDFC891-FC62-4131-A642-2D94388BCCE2}" presName="space" presStyleCnt="0"/>
      <dgm:spPr/>
    </dgm:pt>
    <dgm:pt modelId="{DF2F85E9-6BAE-40EA-8F18-DAFCA3EFFB69}" type="pres">
      <dgm:prSet presAssocID="{15E11DBD-E9B5-4BCF-A56C-7AAE26CE30DC}" presName="composite" presStyleCnt="0"/>
      <dgm:spPr/>
    </dgm:pt>
    <dgm:pt modelId="{A5E67CF4-39ED-4CC8-A27F-E45EA5D3AC44}" type="pres">
      <dgm:prSet presAssocID="{15E11DBD-E9B5-4BCF-A56C-7AAE26CE30DC}" presName="LShape" presStyleLbl="alignNode1" presStyleIdx="4" presStyleCnt="11"/>
      <dgm:spPr/>
    </dgm:pt>
    <dgm:pt modelId="{F0124EB5-2136-46F3-B2F4-41A5196C24A0}" type="pres">
      <dgm:prSet presAssocID="{15E11DBD-E9B5-4BCF-A56C-7AAE26CE30DC}" presName="ParentText" presStyleLbl="revTx" presStyleIdx="2" presStyleCnt="6" custScaleX="119606">
        <dgm:presLayoutVars>
          <dgm:chMax val="0"/>
          <dgm:chPref val="0"/>
          <dgm:bulletEnabled val="1"/>
        </dgm:presLayoutVars>
      </dgm:prSet>
      <dgm:spPr/>
    </dgm:pt>
    <dgm:pt modelId="{D5E82CFA-3F05-41CB-A66C-3A904CCE06CE}" type="pres">
      <dgm:prSet presAssocID="{15E11DBD-E9B5-4BCF-A56C-7AAE26CE30DC}" presName="Triangle" presStyleLbl="alignNode1" presStyleIdx="5" presStyleCnt="11"/>
      <dgm:spPr/>
    </dgm:pt>
    <dgm:pt modelId="{F5574CB1-AC1C-4773-A4A7-C4CE14EF6374}" type="pres">
      <dgm:prSet presAssocID="{329BDEDB-415B-4AB3-B964-E819D0C56DBB}" presName="sibTrans" presStyleCnt="0"/>
      <dgm:spPr/>
    </dgm:pt>
    <dgm:pt modelId="{14FCF07D-F999-4928-B62C-1135C3080FD1}" type="pres">
      <dgm:prSet presAssocID="{329BDEDB-415B-4AB3-B964-E819D0C56DBB}" presName="space" presStyleCnt="0"/>
      <dgm:spPr/>
    </dgm:pt>
    <dgm:pt modelId="{2489F161-D1CF-4A3D-8E95-6382395DC25B}" type="pres">
      <dgm:prSet presAssocID="{778AA374-0E17-4AEA-8EB6-0C342D57D8D8}" presName="composite" presStyleCnt="0"/>
      <dgm:spPr/>
    </dgm:pt>
    <dgm:pt modelId="{06EAFCDC-2041-4C37-BE64-7627BAA16382}" type="pres">
      <dgm:prSet presAssocID="{778AA374-0E17-4AEA-8EB6-0C342D57D8D8}" presName="LShape" presStyleLbl="alignNode1" presStyleIdx="6" presStyleCnt="11"/>
      <dgm:spPr/>
    </dgm:pt>
    <dgm:pt modelId="{AFC6068B-131B-444D-AF53-A5A2A6DC9AE7}" type="pres">
      <dgm:prSet presAssocID="{778AA374-0E17-4AEA-8EB6-0C342D57D8D8}" presName="ParentText" presStyleLbl="revTx" presStyleIdx="3" presStyleCnt="6" custScaleX="107471">
        <dgm:presLayoutVars>
          <dgm:chMax val="0"/>
          <dgm:chPref val="0"/>
          <dgm:bulletEnabled val="1"/>
        </dgm:presLayoutVars>
      </dgm:prSet>
      <dgm:spPr/>
    </dgm:pt>
    <dgm:pt modelId="{F62C0D9F-BF11-4D63-A28B-80FA21343A28}" type="pres">
      <dgm:prSet presAssocID="{778AA374-0E17-4AEA-8EB6-0C342D57D8D8}" presName="Triangle" presStyleLbl="alignNode1" presStyleIdx="7" presStyleCnt="11"/>
      <dgm:spPr/>
    </dgm:pt>
    <dgm:pt modelId="{F5EC4F6A-2B4F-420C-9BEA-A14EFB832731}" type="pres">
      <dgm:prSet presAssocID="{1A604594-E883-4DA9-8A2A-16DFACE8640A}" presName="sibTrans" presStyleCnt="0"/>
      <dgm:spPr/>
    </dgm:pt>
    <dgm:pt modelId="{41DC2B0B-BD37-48C1-BB85-7F75AC60BB5F}" type="pres">
      <dgm:prSet presAssocID="{1A604594-E883-4DA9-8A2A-16DFACE8640A}" presName="space" presStyleCnt="0"/>
      <dgm:spPr/>
    </dgm:pt>
    <dgm:pt modelId="{D2C6C114-9E17-4E64-9FCF-9C4365FE25B7}" type="pres">
      <dgm:prSet presAssocID="{05F1A7D0-6E45-49DA-80B3-7FF4B8783E58}" presName="composite" presStyleCnt="0"/>
      <dgm:spPr/>
    </dgm:pt>
    <dgm:pt modelId="{BA06DEFD-3E20-41CA-8CC7-585BE7A02A00}" type="pres">
      <dgm:prSet presAssocID="{05F1A7D0-6E45-49DA-80B3-7FF4B8783E58}" presName="LShape" presStyleLbl="alignNode1" presStyleIdx="8" presStyleCnt="11"/>
      <dgm:spPr/>
    </dgm:pt>
    <dgm:pt modelId="{D81336A4-814F-45EF-B582-2466B0D2E2A7}" type="pres">
      <dgm:prSet presAssocID="{05F1A7D0-6E45-49DA-80B3-7FF4B8783E58}" presName="ParentText" presStyleLbl="revTx" presStyleIdx="4" presStyleCnt="6" custScaleX="114087">
        <dgm:presLayoutVars>
          <dgm:chMax val="0"/>
          <dgm:chPref val="0"/>
          <dgm:bulletEnabled val="1"/>
        </dgm:presLayoutVars>
      </dgm:prSet>
      <dgm:spPr/>
    </dgm:pt>
    <dgm:pt modelId="{08C241C2-09F0-4F32-9850-F4BFD61301D0}" type="pres">
      <dgm:prSet presAssocID="{05F1A7D0-6E45-49DA-80B3-7FF4B8783E58}" presName="Triangle" presStyleLbl="alignNode1" presStyleIdx="9" presStyleCnt="11"/>
      <dgm:spPr/>
    </dgm:pt>
    <dgm:pt modelId="{D6065EED-8CCC-4C1E-A3FE-0A1C71A19B11}" type="pres">
      <dgm:prSet presAssocID="{47B1D0F3-117D-4CE7-9037-3F5A4995054A}" presName="sibTrans" presStyleCnt="0"/>
      <dgm:spPr/>
    </dgm:pt>
    <dgm:pt modelId="{B7BD97AC-ED19-43DB-892C-23455E77D035}" type="pres">
      <dgm:prSet presAssocID="{47B1D0F3-117D-4CE7-9037-3F5A4995054A}" presName="space" presStyleCnt="0"/>
      <dgm:spPr/>
    </dgm:pt>
    <dgm:pt modelId="{FE21E6F9-3D8F-4E8E-AECC-6CAF2605F277}" type="pres">
      <dgm:prSet presAssocID="{BBAA1F2D-CF59-475B-802F-8CD3D4FD58D3}" presName="composite" presStyleCnt="0"/>
      <dgm:spPr/>
    </dgm:pt>
    <dgm:pt modelId="{E3B8B30D-9EC8-4F2E-952C-849B1B5ACD1C}" type="pres">
      <dgm:prSet presAssocID="{BBAA1F2D-CF59-475B-802F-8CD3D4FD58D3}" presName="LShape" presStyleLbl="alignNode1" presStyleIdx="10" presStyleCnt="11"/>
      <dgm:spPr/>
    </dgm:pt>
    <dgm:pt modelId="{1CE5E94B-5663-4F56-975D-0432FD7AAC6A}" type="pres">
      <dgm:prSet presAssocID="{BBAA1F2D-CF59-475B-802F-8CD3D4FD58D3}" presName="ParentText" presStyleLbl="revTx" presStyleIdx="5" presStyleCnt="6" custScaleX="112549">
        <dgm:presLayoutVars>
          <dgm:chMax val="0"/>
          <dgm:chPref val="0"/>
          <dgm:bulletEnabled val="1"/>
        </dgm:presLayoutVars>
      </dgm:prSet>
      <dgm:spPr/>
    </dgm:pt>
  </dgm:ptLst>
  <dgm:cxnLst>
    <dgm:cxn modelId="{22FF9014-7A55-4CFE-809C-8F7743C3DC3F}" type="presOf" srcId="{BBAA1F2D-CF59-475B-802F-8CD3D4FD58D3}" destId="{1CE5E94B-5663-4F56-975D-0432FD7AAC6A}" srcOrd="0" destOrd="0" presId="urn:microsoft.com/office/officeart/2009/3/layout/StepUpProcess"/>
    <dgm:cxn modelId="{144D3C17-9BB9-4853-A637-BAE8CE37705E}" type="presOf" srcId="{EF034794-D109-40B6-8FA2-8971C3123AB6}" destId="{18F7A15A-3ED1-4A32-B700-36B8D6BBE441}" srcOrd="0" destOrd="0" presId="urn:microsoft.com/office/officeart/2009/3/layout/StepUpProcess"/>
    <dgm:cxn modelId="{B9285067-C906-4FDE-AAAC-9EE99F7669E3}" type="presOf" srcId="{E4D23657-D1E8-4B22-974B-8DC90813F51B}" destId="{80B372F1-8EF3-4532-ACC6-E65E1D63ACA2}" srcOrd="0" destOrd="0" presId="urn:microsoft.com/office/officeart/2009/3/layout/StepUpProcess"/>
    <dgm:cxn modelId="{6F55886F-2AC8-4F4F-B328-821CB3A2117B}" srcId="{41DDEAAE-DE55-45A3-A4F7-3874E0140D37}" destId="{778AA374-0E17-4AEA-8EB6-0C342D57D8D8}" srcOrd="3" destOrd="0" parTransId="{5E28F01D-9664-415C-A0CD-EBFDAB29426C}" sibTransId="{1A604594-E883-4DA9-8A2A-16DFACE8640A}"/>
    <dgm:cxn modelId="{686E8776-31B9-4547-B165-83B2470E83E1}" type="presOf" srcId="{778AA374-0E17-4AEA-8EB6-0C342D57D8D8}" destId="{AFC6068B-131B-444D-AF53-A5A2A6DC9AE7}" srcOrd="0" destOrd="0" presId="urn:microsoft.com/office/officeart/2009/3/layout/StepUpProcess"/>
    <dgm:cxn modelId="{6178317C-4B4F-4FC5-8AC2-7ABBDA27CE1F}" type="presOf" srcId="{05F1A7D0-6E45-49DA-80B3-7FF4B8783E58}" destId="{D81336A4-814F-45EF-B582-2466B0D2E2A7}" srcOrd="0" destOrd="0" presId="urn:microsoft.com/office/officeart/2009/3/layout/StepUpProcess"/>
    <dgm:cxn modelId="{99F95D8E-A851-4953-A3C5-9BF7753ED9FA}" srcId="{41DDEAAE-DE55-45A3-A4F7-3874E0140D37}" destId="{E4D23657-D1E8-4B22-974B-8DC90813F51B}" srcOrd="0" destOrd="0" parTransId="{89EF0911-2234-42D0-AEF3-7FADAFD12999}" sibTransId="{529487B0-19AA-4AAC-8F83-CF2C113EB84D}"/>
    <dgm:cxn modelId="{A98402AF-AFAB-470F-9C97-EF1C509D8499}" type="presOf" srcId="{15E11DBD-E9B5-4BCF-A56C-7AAE26CE30DC}" destId="{F0124EB5-2136-46F3-B2F4-41A5196C24A0}" srcOrd="0" destOrd="0" presId="urn:microsoft.com/office/officeart/2009/3/layout/StepUpProcess"/>
    <dgm:cxn modelId="{80FF73C0-9BCD-436E-A85B-D6D7D322462C}" srcId="{41DDEAAE-DE55-45A3-A4F7-3874E0140D37}" destId="{EF034794-D109-40B6-8FA2-8971C3123AB6}" srcOrd="1" destOrd="0" parTransId="{64D09C75-3D44-4CEF-9459-5C91DB44A9EA}" sibTransId="{CDDFC891-FC62-4131-A642-2D94388BCCE2}"/>
    <dgm:cxn modelId="{52EA27CB-892E-4FE2-BF5D-903DCE16E7FA}" srcId="{41DDEAAE-DE55-45A3-A4F7-3874E0140D37}" destId="{BBAA1F2D-CF59-475B-802F-8CD3D4FD58D3}" srcOrd="5" destOrd="0" parTransId="{A5860C16-938B-4A63-AB78-978C73DA574B}" sibTransId="{95A017EA-3E30-4D88-ABC4-829C64AEB723}"/>
    <dgm:cxn modelId="{33A927E1-3C94-4A92-8DB3-42886008240C}" srcId="{41DDEAAE-DE55-45A3-A4F7-3874E0140D37}" destId="{05F1A7D0-6E45-49DA-80B3-7FF4B8783E58}" srcOrd="4" destOrd="0" parTransId="{3ECE110E-B07E-4F19-B2DF-3E42E99B2E8D}" sibTransId="{47B1D0F3-117D-4CE7-9037-3F5A4995054A}"/>
    <dgm:cxn modelId="{5E0737F0-6DE4-4885-BC59-82E10D617E50}" srcId="{41DDEAAE-DE55-45A3-A4F7-3874E0140D37}" destId="{15E11DBD-E9B5-4BCF-A56C-7AAE26CE30DC}" srcOrd="2" destOrd="0" parTransId="{B7B43D5B-12E9-44B1-B818-4B50F6AD3C0A}" sibTransId="{329BDEDB-415B-4AB3-B964-E819D0C56DBB}"/>
    <dgm:cxn modelId="{2607AFFA-E9F8-4160-9AE4-19F4DB2B71C9}" type="presOf" srcId="{41DDEAAE-DE55-45A3-A4F7-3874E0140D37}" destId="{EB3CB291-E23A-4667-A32E-A640A76557A1}" srcOrd="0" destOrd="0" presId="urn:microsoft.com/office/officeart/2009/3/layout/StepUpProcess"/>
    <dgm:cxn modelId="{D3BFF791-8D8E-4FBF-9F59-1FB887121875}" type="presParOf" srcId="{EB3CB291-E23A-4667-A32E-A640A76557A1}" destId="{01035298-0CF7-4145-8EE2-24DBFEAF33BB}" srcOrd="0" destOrd="0" presId="urn:microsoft.com/office/officeart/2009/3/layout/StepUpProcess"/>
    <dgm:cxn modelId="{AFA2BCAD-2F0B-4C3E-86A6-55A260AD16B0}" type="presParOf" srcId="{01035298-0CF7-4145-8EE2-24DBFEAF33BB}" destId="{21E1F518-1190-4883-914B-1FB66E6D3A63}" srcOrd="0" destOrd="0" presId="urn:microsoft.com/office/officeart/2009/3/layout/StepUpProcess"/>
    <dgm:cxn modelId="{AF2B8620-9DC0-4A87-9014-D45C2D1F8B38}" type="presParOf" srcId="{01035298-0CF7-4145-8EE2-24DBFEAF33BB}" destId="{80B372F1-8EF3-4532-ACC6-E65E1D63ACA2}" srcOrd="1" destOrd="0" presId="urn:microsoft.com/office/officeart/2009/3/layout/StepUpProcess"/>
    <dgm:cxn modelId="{4AA5420E-C2A1-4D24-A1DA-DA9E7976427D}" type="presParOf" srcId="{01035298-0CF7-4145-8EE2-24DBFEAF33BB}" destId="{B746139E-4627-4CCC-9299-5653D77ED24D}" srcOrd="2" destOrd="0" presId="urn:microsoft.com/office/officeart/2009/3/layout/StepUpProcess"/>
    <dgm:cxn modelId="{C3204B2A-D9EE-439E-BA61-A2C860BFF519}" type="presParOf" srcId="{EB3CB291-E23A-4667-A32E-A640A76557A1}" destId="{780BC64D-2F67-498A-99F6-7EB28080D705}" srcOrd="1" destOrd="0" presId="urn:microsoft.com/office/officeart/2009/3/layout/StepUpProcess"/>
    <dgm:cxn modelId="{49AEC91A-7C1D-4222-94BA-4D738F2D6C79}" type="presParOf" srcId="{780BC64D-2F67-498A-99F6-7EB28080D705}" destId="{68E230FA-2656-4C78-B827-58AFD214F445}" srcOrd="0" destOrd="0" presId="urn:microsoft.com/office/officeart/2009/3/layout/StepUpProcess"/>
    <dgm:cxn modelId="{B3ADA2AF-BE62-4C22-84A1-F4C5043918A4}" type="presParOf" srcId="{EB3CB291-E23A-4667-A32E-A640A76557A1}" destId="{B07824BD-C1CB-4098-8E38-D3E1F721DF31}" srcOrd="2" destOrd="0" presId="urn:microsoft.com/office/officeart/2009/3/layout/StepUpProcess"/>
    <dgm:cxn modelId="{D55AC698-F4A8-404D-94F4-78DB0A0637AF}" type="presParOf" srcId="{B07824BD-C1CB-4098-8E38-D3E1F721DF31}" destId="{85769F8C-5820-4CB5-B01D-69A648973D8F}" srcOrd="0" destOrd="0" presId="urn:microsoft.com/office/officeart/2009/3/layout/StepUpProcess"/>
    <dgm:cxn modelId="{6DF3D3A6-F203-4587-9E47-85B7CF8CB3D6}" type="presParOf" srcId="{B07824BD-C1CB-4098-8E38-D3E1F721DF31}" destId="{18F7A15A-3ED1-4A32-B700-36B8D6BBE441}" srcOrd="1" destOrd="0" presId="urn:microsoft.com/office/officeart/2009/3/layout/StepUpProcess"/>
    <dgm:cxn modelId="{B0900791-DD10-486B-8501-E09AD6094101}" type="presParOf" srcId="{B07824BD-C1CB-4098-8E38-D3E1F721DF31}" destId="{F6F2BEFC-1674-4E8D-98FF-DE4432BB887C}" srcOrd="2" destOrd="0" presId="urn:microsoft.com/office/officeart/2009/3/layout/StepUpProcess"/>
    <dgm:cxn modelId="{3EE6A66E-230B-46C6-B833-F1FB7D9677BB}" type="presParOf" srcId="{EB3CB291-E23A-4667-A32E-A640A76557A1}" destId="{E26373E0-D095-405B-9F4A-CC7FBB5BEBD2}" srcOrd="3" destOrd="0" presId="urn:microsoft.com/office/officeart/2009/3/layout/StepUpProcess"/>
    <dgm:cxn modelId="{3C46AB4C-8FD6-4F18-89B0-206793A671D9}" type="presParOf" srcId="{E26373E0-D095-405B-9F4A-CC7FBB5BEBD2}" destId="{8B10941C-73F0-477C-9F3D-EB0A4525ACBE}" srcOrd="0" destOrd="0" presId="urn:microsoft.com/office/officeart/2009/3/layout/StepUpProcess"/>
    <dgm:cxn modelId="{BD02CC66-E7B8-4247-B83C-1E49E3A3190F}" type="presParOf" srcId="{EB3CB291-E23A-4667-A32E-A640A76557A1}" destId="{DF2F85E9-6BAE-40EA-8F18-DAFCA3EFFB69}" srcOrd="4" destOrd="0" presId="urn:microsoft.com/office/officeart/2009/3/layout/StepUpProcess"/>
    <dgm:cxn modelId="{73FD8DEB-3FA4-428D-8D3F-4FFB6F588D0C}" type="presParOf" srcId="{DF2F85E9-6BAE-40EA-8F18-DAFCA3EFFB69}" destId="{A5E67CF4-39ED-4CC8-A27F-E45EA5D3AC44}" srcOrd="0" destOrd="0" presId="urn:microsoft.com/office/officeart/2009/3/layout/StepUpProcess"/>
    <dgm:cxn modelId="{1D96201E-2684-4A2C-ABB0-E762F06034DB}" type="presParOf" srcId="{DF2F85E9-6BAE-40EA-8F18-DAFCA3EFFB69}" destId="{F0124EB5-2136-46F3-B2F4-41A5196C24A0}" srcOrd="1" destOrd="0" presId="urn:microsoft.com/office/officeart/2009/3/layout/StepUpProcess"/>
    <dgm:cxn modelId="{24606857-F5A8-4647-9106-43600BEA9834}" type="presParOf" srcId="{DF2F85E9-6BAE-40EA-8F18-DAFCA3EFFB69}" destId="{D5E82CFA-3F05-41CB-A66C-3A904CCE06CE}" srcOrd="2" destOrd="0" presId="urn:microsoft.com/office/officeart/2009/3/layout/StepUpProcess"/>
    <dgm:cxn modelId="{07D8BB63-7C45-4577-8989-CC9573B5B902}" type="presParOf" srcId="{EB3CB291-E23A-4667-A32E-A640A76557A1}" destId="{F5574CB1-AC1C-4773-A4A7-C4CE14EF6374}" srcOrd="5" destOrd="0" presId="urn:microsoft.com/office/officeart/2009/3/layout/StepUpProcess"/>
    <dgm:cxn modelId="{C4CA2C05-C5A2-47D3-932D-7D1B0EE24BEE}" type="presParOf" srcId="{F5574CB1-AC1C-4773-A4A7-C4CE14EF6374}" destId="{14FCF07D-F999-4928-B62C-1135C3080FD1}" srcOrd="0" destOrd="0" presId="urn:microsoft.com/office/officeart/2009/3/layout/StepUpProcess"/>
    <dgm:cxn modelId="{7F15FDE7-0796-409E-8E14-33BDA45130DC}" type="presParOf" srcId="{EB3CB291-E23A-4667-A32E-A640A76557A1}" destId="{2489F161-D1CF-4A3D-8E95-6382395DC25B}" srcOrd="6" destOrd="0" presId="urn:microsoft.com/office/officeart/2009/3/layout/StepUpProcess"/>
    <dgm:cxn modelId="{A311EB17-7B3B-4E73-8877-7EDCECD2CCA9}" type="presParOf" srcId="{2489F161-D1CF-4A3D-8E95-6382395DC25B}" destId="{06EAFCDC-2041-4C37-BE64-7627BAA16382}" srcOrd="0" destOrd="0" presId="urn:microsoft.com/office/officeart/2009/3/layout/StepUpProcess"/>
    <dgm:cxn modelId="{F054D3EE-12ED-41DF-BC28-75AFF24A2011}" type="presParOf" srcId="{2489F161-D1CF-4A3D-8E95-6382395DC25B}" destId="{AFC6068B-131B-444D-AF53-A5A2A6DC9AE7}" srcOrd="1" destOrd="0" presId="urn:microsoft.com/office/officeart/2009/3/layout/StepUpProcess"/>
    <dgm:cxn modelId="{B3F265FC-C9A3-4AB3-9CED-F7D5EE371186}" type="presParOf" srcId="{2489F161-D1CF-4A3D-8E95-6382395DC25B}" destId="{F62C0D9F-BF11-4D63-A28B-80FA21343A28}" srcOrd="2" destOrd="0" presId="urn:microsoft.com/office/officeart/2009/3/layout/StepUpProcess"/>
    <dgm:cxn modelId="{41FBC4D4-7CE4-4553-BFA6-B9C39AFCA8EF}" type="presParOf" srcId="{EB3CB291-E23A-4667-A32E-A640A76557A1}" destId="{F5EC4F6A-2B4F-420C-9BEA-A14EFB832731}" srcOrd="7" destOrd="0" presId="urn:microsoft.com/office/officeart/2009/3/layout/StepUpProcess"/>
    <dgm:cxn modelId="{604F1BFC-D1C1-4B05-9E80-FEB729EF06F6}" type="presParOf" srcId="{F5EC4F6A-2B4F-420C-9BEA-A14EFB832731}" destId="{41DC2B0B-BD37-48C1-BB85-7F75AC60BB5F}" srcOrd="0" destOrd="0" presId="urn:microsoft.com/office/officeart/2009/3/layout/StepUpProcess"/>
    <dgm:cxn modelId="{C8CE4F5C-2D1E-4F23-B70E-3CA4AB9E86D1}" type="presParOf" srcId="{EB3CB291-E23A-4667-A32E-A640A76557A1}" destId="{D2C6C114-9E17-4E64-9FCF-9C4365FE25B7}" srcOrd="8" destOrd="0" presId="urn:microsoft.com/office/officeart/2009/3/layout/StepUpProcess"/>
    <dgm:cxn modelId="{28DAD026-A7ED-4EA6-BA50-86753202B1A1}" type="presParOf" srcId="{D2C6C114-9E17-4E64-9FCF-9C4365FE25B7}" destId="{BA06DEFD-3E20-41CA-8CC7-585BE7A02A00}" srcOrd="0" destOrd="0" presId="urn:microsoft.com/office/officeart/2009/3/layout/StepUpProcess"/>
    <dgm:cxn modelId="{1A762ABB-221E-44D3-9B21-B2EC055FC66D}" type="presParOf" srcId="{D2C6C114-9E17-4E64-9FCF-9C4365FE25B7}" destId="{D81336A4-814F-45EF-B582-2466B0D2E2A7}" srcOrd="1" destOrd="0" presId="urn:microsoft.com/office/officeart/2009/3/layout/StepUpProcess"/>
    <dgm:cxn modelId="{E92E16C0-5D75-47A9-841E-6193FEB33449}" type="presParOf" srcId="{D2C6C114-9E17-4E64-9FCF-9C4365FE25B7}" destId="{08C241C2-09F0-4F32-9850-F4BFD61301D0}" srcOrd="2" destOrd="0" presId="urn:microsoft.com/office/officeart/2009/3/layout/StepUpProcess"/>
    <dgm:cxn modelId="{4AC5C4AD-A870-434D-B6B6-8CA515C1F994}" type="presParOf" srcId="{EB3CB291-E23A-4667-A32E-A640A76557A1}" destId="{D6065EED-8CCC-4C1E-A3FE-0A1C71A19B11}" srcOrd="9" destOrd="0" presId="urn:microsoft.com/office/officeart/2009/3/layout/StepUpProcess"/>
    <dgm:cxn modelId="{8E653254-9DAA-4163-B8E3-94AFE4217191}" type="presParOf" srcId="{D6065EED-8CCC-4C1E-A3FE-0A1C71A19B11}" destId="{B7BD97AC-ED19-43DB-892C-23455E77D035}" srcOrd="0" destOrd="0" presId="urn:microsoft.com/office/officeart/2009/3/layout/StepUpProcess"/>
    <dgm:cxn modelId="{B1A9489B-4161-44EE-AD65-93A2078F4D51}" type="presParOf" srcId="{EB3CB291-E23A-4667-A32E-A640A76557A1}" destId="{FE21E6F9-3D8F-4E8E-AECC-6CAF2605F277}" srcOrd="10" destOrd="0" presId="urn:microsoft.com/office/officeart/2009/3/layout/StepUpProcess"/>
    <dgm:cxn modelId="{72F6F4E3-C1F3-4311-9212-263BCA22E139}" type="presParOf" srcId="{FE21E6F9-3D8F-4E8E-AECC-6CAF2605F277}" destId="{E3B8B30D-9EC8-4F2E-952C-849B1B5ACD1C}" srcOrd="0" destOrd="0" presId="urn:microsoft.com/office/officeart/2009/3/layout/StepUpProcess"/>
    <dgm:cxn modelId="{97492D7E-781E-490F-BC82-1792FC931C5E}" type="presParOf" srcId="{FE21E6F9-3D8F-4E8E-AECC-6CAF2605F277}" destId="{1CE5E94B-5663-4F56-975D-0432FD7AAC6A}" srcOrd="1" destOrd="0" presId="urn:microsoft.com/office/officeart/2009/3/layout/StepUp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1E1F518-1190-4883-914B-1FB66E6D3A63}">
      <dsp:nvSpPr>
        <dsp:cNvPr id="0" name=""/>
        <dsp:cNvSpPr/>
      </dsp:nvSpPr>
      <dsp:spPr>
        <a:xfrm rot="5400000">
          <a:off x="286462" y="2112714"/>
          <a:ext cx="854933" cy="1422589"/>
        </a:xfrm>
        <a:prstGeom prst="corner">
          <a:avLst>
            <a:gd name="adj1" fmla="val 16120"/>
            <a:gd name="adj2" fmla="val 1611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0B372F1-8EF3-4532-ACC6-E65E1D63ACA2}">
      <dsp:nvSpPr>
        <dsp:cNvPr id="0" name=""/>
        <dsp:cNvSpPr/>
      </dsp:nvSpPr>
      <dsp:spPr>
        <a:xfrm>
          <a:off x="143753" y="2537761"/>
          <a:ext cx="1284322" cy="112578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Week 1</a:t>
          </a:r>
          <a:r>
            <a:rPr lang="en-US" sz="1600" kern="1200" dirty="0"/>
            <a:t> </a:t>
          </a:r>
          <a:br>
            <a:rPr lang="en-US" sz="1600" kern="1200" dirty="0"/>
          </a:br>
          <a:r>
            <a:rPr lang="en-US" sz="1600" kern="1200" dirty="0"/>
            <a:t>52 complete 36 declined</a:t>
          </a:r>
        </a:p>
      </dsp:txBody>
      <dsp:txXfrm>
        <a:off x="143753" y="2537761"/>
        <a:ext cx="1284322" cy="1125783"/>
      </dsp:txXfrm>
    </dsp:sp>
    <dsp:sp modelId="{B746139E-4627-4CCC-9299-5653D77ED24D}">
      <dsp:nvSpPr>
        <dsp:cNvPr id="0" name=""/>
        <dsp:cNvSpPr/>
      </dsp:nvSpPr>
      <dsp:spPr>
        <a:xfrm>
          <a:off x="1185750" y="2007981"/>
          <a:ext cx="242324" cy="242324"/>
        </a:xfrm>
        <a:prstGeom prst="triangle">
          <a:avLst>
            <a:gd name="adj" fmla="val 10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5769F8C-5820-4CB5-B01D-69A648973D8F}">
      <dsp:nvSpPr>
        <dsp:cNvPr id="0" name=""/>
        <dsp:cNvSpPr/>
      </dsp:nvSpPr>
      <dsp:spPr>
        <a:xfrm rot="5400000">
          <a:off x="1858723" y="1723656"/>
          <a:ext cx="854933" cy="1422589"/>
        </a:xfrm>
        <a:prstGeom prst="corner">
          <a:avLst>
            <a:gd name="adj1" fmla="val 16120"/>
            <a:gd name="adj2" fmla="val 1611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8F7A15A-3ED1-4A32-B700-36B8D6BBE441}">
      <dsp:nvSpPr>
        <dsp:cNvPr id="0" name=""/>
        <dsp:cNvSpPr/>
      </dsp:nvSpPr>
      <dsp:spPr>
        <a:xfrm>
          <a:off x="1643989" y="2148704"/>
          <a:ext cx="1428371" cy="112578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Week 2</a:t>
          </a:r>
          <a:br>
            <a:rPr lang="en-US" sz="1700" kern="1200" dirty="0"/>
          </a:br>
          <a:r>
            <a:rPr lang="en-US" sz="1600" kern="1200" dirty="0"/>
            <a:t>58 complete 76 declined</a:t>
          </a:r>
        </a:p>
      </dsp:txBody>
      <dsp:txXfrm>
        <a:off x="1643989" y="2148704"/>
        <a:ext cx="1428371" cy="1125783"/>
      </dsp:txXfrm>
    </dsp:sp>
    <dsp:sp modelId="{F6F2BEFC-1674-4E8D-98FF-DE4432BB887C}">
      <dsp:nvSpPr>
        <dsp:cNvPr id="0" name=""/>
        <dsp:cNvSpPr/>
      </dsp:nvSpPr>
      <dsp:spPr>
        <a:xfrm>
          <a:off x="2758011" y="1618923"/>
          <a:ext cx="242324" cy="242324"/>
        </a:xfrm>
        <a:prstGeom prst="triangle">
          <a:avLst>
            <a:gd name="adj" fmla="val 10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5E67CF4-39ED-4CC8-A27F-E45EA5D3AC44}">
      <dsp:nvSpPr>
        <dsp:cNvPr id="0" name=""/>
        <dsp:cNvSpPr/>
      </dsp:nvSpPr>
      <dsp:spPr>
        <a:xfrm rot="5400000">
          <a:off x="3430985" y="1334598"/>
          <a:ext cx="854933" cy="1422589"/>
        </a:xfrm>
        <a:prstGeom prst="corner">
          <a:avLst>
            <a:gd name="adj1" fmla="val 16120"/>
            <a:gd name="adj2" fmla="val 1611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0124EB5-2136-46F3-B2F4-41A5196C24A0}">
      <dsp:nvSpPr>
        <dsp:cNvPr id="0" name=""/>
        <dsp:cNvSpPr/>
      </dsp:nvSpPr>
      <dsp:spPr>
        <a:xfrm>
          <a:off x="3162373" y="1759646"/>
          <a:ext cx="1536126" cy="112578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Week 3</a:t>
          </a:r>
          <a:br>
            <a:rPr lang="en-US" sz="2100" kern="1200" dirty="0"/>
          </a:br>
          <a:r>
            <a:rPr lang="en-US" sz="1600" kern="1200" dirty="0"/>
            <a:t>37 complete 46 declined</a:t>
          </a:r>
        </a:p>
      </dsp:txBody>
      <dsp:txXfrm>
        <a:off x="3162373" y="1759646"/>
        <a:ext cx="1536126" cy="1125783"/>
      </dsp:txXfrm>
    </dsp:sp>
    <dsp:sp modelId="{D5E82CFA-3F05-41CB-A66C-3A904CCE06CE}">
      <dsp:nvSpPr>
        <dsp:cNvPr id="0" name=""/>
        <dsp:cNvSpPr/>
      </dsp:nvSpPr>
      <dsp:spPr>
        <a:xfrm>
          <a:off x="4330272" y="1229866"/>
          <a:ext cx="242324" cy="242324"/>
        </a:xfrm>
        <a:prstGeom prst="triangle">
          <a:avLst>
            <a:gd name="adj" fmla="val 10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6EAFCDC-2041-4C37-BE64-7627BAA16382}">
      <dsp:nvSpPr>
        <dsp:cNvPr id="0" name=""/>
        <dsp:cNvSpPr/>
      </dsp:nvSpPr>
      <dsp:spPr>
        <a:xfrm rot="5400000">
          <a:off x="5003246" y="945541"/>
          <a:ext cx="854933" cy="1422589"/>
        </a:xfrm>
        <a:prstGeom prst="corner">
          <a:avLst>
            <a:gd name="adj1" fmla="val 16120"/>
            <a:gd name="adj2" fmla="val 1611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FC6068B-131B-444D-AF53-A5A2A6DC9AE7}">
      <dsp:nvSpPr>
        <dsp:cNvPr id="0" name=""/>
        <dsp:cNvSpPr/>
      </dsp:nvSpPr>
      <dsp:spPr>
        <a:xfrm>
          <a:off x="4812560" y="1370589"/>
          <a:ext cx="1380273" cy="112578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Week 4</a:t>
          </a:r>
          <a:br>
            <a:rPr lang="en-US" sz="2100" kern="1200" dirty="0"/>
          </a:br>
          <a:r>
            <a:rPr lang="en-US" sz="1600" kern="1200" dirty="0"/>
            <a:t>52 complete 4 declined</a:t>
          </a:r>
        </a:p>
      </dsp:txBody>
      <dsp:txXfrm>
        <a:off x="4812560" y="1370589"/>
        <a:ext cx="1380273" cy="1125783"/>
      </dsp:txXfrm>
    </dsp:sp>
    <dsp:sp modelId="{F62C0D9F-BF11-4D63-A28B-80FA21343A28}">
      <dsp:nvSpPr>
        <dsp:cNvPr id="0" name=""/>
        <dsp:cNvSpPr/>
      </dsp:nvSpPr>
      <dsp:spPr>
        <a:xfrm>
          <a:off x="5902533" y="840808"/>
          <a:ext cx="242324" cy="242324"/>
        </a:xfrm>
        <a:prstGeom prst="triangle">
          <a:avLst>
            <a:gd name="adj" fmla="val 10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A06DEFD-3E20-41CA-8CC7-585BE7A02A00}">
      <dsp:nvSpPr>
        <dsp:cNvPr id="0" name=""/>
        <dsp:cNvSpPr/>
      </dsp:nvSpPr>
      <dsp:spPr>
        <a:xfrm rot="5400000">
          <a:off x="6575507" y="556483"/>
          <a:ext cx="854933" cy="1422589"/>
        </a:xfrm>
        <a:prstGeom prst="corner">
          <a:avLst>
            <a:gd name="adj1" fmla="val 16120"/>
            <a:gd name="adj2" fmla="val 1611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81336A4-814F-45EF-B582-2466B0D2E2A7}">
      <dsp:nvSpPr>
        <dsp:cNvPr id="0" name=""/>
        <dsp:cNvSpPr/>
      </dsp:nvSpPr>
      <dsp:spPr>
        <a:xfrm>
          <a:off x="6342336" y="981531"/>
          <a:ext cx="1465244" cy="112578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Week 5</a:t>
          </a:r>
          <a:br>
            <a:rPr lang="en-US" sz="2100" kern="1200" dirty="0"/>
          </a:br>
          <a:r>
            <a:rPr lang="en-US" sz="1600" kern="1200" dirty="0"/>
            <a:t>63 complete 58 declined</a:t>
          </a:r>
        </a:p>
      </dsp:txBody>
      <dsp:txXfrm>
        <a:off x="6342336" y="981531"/>
        <a:ext cx="1465244" cy="1125783"/>
      </dsp:txXfrm>
    </dsp:sp>
    <dsp:sp modelId="{08C241C2-09F0-4F32-9850-F4BFD61301D0}">
      <dsp:nvSpPr>
        <dsp:cNvPr id="0" name=""/>
        <dsp:cNvSpPr/>
      </dsp:nvSpPr>
      <dsp:spPr>
        <a:xfrm>
          <a:off x="7474794" y="451751"/>
          <a:ext cx="242324" cy="242324"/>
        </a:xfrm>
        <a:prstGeom prst="triangle">
          <a:avLst>
            <a:gd name="adj" fmla="val 10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3B8B30D-9EC8-4F2E-952C-849B1B5ACD1C}">
      <dsp:nvSpPr>
        <dsp:cNvPr id="0" name=""/>
        <dsp:cNvSpPr/>
      </dsp:nvSpPr>
      <dsp:spPr>
        <a:xfrm rot="5400000">
          <a:off x="8147768" y="167426"/>
          <a:ext cx="854933" cy="1422589"/>
        </a:xfrm>
        <a:prstGeom prst="corner">
          <a:avLst>
            <a:gd name="adj1" fmla="val 16120"/>
            <a:gd name="adj2" fmla="val 1611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CE5E94B-5663-4F56-975D-0432FD7AAC6A}">
      <dsp:nvSpPr>
        <dsp:cNvPr id="0" name=""/>
        <dsp:cNvSpPr/>
      </dsp:nvSpPr>
      <dsp:spPr>
        <a:xfrm>
          <a:off x="7924473" y="592474"/>
          <a:ext cx="1445491" cy="112578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Week 6</a:t>
          </a:r>
          <a:br>
            <a:rPr lang="en-US" sz="2100" kern="1200" dirty="0"/>
          </a:br>
          <a:r>
            <a:rPr lang="en-US" sz="1600" kern="1200" dirty="0"/>
            <a:t>41 complete 17 declined</a:t>
          </a:r>
        </a:p>
      </dsp:txBody>
      <dsp:txXfrm>
        <a:off x="7924473" y="592474"/>
        <a:ext cx="1445491" cy="112578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3/layout/StepUpProcess">
  <dgm:title val=""/>
  <dgm:desc val=""/>
  <dgm:catLst>
    <dgm:cat type="process" pri="13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b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b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onstrLst>
      <dgm:constr type="alignOff" forName="rootnode" val="1"/>
      <dgm:constr type="primFontSz" for="des" ptType="node" op="equ" val="65"/>
      <dgm:constr type="w" for="ch" forName="composite" refType="w"/>
      <dgm:constr type="h" for="ch" forName="composite" refType="h"/>
      <dgm:constr type="sp" refType="h" refFor="ch" refForName="composite" op="equ" fact="-0.765"/>
      <dgm:constr type="w" for="ch" forName="sibTrans" refType="w" fact="0.103"/>
      <dgm:constr type="h" for="ch" forName="sibTrans" refType="h" fact="0.103"/>
    </dgm:constrLst>
    <dgm:forEach name="nodesForEach" axis="ch" ptType="node">
      <dgm:layoutNode name="composite">
        <dgm:alg type="composite">
          <dgm:param type="ar" val="0.861"/>
        </dgm:alg>
        <dgm:shape xmlns:r="http://schemas.openxmlformats.org/officeDocument/2006/relationships" r:blip="">
          <dgm:adjLst/>
        </dgm:shape>
        <dgm:choose name="Name3">
          <dgm:if name="Name4" func="var" arg="dir" op="equ" val="norm">
            <dgm:constrLst>
              <dgm:constr type="l" for="ch" forName="LShape" refType="w" fact="0"/>
              <dgm:constr type="t" for="ch" forName="LShape" refType="h" fact="0.2347"/>
              <dgm:constr type="w" for="ch" forName="LShape" refType="w" fact="0.998"/>
              <dgm:constr type="h" for="ch" forName="LShape" refType="h" fact="0.5164"/>
              <dgm:constr type="r" for="ch" forName="ParentText" refType="w"/>
              <dgm:constr type="t" for="ch" forName="ParentText" refType="h" fact="0.32"/>
              <dgm:constr type="w" for="ch" forName="ParentText" refType="w" fact="0.901"/>
              <dgm:constr type="h" for="ch" forName="ParentText" refType="h" fact="0.68"/>
              <dgm:constr type="l" for="ch" forName="Triangle" refType="w" fact="0.83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if>
          <dgm:else name="Name5">
            <dgm:constrLst>
              <dgm:constr type="l" for="ch" forName="LShape" refType="w" fact="0.002"/>
              <dgm:constr type="t" for="ch" forName="LShape" refType="h" fact="0.2347"/>
              <dgm:constr type="w" for="ch" forName="LShape" refType="w"/>
              <dgm:constr type="h" for="ch" forName="LShape" refType="h" fact="0.5164"/>
              <dgm:constr type="l" for="ch" forName="ParentText" refType="w" fact="0"/>
              <dgm:constr type="t" for="ch" forName="ParentText" refType="h" fact="0.32"/>
              <dgm:constr type="w" for="ch" forName="ParentText" refType="w" fact="0.902"/>
              <dgm:constr type="h" for="ch" forName="ParentText" refType="h" fact="0.68"/>
              <dgm:constr type="l" for="ch" forName="Triangle" refType="w" fact="0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else>
        </dgm:choose>
        <dgm:layoutNode name="LShape" styleLbl="alignNode1">
          <dgm:alg type="sp"/>
          <dgm:choose name="Name6">
            <dgm:if name="Name7" func="var" arg="dir" op="equ" val="norm">
              <dgm:shape xmlns:r="http://schemas.openxmlformats.org/officeDocument/2006/relationships" rot="90" type="corner" r:blip="">
                <dgm:adjLst>
                  <dgm:adj idx="1" val="0.1612"/>
                  <dgm:adj idx="2" val="0.1611"/>
                </dgm:adjLst>
              </dgm:shape>
            </dgm:if>
            <dgm:else name="Name8">
              <dgm:shape xmlns:r="http://schemas.openxmlformats.org/officeDocument/2006/relationships" rot="180" type="corner" r:blip="">
                <dgm:adjLst>
                  <dgm:adj idx="1" val="0.1612"/>
                  <dgm:adj idx="2" val="0.1611"/>
                </dgm:adjLst>
              </dgm:shape>
            </dgm:else>
          </dgm:choose>
          <dgm:presOf/>
        </dgm:layoutNode>
        <dgm:layoutNode name="ParentText" styleLbl="revTx">
          <dgm:varLst>
            <dgm:chMax val="0"/>
            <dgm:chPref val="0"/>
            <dgm:bulletEnabled val="1"/>
          </dgm:varLst>
          <dgm:alg type="tx">
            <dgm:param type="parTxLTRAlign" val="l"/>
            <dgm:param type="txAnchorVert" val="t"/>
          </dgm:alg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9">
          <dgm:if name="Name10" axis="followSib" ptType="node" func="cnt" op="gte" val="1">
            <dgm:layoutNode name="Triangle" styleLbl="alignNode1">
              <dgm:alg type="sp"/>
              <dgm:choose name="Name11">
                <dgm:if name="Name12" func="var" arg="dir" op="equ" val="norm">
                  <dgm:shape xmlns:r="http://schemas.openxmlformats.org/officeDocument/2006/relationships" type="triangle" r:blip="">
                    <dgm:adjLst>
                      <dgm:adj idx="1" val="1"/>
                    </dgm:adjLst>
                  </dgm:shape>
                </dgm:if>
                <dgm:else name="Name13">
                  <dgm:shape xmlns:r="http://schemas.openxmlformats.org/officeDocument/2006/relationships" rot="90" type="triangle" r:blip="">
                    <dgm:adjLst>
                      <dgm:adj idx="1" val="1"/>
                    </dgm:adjLst>
                  </dgm:shape>
                </dgm:else>
              </dgm:choose>
              <dgm:presOf/>
            </dgm:layoutNode>
          </dgm:if>
          <dgm:else name="Name14"/>
        </dgm:choose>
      </dgm:layoutNode>
      <dgm:forEach name="sibTransForEach" axis="followSib" ptType="sibTrans" cnt="1">
        <dgm:layoutNode name="sibTrans">
          <dgm:alg type="composite">
            <dgm:param type="ar" val="0.861"/>
          </dgm:alg>
          <dgm:constrLst>
            <dgm:constr type="w" for="ch" forName="space" refType="w"/>
            <dgm:constr type="h" for="ch" forName="space" refType="w"/>
          </dgm:constrLst>
          <dgm:layoutNode name="space" styleLbl="alignNode1">
            <dgm:alg type="sp"/>
            <dgm:shape xmlns:r="http://schemas.openxmlformats.org/officeDocument/2006/relationships" r:blip="">
              <dgm:adjLst/>
            </dgm:shape>
            <dgm:presOf/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EB33BB8-6C7A-4BE0-9B55-9EAC48D52EC6}" type="datetimeFigureOut">
              <a:rPr lang="en-US"/>
              <a:t>9/14/2023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F7AA83-DE31-4E93-AB07-EF7FB05F6670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22129038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3-09-13T11:57:58.581"/>
    </inkml:context>
    <inkml:brush xml:id="br0">
      <inkml:brushProperty name="width" value="0.5" units="cm"/>
      <inkml:brushProperty name="height" value="1" units="cm"/>
      <inkml:brushProperty name="tip" value="rectangle"/>
      <inkml:brushProperty name="rasterOp" value="maskPen"/>
      <inkml:brushProperty name="ignorePressure" value="1"/>
    </inkml:brush>
  </inkml:definitions>
  <inkml:trace contextRef="#ctx0" brushRef="#br0">0 1,'2805'0,"-2782"0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11EF64-F73B-4314-BB6F-BC0937BBDF19}" type="datetimeFigureOut">
              <a:rPr lang="en-US"/>
              <a:t>9/14/2023</a:t>
            </a:fld>
            <a:endParaRPr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35E2820-AFE1-45FA-949E-17BDB534E1DC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1579979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5E2820-AFE1-45FA-949E-17BDB534E1D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9915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542409-6A04-4DC6-AC3A-D3758287A8F2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093557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542409-6A04-4DC6-AC3A-D3758287A8F2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59688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 bwMode="gray"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5213" y="304800"/>
            <a:ext cx="7091361" cy="2793906"/>
          </a:xfrm>
        </p:spPr>
        <p:txBody>
          <a:bodyPr anchor="b">
            <a:normAutofit/>
          </a:bodyPr>
          <a:lstStyle>
            <a:lvl1pPr algn="l">
              <a:lnSpc>
                <a:spcPct val="80000"/>
              </a:lnSpc>
              <a:defRPr sz="660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5213" y="3108804"/>
            <a:ext cx="7091361" cy="838200"/>
          </a:xfrm>
        </p:spPr>
        <p:txBody>
          <a:bodyPr/>
          <a:lstStyle>
            <a:lvl1pPr marL="0" indent="0" algn="l">
              <a:spcBef>
                <a:spcPts val="0"/>
              </a:spcBef>
              <a:buNone/>
              <a:defRPr sz="2400">
                <a:solidFill>
                  <a:schemeClr val="accent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3B9702-7FBF-4720-8670-571C5E7EEDDE}" type="datetime1">
              <a:rPr lang="en-US"/>
              <a:t>9/14/2023</a:t>
            </a:fld>
            <a:endParaRPr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BFFB2-86D9-4B8F-A59A-553A60B94BBE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905470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27AEA-BBBB-4C9B-AB23-214EAA8AB789}" type="datetime1">
              <a:rPr lang="en-US"/>
              <a:t>9/14/2023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BFFB2-86D9-4B8F-A59A-553A60B94BBE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2076664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865014" y="304801"/>
            <a:ext cx="17158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09800" y="304801"/>
            <a:ext cx="7502814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91CA30-F5CD-4CA0-B16A-349C6F830700}" type="datetime1">
              <a:rPr lang="en-US"/>
              <a:t>9/14/2023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BFFB2-86D9-4B8F-A59A-553A60B94BBE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29949773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AF48E-ABA0-4B58-B562-D1D7408067C4}" type="datetime1">
              <a:rPr lang="en-US"/>
              <a:t>9/14/2023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BFFB2-86D9-4B8F-A59A-553A60B94BBE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899905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 bwMode="gray"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80013" y="1600200"/>
            <a:ext cx="6400801" cy="2486025"/>
          </a:xfrm>
        </p:spPr>
        <p:txBody>
          <a:bodyPr anchor="b">
            <a:normAutofit/>
          </a:bodyPr>
          <a:lstStyle>
            <a:lvl1pPr>
              <a:defRPr sz="520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80011" y="4105029"/>
            <a:ext cx="6400801" cy="914400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accent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5034C-8BD9-4B0C-893B-33834FAB227F}" type="datetime1">
              <a:rPr lang="en-US"/>
              <a:t>9/14/2023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BFFB2-86D9-4B8F-A59A-553A60B94BBE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179164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08213" y="1600200"/>
            <a:ext cx="4572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008813" y="1600200"/>
            <a:ext cx="4572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D787AA-CBCD-47F9-A04C-7106C508CDE4}" type="datetime1">
              <a:rPr lang="en-US"/>
              <a:t>9/14/2023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BFFB2-86D9-4B8F-A59A-553A60B94BBE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6077512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08213" y="1600200"/>
            <a:ext cx="4572000" cy="823912"/>
          </a:xfrm>
        </p:spPr>
        <p:txBody>
          <a:bodyPr anchor="ctr">
            <a:noAutofit/>
          </a:bodyPr>
          <a:lstStyle>
            <a:lvl1pPr marL="0" indent="0">
              <a:spcBef>
                <a:spcPts val="0"/>
              </a:spcBef>
              <a:buNone/>
              <a:defRPr sz="21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08213" y="2505075"/>
            <a:ext cx="4572000" cy="33375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008813" y="1600200"/>
            <a:ext cx="4572000" cy="823912"/>
          </a:xfrm>
        </p:spPr>
        <p:txBody>
          <a:bodyPr anchor="ctr">
            <a:noAutofit/>
          </a:bodyPr>
          <a:lstStyle>
            <a:lvl1pPr marL="0" indent="0">
              <a:spcBef>
                <a:spcPts val="0"/>
              </a:spcBef>
              <a:buNone/>
              <a:defRPr sz="21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008813" y="2505075"/>
            <a:ext cx="4572000" cy="33375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CC9DD-75F5-4611-BA0B-CFB1A226639C}" type="datetime1">
              <a:rPr lang="en-US"/>
              <a:t>9/14/2023</a:t>
            </a:fld>
            <a:endParaRPr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BFFB2-86D9-4B8F-A59A-553A60B94BBE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8330463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0F1F9-2D3D-4243-878F-D000C3F2A1C4}" type="datetime1">
              <a:rPr lang="en-US"/>
              <a:t>9/14/2023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BFFB2-86D9-4B8F-A59A-553A60B94BBE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6983093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 bwMode="gray"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ABCBE8-1824-4658-A8BB-BECFAEB7E35A}" type="datetime1">
              <a:rPr lang="en-US"/>
              <a:t>9/14/2023</a:t>
            </a:fld>
            <a:endParaRPr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BFFB2-86D9-4B8F-A59A-553A60B94BBE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2225268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 bwMode="gray"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37612" y="2277477"/>
            <a:ext cx="2743201" cy="2322178"/>
          </a:xfrm>
        </p:spPr>
        <p:txBody>
          <a:bodyPr anchor="b">
            <a:normAutofit/>
          </a:bodyPr>
          <a:lstStyle>
            <a:lvl1pPr>
              <a:defRPr sz="2600">
                <a:solidFill>
                  <a:schemeClr val="accent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3813" y="533400"/>
            <a:ext cx="6858000" cy="48006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37614" y="4583187"/>
            <a:ext cx="2743200" cy="1131813"/>
          </a:xfrm>
        </p:spPr>
        <p:txBody>
          <a:bodyPr>
            <a:normAutofit/>
          </a:bodyPr>
          <a:lstStyle>
            <a:lvl1pPr marL="0" indent="0">
              <a:spcBef>
                <a:spcPts val="1000"/>
              </a:spcBef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5CD17-C377-4DE5-9FCA-CC7471605C58}" type="datetime1">
              <a:rPr lang="en-US"/>
              <a:t>9/14/2023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BFFB2-86D9-4B8F-A59A-553A60B94BBE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977006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 bwMode="gray"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37612" y="2277477"/>
            <a:ext cx="2743201" cy="2322178"/>
          </a:xfrm>
        </p:spPr>
        <p:txBody>
          <a:bodyPr anchor="b">
            <a:normAutofit/>
          </a:bodyPr>
          <a:lstStyle>
            <a:lvl1pPr>
              <a:defRPr sz="2600">
                <a:solidFill>
                  <a:schemeClr val="accent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8" name="Rounded Rectangle 7"/>
          <p:cNvSpPr/>
          <p:nvPr/>
        </p:nvSpPr>
        <p:spPr>
          <a:xfrm>
            <a:off x="1293812" y="533400"/>
            <a:ext cx="6858001" cy="4800600"/>
          </a:xfrm>
          <a:prstGeom prst="roundRect">
            <a:avLst>
              <a:gd name="adj" fmla="val 4409"/>
            </a:avLst>
          </a:prstGeom>
          <a:solidFill>
            <a:schemeClr val="bg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3" name="Picture Placeholder 2" descr="An empty placeholder to add an image. Click on the placeholder and select the image that you wish to add."/>
          <p:cNvSpPr>
            <a:spLocks noGrp="1"/>
          </p:cNvSpPr>
          <p:nvPr>
            <p:ph type="pic" idx="1"/>
          </p:nvPr>
        </p:nvSpPr>
        <p:spPr>
          <a:xfrm>
            <a:off x="1408112" y="647700"/>
            <a:ext cx="6629400" cy="4572000"/>
          </a:xfrm>
          <a:prstGeom prst="roundRect">
            <a:avLst>
              <a:gd name="adj" fmla="val 3725"/>
            </a:avLst>
          </a:prstGeom>
        </p:spPr>
        <p:txBody>
          <a:bodyPr tIns="914400"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37614" y="4583187"/>
            <a:ext cx="2743200" cy="1131813"/>
          </a:xfrm>
        </p:spPr>
        <p:txBody>
          <a:bodyPr>
            <a:normAutofit/>
          </a:bodyPr>
          <a:lstStyle>
            <a:lvl1pPr marL="0" indent="0">
              <a:spcBef>
                <a:spcPts val="1000"/>
              </a:spcBef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E9F02-BE96-4BAE-86A5-1FA60D24CAE2}" type="datetime1">
              <a:rPr lang="en-US"/>
              <a:t>9/14/2023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BFFB2-86D9-4B8F-A59A-553A60B94BBE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6393017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gray"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08213" y="304800"/>
            <a:ext cx="9372600" cy="120041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08213" y="1600200"/>
            <a:ext cx="93726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53576" y="6505078"/>
            <a:ext cx="964036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fld id="{9D3B9702-7FBF-4720-8670-571C5E7EEDDE}" type="datetime1">
              <a:rPr lang="en-US" smtClean="0"/>
              <a:pPr/>
              <a:t>9/14/2023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280159" y="6505078"/>
            <a:ext cx="6876415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580814" y="6280298"/>
            <a:ext cx="533399" cy="3491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 b="1">
                <a:solidFill>
                  <a:srgbClr val="AB3C19"/>
                </a:solidFill>
              </a:defRPr>
            </a:lvl1pPr>
          </a:lstStyle>
          <a:p>
            <a:fld id="{8FDBFFB2-86D9-4B8F-A59A-553A60B94BB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02558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lnSpc>
          <a:spcPct val="90000"/>
        </a:lnSpc>
        <a:spcBef>
          <a:spcPts val="1800"/>
        </a:spcBef>
        <a:buSzPct val="80000"/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94360" indent="-228600" algn="l" defTabSz="914400" rtl="0" eaLnBrk="1" latinLnBrk="0" hangingPunct="1">
        <a:lnSpc>
          <a:spcPct val="90000"/>
        </a:lnSpc>
        <a:spcBef>
          <a:spcPts val="1000"/>
        </a:spcBef>
        <a:buSzPct val="80000"/>
        <a:buFont typeface="Wingdings" panose="05000000000000000000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Wingdings" panose="05000000000000000000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3444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87452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19456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51460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83464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38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5213" y="561975"/>
            <a:ext cx="9879012" cy="2793906"/>
          </a:xfrm>
        </p:spPr>
        <p:txBody>
          <a:bodyPr/>
          <a:lstStyle/>
          <a:p>
            <a:r>
              <a:rPr lang="en-US" b="1" dirty="0"/>
              <a:t>Bright Spots Survey 2023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0938" y="3635470"/>
            <a:ext cx="7091361" cy="838200"/>
          </a:xfrm>
        </p:spPr>
        <p:txBody>
          <a:bodyPr>
            <a:normAutofit fontScale="92500" lnSpcReduction="10000"/>
          </a:bodyPr>
          <a:lstStyle/>
          <a:p>
            <a:r>
              <a:rPr lang="en-US" sz="3200" b="1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How Hertfordshire Increased the Involvement of CYP in Care</a:t>
            </a:r>
          </a:p>
        </p:txBody>
      </p:sp>
    </p:spTree>
    <p:extLst>
      <p:ext uri="{BB962C8B-B14F-4D97-AF65-F5344CB8AC3E}">
        <p14:creationId xmlns:p14="http://schemas.microsoft.com/office/powerpoint/2010/main" val="357842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7D16A3-D4A5-97B2-A421-FCCE18A6D212}"/>
              </a:ext>
            </a:extLst>
          </p:cNvPr>
          <p:cNvSpPr txBox="1">
            <a:spLocks/>
          </p:cNvSpPr>
          <p:nvPr/>
        </p:nvSpPr>
        <p:spPr>
          <a:xfrm>
            <a:off x="1208088" y="1905001"/>
            <a:ext cx="9372600" cy="1685924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>
              <a:lnSpc>
                <a:spcPct val="90000"/>
              </a:lnSpc>
              <a:spcBef>
                <a:spcPct val="0"/>
              </a:spcBef>
              <a:buNone/>
              <a:defRPr sz="4000" b="1" u="sng">
                <a:latin typeface="+mj-lt"/>
                <a:ea typeface="+mj-ea"/>
                <a:cs typeface="+mj-cs"/>
              </a:defRPr>
            </a:lvl1pPr>
          </a:lstStyle>
          <a:p>
            <a:r>
              <a:rPr lang="fr-FR" sz="8800" u="none" dirty="0"/>
              <a:t>THANK YOU!</a:t>
            </a:r>
            <a:endParaRPr lang="en-US" sz="8800" u="none" dirty="0"/>
          </a:p>
        </p:txBody>
      </p:sp>
    </p:spTree>
    <p:extLst>
      <p:ext uri="{BB962C8B-B14F-4D97-AF65-F5344CB8AC3E}">
        <p14:creationId xmlns:p14="http://schemas.microsoft.com/office/powerpoint/2010/main" val="2760109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>
            <a:extLst>
              <a:ext uri="{FF2B5EF4-FFF2-40B4-BE49-F238E27FC236}">
                <a16:creationId xmlns:a16="http://schemas.microsoft.com/office/drawing/2014/main" id="{0E7519F3-B870-DF6F-70FD-C713FEC73C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12888" y="190500"/>
            <a:ext cx="9372600" cy="667016"/>
          </a:xfrm>
        </p:spPr>
        <p:txBody>
          <a:bodyPr>
            <a:normAutofit/>
          </a:bodyPr>
          <a:lstStyle/>
          <a:p>
            <a:pPr algn="ctr"/>
            <a:r>
              <a:rPr lang="fr-FR" sz="4000" b="1" u="sng" dirty="0" err="1"/>
              <a:t>Opportunities</a:t>
            </a:r>
            <a:r>
              <a:rPr lang="fr-FR" sz="4000" b="1" u="sng" dirty="0"/>
              <a:t> for </a:t>
            </a:r>
            <a:r>
              <a:rPr lang="fr-FR" sz="4000" b="1" u="sng" dirty="0" err="1"/>
              <a:t>Improvement</a:t>
            </a:r>
            <a:endParaRPr lang="en-US" sz="4000" b="1" u="sng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C5C7F37-A522-747C-830C-284295C682DC}"/>
              </a:ext>
            </a:extLst>
          </p:cNvPr>
          <p:cNvSpPr txBox="1"/>
          <p:nvPr/>
        </p:nvSpPr>
        <p:spPr>
          <a:xfrm>
            <a:off x="1990726" y="1257300"/>
            <a:ext cx="8210549" cy="4770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en-GB" sz="1600" dirty="0"/>
              <a:t>No dedicated process or colleagues to stand over;</a:t>
            </a:r>
            <a:br>
              <a:rPr lang="en-GB" sz="800" dirty="0"/>
            </a:br>
            <a:endParaRPr lang="en-GB" sz="800" dirty="0"/>
          </a:p>
          <a:p>
            <a:pPr marL="742950" lvl="1" indent="-285750">
              <a:buFont typeface="Wingdings" panose="05000000000000000000" pitchFamily="2" charset="2"/>
              <a:buChar char="v"/>
            </a:pPr>
            <a:r>
              <a:rPr lang="en-GB" sz="1600" dirty="0"/>
              <a:t>capacity</a:t>
            </a:r>
          </a:p>
          <a:p>
            <a:pPr marL="742950" lvl="1" indent="-285750">
              <a:buFont typeface="Wingdings" panose="05000000000000000000" pitchFamily="2" charset="2"/>
              <a:buChar char="v"/>
            </a:pPr>
            <a:r>
              <a:rPr lang="en-GB" sz="1600" dirty="0"/>
              <a:t>monitorisation / retention of data</a:t>
            </a:r>
          </a:p>
          <a:p>
            <a:pPr marL="742950" lvl="1" indent="-285750">
              <a:buFont typeface="Wingdings" panose="05000000000000000000" pitchFamily="2" charset="2"/>
              <a:buChar char="v"/>
            </a:pPr>
            <a:r>
              <a:rPr lang="en-GB" sz="1600" dirty="0"/>
              <a:t>communication</a:t>
            </a:r>
            <a:br>
              <a:rPr lang="en-GB" sz="1600" dirty="0"/>
            </a:br>
            <a:endParaRPr lang="en-GB" sz="1600" dirty="0"/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GB" sz="1600" dirty="0"/>
              <a:t>Prioritisation.</a:t>
            </a:r>
            <a:br>
              <a:rPr lang="en-GB" sz="1600" dirty="0"/>
            </a:br>
            <a:endParaRPr lang="en-GB" sz="1600" dirty="0"/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GB" sz="1600" dirty="0"/>
              <a:t>Timings;</a:t>
            </a:r>
            <a:br>
              <a:rPr lang="en-GB" sz="800" dirty="0"/>
            </a:br>
            <a:endParaRPr lang="en-GB" sz="800" dirty="0"/>
          </a:p>
          <a:p>
            <a:pPr marL="742950" lvl="1" indent="-285750">
              <a:buFont typeface="Wingdings" panose="05000000000000000000" pitchFamily="2" charset="2"/>
              <a:buChar char="v"/>
            </a:pPr>
            <a:r>
              <a:rPr lang="en-GB" sz="1600" dirty="0"/>
              <a:t>lack of critical path drove “back end” completion &amp; comms</a:t>
            </a:r>
          </a:p>
          <a:p>
            <a:pPr marL="742950" lvl="1" indent="-285750">
              <a:buFont typeface="Wingdings" panose="05000000000000000000" pitchFamily="2" charset="2"/>
              <a:buChar char="v"/>
            </a:pPr>
            <a:r>
              <a:rPr lang="en-GB" sz="1600" dirty="0"/>
              <a:t>Inspection</a:t>
            </a:r>
            <a:br>
              <a:rPr lang="en-GB" sz="1600" dirty="0"/>
            </a:br>
            <a:endParaRPr lang="en-GB" sz="1600" dirty="0"/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GB" sz="1600" dirty="0"/>
              <a:t>Volume of participant responses required.</a:t>
            </a:r>
            <a:br>
              <a:rPr lang="en-GB" sz="1600" dirty="0"/>
            </a:br>
            <a:endParaRPr lang="en-GB" sz="1600" dirty="0"/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GB" sz="1600" dirty="0"/>
              <a:t>Accountability &amp; monitoring.</a:t>
            </a:r>
            <a:br>
              <a:rPr lang="en-GB" sz="1600" dirty="0"/>
            </a:br>
            <a:endParaRPr lang="en-GB" sz="1600" dirty="0"/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GB" sz="1600" dirty="0"/>
              <a:t>Lack of recording hampered the reporting of the true reach of Practitioners.</a:t>
            </a:r>
            <a:br>
              <a:rPr lang="en-GB" sz="1600" dirty="0"/>
            </a:br>
            <a:endParaRPr lang="en-GB" sz="1600" dirty="0"/>
          </a:p>
          <a:p>
            <a:pPr marL="285750" indent="-285750">
              <a:buFont typeface="Wingdings" panose="05000000000000000000" pitchFamily="2" charset="2"/>
              <a:buChar char="v"/>
            </a:pPr>
            <a:endParaRPr lang="en-GB" sz="1600" dirty="0"/>
          </a:p>
        </p:txBody>
      </p:sp>
    </p:spTree>
    <p:extLst>
      <p:ext uri="{BB962C8B-B14F-4D97-AF65-F5344CB8AC3E}">
        <p14:creationId xmlns:p14="http://schemas.microsoft.com/office/powerpoint/2010/main" val="8378106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>
            <a:extLst>
              <a:ext uri="{FF2B5EF4-FFF2-40B4-BE49-F238E27FC236}">
                <a16:creationId xmlns:a16="http://schemas.microsoft.com/office/drawing/2014/main" id="{0E7519F3-B870-DF6F-70FD-C713FEC73C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12888" y="190500"/>
            <a:ext cx="9372600" cy="667016"/>
          </a:xfrm>
        </p:spPr>
        <p:txBody>
          <a:bodyPr>
            <a:normAutofit/>
          </a:bodyPr>
          <a:lstStyle/>
          <a:p>
            <a:pPr algn="ctr"/>
            <a:r>
              <a:rPr lang="fr-FR" sz="4000" b="1" u="sng" dirty="0" err="1"/>
              <a:t>What</a:t>
            </a:r>
            <a:r>
              <a:rPr lang="fr-FR" sz="4000" b="1" u="sng" dirty="0"/>
              <a:t> </a:t>
            </a:r>
            <a:r>
              <a:rPr lang="fr-FR" sz="4000" b="1" u="sng" dirty="0" err="1"/>
              <a:t>did</a:t>
            </a:r>
            <a:r>
              <a:rPr lang="fr-FR" sz="4000" b="1" u="sng" dirty="0"/>
              <a:t> </a:t>
            </a:r>
            <a:r>
              <a:rPr lang="fr-FR" sz="4000" b="1" u="sng" dirty="0" err="1"/>
              <a:t>we</a:t>
            </a:r>
            <a:r>
              <a:rPr lang="fr-FR" sz="4000" b="1" u="sng" dirty="0"/>
              <a:t> do </a:t>
            </a:r>
            <a:r>
              <a:rPr lang="fr-FR" sz="4000" b="1" u="sng" dirty="0" err="1"/>
              <a:t>Differently</a:t>
            </a:r>
            <a:r>
              <a:rPr lang="fr-FR" sz="4000" b="1" u="sng" dirty="0"/>
              <a:t>?</a:t>
            </a:r>
            <a:endParaRPr lang="en-US" sz="4000" b="1" u="sng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C5C7F37-A522-747C-830C-284295C682DC}"/>
              </a:ext>
            </a:extLst>
          </p:cNvPr>
          <p:cNvSpPr txBox="1"/>
          <p:nvPr/>
        </p:nvSpPr>
        <p:spPr>
          <a:xfrm>
            <a:off x="1181101" y="1209675"/>
            <a:ext cx="10363200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en-GB" sz="1600" dirty="0"/>
              <a:t>Utilised a team based approach, assigning a Trusted Adult to each CYP before survey start.</a:t>
            </a:r>
            <a:br>
              <a:rPr lang="en-GB" sz="1600" dirty="0"/>
            </a:br>
            <a:endParaRPr lang="en-GB" sz="1600" dirty="0"/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GB" sz="1600" dirty="0"/>
              <a:t>Central tracker created;</a:t>
            </a:r>
          </a:p>
          <a:p>
            <a:pPr marL="742950" lvl="1" indent="-285750">
              <a:buFont typeface="Wingdings" panose="05000000000000000000" pitchFamily="2" charset="2"/>
              <a:buChar char="v"/>
            </a:pPr>
            <a:r>
              <a:rPr lang="en-GB" sz="1600" dirty="0"/>
              <a:t>Gave the ability to monitor rates by Team, dept &amp; age cohorts at any given time</a:t>
            </a:r>
          </a:p>
          <a:p>
            <a:pPr marL="742950" lvl="1" indent="-285750">
              <a:buFont typeface="Wingdings" panose="05000000000000000000" pitchFamily="2" charset="2"/>
              <a:buChar char="v"/>
            </a:pPr>
            <a:r>
              <a:rPr lang="en-GB" sz="1600" dirty="0"/>
              <a:t>Allowed analysis of WOW &amp; YOY performance (dips or curves)</a:t>
            </a:r>
          </a:p>
          <a:p>
            <a:pPr marL="742950" lvl="1" indent="-285750">
              <a:buFont typeface="Wingdings" panose="05000000000000000000" pitchFamily="2" charset="2"/>
              <a:buChar char="v"/>
            </a:pPr>
            <a:r>
              <a:rPr lang="en-GB" sz="1600" dirty="0"/>
              <a:t>Declines able to be counted (&amp; submitted to Coram)</a:t>
            </a:r>
          </a:p>
          <a:p>
            <a:pPr marL="742950" lvl="1" indent="-285750">
              <a:buFont typeface="Wingdings" panose="05000000000000000000" pitchFamily="2" charset="2"/>
              <a:buChar char="v"/>
            </a:pPr>
            <a:r>
              <a:rPr lang="en-GB" sz="1600" dirty="0"/>
              <a:t>Enabled decline reasons to be gathered for intelligence</a:t>
            </a:r>
            <a:br>
              <a:rPr lang="en-GB" sz="1600" dirty="0"/>
            </a:br>
            <a:endParaRPr lang="en-GB" sz="1600" dirty="0"/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GB" sz="1600" dirty="0"/>
              <a:t>Comms were cascaded from SLT to impress importance &amp; increase engagement.</a:t>
            </a:r>
            <a:br>
              <a:rPr lang="en-GB" sz="1600" dirty="0"/>
            </a:br>
            <a:endParaRPr lang="en-GB" sz="1600" dirty="0"/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GB" sz="1600" dirty="0"/>
              <a:t>Weekly meetings held to analyse data &amp; identify issues or opportunities &amp; agree actions to address them.</a:t>
            </a:r>
            <a:br>
              <a:rPr lang="en-GB" sz="1600" dirty="0"/>
            </a:br>
            <a:endParaRPr lang="en-GB" sz="1600" dirty="0"/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GB" sz="1600" dirty="0"/>
              <a:t>Weekly updates produced by TM &amp; detail of “left to go” rather than pure data.</a:t>
            </a:r>
            <a:br>
              <a:rPr lang="en-GB" sz="1600" dirty="0"/>
            </a:br>
            <a:endParaRPr lang="en-GB" sz="1600" dirty="0"/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GB" sz="1600" dirty="0"/>
              <a:t>Introduced incentives to motivate participation (attempted).</a:t>
            </a:r>
            <a:br>
              <a:rPr lang="en-GB" sz="1600" dirty="0"/>
            </a:br>
            <a:endParaRPr lang="en-GB" sz="1600" dirty="0"/>
          </a:p>
        </p:txBody>
      </p:sp>
    </p:spTree>
    <p:extLst>
      <p:ext uri="{BB962C8B-B14F-4D97-AF65-F5344CB8AC3E}">
        <p14:creationId xmlns:p14="http://schemas.microsoft.com/office/powerpoint/2010/main" val="32930867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B6861665-0A55-B8AF-4D3D-C59113A749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12888" y="190500"/>
            <a:ext cx="9372600" cy="667016"/>
          </a:xfrm>
        </p:spPr>
        <p:txBody>
          <a:bodyPr>
            <a:normAutofit/>
          </a:bodyPr>
          <a:lstStyle/>
          <a:p>
            <a:pPr algn="ctr"/>
            <a:r>
              <a:rPr lang="fr-FR" sz="3600" b="1" u="sng" dirty="0"/>
              <a:t>Example – Team </a:t>
            </a:r>
            <a:r>
              <a:rPr lang="fr-FR" sz="3600" b="1" u="sng" dirty="0" err="1"/>
              <a:t>Based</a:t>
            </a:r>
            <a:r>
              <a:rPr lang="fr-FR" sz="3600" b="1" u="sng" dirty="0"/>
              <a:t> </a:t>
            </a:r>
            <a:r>
              <a:rPr lang="fr-FR" sz="3600" b="1" u="sng" dirty="0" err="1"/>
              <a:t>Approach</a:t>
            </a:r>
            <a:endParaRPr lang="en-US" sz="3600" b="1" u="sng" dirty="0"/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3CF6A5BB-A2B6-2969-30F4-2932447DA675}"/>
              </a:ext>
            </a:extLst>
          </p:cNvPr>
          <p:cNvGraphicFramePr>
            <a:graphicFrameLocks noGrp="1" noDrilldown="1" noMove="1" noResize="1"/>
          </p:cNvGraphicFramePr>
          <p:nvPr>
            <p:extLst>
              <p:ext uri="{D42A27DB-BD31-4B8C-83A1-F6EECF244321}">
                <p14:modId xmlns:p14="http://schemas.microsoft.com/office/powerpoint/2010/main" val="241023674"/>
              </p:ext>
            </p:extLst>
          </p:nvPr>
        </p:nvGraphicFramePr>
        <p:xfrm>
          <a:off x="504825" y="981076"/>
          <a:ext cx="11133135" cy="4365374"/>
        </p:xfrm>
        <a:graphic>
          <a:graphicData uri="http://schemas.openxmlformats.org/drawingml/2006/table">
            <a:tbl>
              <a:tblPr/>
              <a:tblGrid>
                <a:gridCol w="1981200">
                  <a:extLst>
                    <a:ext uri="{9D8B030D-6E8A-4147-A177-3AD203B41FA5}">
                      <a16:colId xmlns:a16="http://schemas.microsoft.com/office/drawing/2014/main" val="1495200139"/>
                    </a:ext>
                  </a:extLst>
                </a:gridCol>
                <a:gridCol w="3228975">
                  <a:extLst>
                    <a:ext uri="{9D8B030D-6E8A-4147-A177-3AD203B41FA5}">
                      <a16:colId xmlns:a16="http://schemas.microsoft.com/office/drawing/2014/main" val="3916715605"/>
                    </a:ext>
                  </a:extLst>
                </a:gridCol>
                <a:gridCol w="449342">
                  <a:extLst>
                    <a:ext uri="{9D8B030D-6E8A-4147-A177-3AD203B41FA5}">
                      <a16:colId xmlns:a16="http://schemas.microsoft.com/office/drawing/2014/main" val="41922051"/>
                    </a:ext>
                  </a:extLst>
                </a:gridCol>
                <a:gridCol w="609328">
                  <a:extLst>
                    <a:ext uri="{9D8B030D-6E8A-4147-A177-3AD203B41FA5}">
                      <a16:colId xmlns:a16="http://schemas.microsoft.com/office/drawing/2014/main" val="2646830144"/>
                    </a:ext>
                  </a:extLst>
                </a:gridCol>
                <a:gridCol w="495724">
                  <a:extLst>
                    <a:ext uri="{9D8B030D-6E8A-4147-A177-3AD203B41FA5}">
                      <a16:colId xmlns:a16="http://schemas.microsoft.com/office/drawing/2014/main" val="1320992496"/>
                    </a:ext>
                  </a:extLst>
                </a:gridCol>
                <a:gridCol w="495724">
                  <a:extLst>
                    <a:ext uri="{9D8B030D-6E8A-4147-A177-3AD203B41FA5}">
                      <a16:colId xmlns:a16="http://schemas.microsoft.com/office/drawing/2014/main" val="783745666"/>
                    </a:ext>
                  </a:extLst>
                </a:gridCol>
                <a:gridCol w="547362">
                  <a:extLst>
                    <a:ext uri="{9D8B030D-6E8A-4147-A177-3AD203B41FA5}">
                      <a16:colId xmlns:a16="http://schemas.microsoft.com/office/drawing/2014/main" val="2482721201"/>
                    </a:ext>
                  </a:extLst>
                </a:gridCol>
                <a:gridCol w="547362">
                  <a:extLst>
                    <a:ext uri="{9D8B030D-6E8A-4147-A177-3AD203B41FA5}">
                      <a16:colId xmlns:a16="http://schemas.microsoft.com/office/drawing/2014/main" val="2143969753"/>
                    </a:ext>
                  </a:extLst>
                </a:gridCol>
                <a:gridCol w="557689">
                  <a:extLst>
                    <a:ext uri="{9D8B030D-6E8A-4147-A177-3AD203B41FA5}">
                      <a16:colId xmlns:a16="http://schemas.microsoft.com/office/drawing/2014/main" val="1312801541"/>
                    </a:ext>
                  </a:extLst>
                </a:gridCol>
                <a:gridCol w="557689">
                  <a:extLst>
                    <a:ext uri="{9D8B030D-6E8A-4147-A177-3AD203B41FA5}">
                      <a16:colId xmlns:a16="http://schemas.microsoft.com/office/drawing/2014/main" val="3736890282"/>
                    </a:ext>
                  </a:extLst>
                </a:gridCol>
                <a:gridCol w="557689">
                  <a:extLst>
                    <a:ext uri="{9D8B030D-6E8A-4147-A177-3AD203B41FA5}">
                      <a16:colId xmlns:a16="http://schemas.microsoft.com/office/drawing/2014/main" val="2232879555"/>
                    </a:ext>
                  </a:extLst>
                </a:gridCol>
                <a:gridCol w="557689">
                  <a:extLst>
                    <a:ext uri="{9D8B030D-6E8A-4147-A177-3AD203B41FA5}">
                      <a16:colId xmlns:a16="http://schemas.microsoft.com/office/drawing/2014/main" val="885511122"/>
                    </a:ext>
                  </a:extLst>
                </a:gridCol>
                <a:gridCol w="547362">
                  <a:extLst>
                    <a:ext uri="{9D8B030D-6E8A-4147-A177-3AD203B41FA5}">
                      <a16:colId xmlns:a16="http://schemas.microsoft.com/office/drawing/2014/main" val="2258332036"/>
                    </a:ext>
                  </a:extLst>
                </a:gridCol>
              </a:tblGrid>
              <a:tr h="315818">
                <a:tc>
                  <a:txBody>
                    <a:bodyPr/>
                    <a:lstStyle/>
                    <a:p>
                      <a:pPr algn="l" fontAlgn="b"/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47" marR="4347" marT="43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47" marR="4347" marT="434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47" marR="4347" marT="4347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GB" sz="10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Total</a:t>
                      </a:r>
                    </a:p>
                  </a:txBody>
                  <a:tcPr marL="4347" marR="4347" marT="434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B64A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GB" sz="10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4-7</a:t>
                      </a:r>
                    </a:p>
                  </a:txBody>
                  <a:tcPr marL="4347" marR="4347" marT="434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B64A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GB" sz="10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8-11</a:t>
                      </a:r>
                    </a:p>
                  </a:txBody>
                  <a:tcPr marL="4347" marR="4347" marT="43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B64A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GB" sz="10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11-17</a:t>
                      </a:r>
                    </a:p>
                  </a:txBody>
                  <a:tcPr marL="4347" marR="4347" marT="43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B64A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83453812"/>
                  </a:ext>
                </a:extLst>
              </a:tr>
              <a:tr h="302927">
                <a:tc>
                  <a:txBody>
                    <a:bodyPr/>
                    <a:lstStyle/>
                    <a:p>
                      <a:pPr algn="l" fontAlgn="ctr"/>
                      <a:r>
                        <a:rPr lang="en-GB" sz="10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Team Manager Assigning the Trusted Adult</a:t>
                      </a:r>
                    </a:p>
                  </a:txBody>
                  <a:tcPr marL="4347" marR="4347" marT="43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B64A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0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CW Latest Dept.</a:t>
                      </a:r>
                    </a:p>
                  </a:txBody>
                  <a:tcPr marL="4347" marR="4347" marT="43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B64A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Cohort</a:t>
                      </a:r>
                    </a:p>
                  </a:txBody>
                  <a:tcPr marL="4347" marR="4347" marT="43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B64A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Complete</a:t>
                      </a:r>
                    </a:p>
                  </a:txBody>
                  <a:tcPr marL="4347" marR="4347" marT="434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B64A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Left</a:t>
                      </a:r>
                    </a:p>
                  </a:txBody>
                  <a:tcPr marL="4347" marR="4347" marT="43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B64A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Declined</a:t>
                      </a:r>
                    </a:p>
                  </a:txBody>
                  <a:tcPr marL="4347" marR="4347" marT="43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B64A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% Complete</a:t>
                      </a:r>
                    </a:p>
                  </a:txBody>
                  <a:tcPr marL="4347" marR="4347" marT="43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B64A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Cohort</a:t>
                      </a:r>
                    </a:p>
                  </a:txBody>
                  <a:tcPr marL="4347" marR="4347" marT="434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B64A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% Complete</a:t>
                      </a:r>
                    </a:p>
                  </a:txBody>
                  <a:tcPr marL="4347" marR="4347" marT="43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B64A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Cohort</a:t>
                      </a:r>
                    </a:p>
                  </a:txBody>
                  <a:tcPr marL="4347" marR="4347" marT="434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B64A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% Complete</a:t>
                      </a:r>
                    </a:p>
                  </a:txBody>
                  <a:tcPr marL="4347" marR="4347" marT="43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B64A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Cohort</a:t>
                      </a:r>
                    </a:p>
                  </a:txBody>
                  <a:tcPr marL="4347" marR="4347" marT="434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B64A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% Complete</a:t>
                      </a:r>
                    </a:p>
                  </a:txBody>
                  <a:tcPr marL="4347" marR="4347" marT="43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B64A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0000897"/>
                  </a:ext>
                </a:extLst>
              </a:tr>
              <a:tr h="186912">
                <a:tc>
                  <a:txBody>
                    <a:bodyPr/>
                    <a:lstStyle/>
                    <a:p>
                      <a:pPr algn="l" fontAlgn="ctr"/>
                      <a:r>
                        <a:rPr lang="en-GB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Clare Williams</a:t>
                      </a:r>
                    </a:p>
                  </a:txBody>
                  <a:tcPr marL="4347" marR="4347" marT="43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000" b="0" i="0" u="none" strike="noStrike" dirty="0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Assessment North Herts</a:t>
                      </a:r>
                    </a:p>
                  </a:txBody>
                  <a:tcPr marL="4347" marR="4347" marT="43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 dirty="0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4347" marR="4347" marT="43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4347" marR="4347" marT="434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4347" marR="4347" marT="43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BF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4347" marR="4347" marT="43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100%</a:t>
                      </a:r>
                    </a:p>
                  </a:txBody>
                  <a:tcPr marL="4347" marR="4347" marT="43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347" marR="4347" marT="434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347" marR="4347" marT="43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347" marR="4347" marT="434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347" marR="4347" marT="43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4347" marR="4347" marT="434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100%</a:t>
                      </a:r>
                    </a:p>
                  </a:txBody>
                  <a:tcPr marL="4347" marR="4347" marT="43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67698471"/>
                  </a:ext>
                </a:extLst>
              </a:tr>
              <a:tr h="186912">
                <a:tc>
                  <a:txBody>
                    <a:bodyPr/>
                    <a:lstStyle/>
                    <a:p>
                      <a:pPr algn="l" fontAlgn="ctr"/>
                      <a:r>
                        <a:rPr lang="en-GB" sz="1000" b="0" i="0" u="none" strike="noStrike" dirty="0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Daniel Kerr</a:t>
                      </a:r>
                    </a:p>
                  </a:txBody>
                  <a:tcPr marL="4347" marR="4347" marT="43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000" b="0" i="0" u="none" strike="noStrike" dirty="0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CLA 3</a:t>
                      </a:r>
                    </a:p>
                  </a:txBody>
                  <a:tcPr marL="4347" marR="4347" marT="43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94</a:t>
                      </a:r>
                    </a:p>
                  </a:txBody>
                  <a:tcPr marL="4347" marR="4347" marT="43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65</a:t>
                      </a:r>
                    </a:p>
                  </a:txBody>
                  <a:tcPr marL="4347" marR="4347" marT="434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 dirty="0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4347" marR="4347" marT="43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BF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29</a:t>
                      </a:r>
                    </a:p>
                  </a:txBody>
                  <a:tcPr marL="4347" marR="4347" marT="43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100%</a:t>
                      </a:r>
                    </a:p>
                  </a:txBody>
                  <a:tcPr marL="4347" marR="4347" marT="43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4347" marR="4347" marT="434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100%</a:t>
                      </a:r>
                    </a:p>
                  </a:txBody>
                  <a:tcPr marL="4347" marR="4347" marT="43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15</a:t>
                      </a:r>
                    </a:p>
                  </a:txBody>
                  <a:tcPr marL="4347" marR="4347" marT="434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100%</a:t>
                      </a:r>
                    </a:p>
                  </a:txBody>
                  <a:tcPr marL="4347" marR="4347" marT="43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72</a:t>
                      </a:r>
                    </a:p>
                  </a:txBody>
                  <a:tcPr marL="4347" marR="4347" marT="434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100%</a:t>
                      </a:r>
                    </a:p>
                  </a:txBody>
                  <a:tcPr marL="4347" marR="4347" marT="43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8703232"/>
                  </a:ext>
                </a:extLst>
              </a:tr>
              <a:tr h="186912">
                <a:tc>
                  <a:txBody>
                    <a:bodyPr/>
                    <a:lstStyle/>
                    <a:p>
                      <a:pPr algn="l" fontAlgn="ctr"/>
                      <a:r>
                        <a:rPr lang="en-GB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Maxine Samuel</a:t>
                      </a:r>
                    </a:p>
                  </a:txBody>
                  <a:tcPr marL="4347" marR="4347" marT="43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000" b="0" i="0" u="none" strike="noStrike" dirty="0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0-25 Together Locality West Children</a:t>
                      </a:r>
                    </a:p>
                  </a:txBody>
                  <a:tcPr marL="4347" marR="4347" marT="43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4347" marR="4347" marT="43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BF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4347" marR="4347" marT="434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4347" marR="4347" marT="43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BF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4347" marR="4347" marT="43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100%</a:t>
                      </a:r>
                    </a:p>
                  </a:txBody>
                  <a:tcPr marL="4347" marR="4347" marT="43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347" marR="4347" marT="434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347" marR="4347" marT="43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4347" marR="4347" marT="434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100%</a:t>
                      </a:r>
                    </a:p>
                  </a:txBody>
                  <a:tcPr marL="4347" marR="4347" marT="43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347" marR="4347" marT="434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347" marR="4347" marT="43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52315296"/>
                  </a:ext>
                </a:extLst>
              </a:tr>
              <a:tr h="186912">
                <a:tc>
                  <a:txBody>
                    <a:bodyPr/>
                    <a:lstStyle/>
                    <a:p>
                      <a:pPr algn="l" fontAlgn="ctr"/>
                      <a:r>
                        <a:rPr lang="en-GB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Natasha Kearney</a:t>
                      </a:r>
                    </a:p>
                  </a:txBody>
                  <a:tcPr marL="4347" marR="4347" marT="43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000" b="0" i="0" u="none" strike="noStrike" dirty="0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CLA 2</a:t>
                      </a:r>
                    </a:p>
                  </a:txBody>
                  <a:tcPr marL="4347" marR="4347" marT="43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93</a:t>
                      </a:r>
                    </a:p>
                  </a:txBody>
                  <a:tcPr marL="4347" marR="4347" marT="43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55</a:t>
                      </a:r>
                    </a:p>
                  </a:txBody>
                  <a:tcPr marL="4347" marR="4347" marT="434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4347" marR="4347" marT="43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BF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 dirty="0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37</a:t>
                      </a:r>
                    </a:p>
                  </a:txBody>
                  <a:tcPr marL="4347" marR="4347" marT="43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 dirty="0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99%</a:t>
                      </a:r>
                    </a:p>
                  </a:txBody>
                  <a:tcPr marL="4347" marR="4347" marT="43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8</a:t>
                      </a:r>
                    </a:p>
                  </a:txBody>
                  <a:tcPr marL="4347" marR="4347" marT="434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100%</a:t>
                      </a:r>
                    </a:p>
                  </a:txBody>
                  <a:tcPr marL="4347" marR="4347" marT="43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14</a:t>
                      </a:r>
                    </a:p>
                  </a:txBody>
                  <a:tcPr marL="4347" marR="4347" marT="434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100%</a:t>
                      </a:r>
                    </a:p>
                  </a:txBody>
                  <a:tcPr marL="4347" marR="4347" marT="43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71</a:t>
                      </a:r>
                    </a:p>
                  </a:txBody>
                  <a:tcPr marL="4347" marR="4347" marT="434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99%</a:t>
                      </a:r>
                    </a:p>
                  </a:txBody>
                  <a:tcPr marL="4347" marR="4347" marT="43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39425674"/>
                  </a:ext>
                </a:extLst>
              </a:tr>
              <a:tr h="186912">
                <a:tc>
                  <a:txBody>
                    <a:bodyPr/>
                    <a:lstStyle/>
                    <a:p>
                      <a:pPr algn="l" fontAlgn="ctr"/>
                      <a:r>
                        <a:rPr lang="en-GB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Val Swift</a:t>
                      </a:r>
                    </a:p>
                  </a:txBody>
                  <a:tcPr marL="4347" marR="4347" marT="43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000" b="0" i="0" u="none" strike="noStrike" dirty="0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CLA 1</a:t>
                      </a:r>
                    </a:p>
                  </a:txBody>
                  <a:tcPr marL="4347" marR="4347" marT="43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93</a:t>
                      </a:r>
                    </a:p>
                  </a:txBody>
                  <a:tcPr marL="4347" marR="4347" marT="43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36</a:t>
                      </a:r>
                    </a:p>
                  </a:txBody>
                  <a:tcPr marL="4347" marR="4347" marT="434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4347" marR="4347" marT="43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BF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56</a:t>
                      </a:r>
                    </a:p>
                  </a:txBody>
                  <a:tcPr marL="4347" marR="4347" marT="43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 dirty="0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99%</a:t>
                      </a:r>
                    </a:p>
                  </a:txBody>
                  <a:tcPr marL="4347" marR="4347" marT="43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 dirty="0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8</a:t>
                      </a:r>
                    </a:p>
                  </a:txBody>
                  <a:tcPr marL="4347" marR="4347" marT="434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100%</a:t>
                      </a:r>
                    </a:p>
                  </a:txBody>
                  <a:tcPr marL="4347" marR="4347" marT="43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18</a:t>
                      </a:r>
                    </a:p>
                  </a:txBody>
                  <a:tcPr marL="4347" marR="4347" marT="434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100%</a:t>
                      </a:r>
                    </a:p>
                  </a:txBody>
                  <a:tcPr marL="4347" marR="4347" marT="43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67</a:t>
                      </a:r>
                    </a:p>
                  </a:txBody>
                  <a:tcPr marL="4347" marR="4347" marT="434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99%</a:t>
                      </a:r>
                    </a:p>
                  </a:txBody>
                  <a:tcPr marL="4347" marR="4347" marT="43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15092482"/>
                  </a:ext>
                </a:extLst>
              </a:tr>
              <a:tr h="186912">
                <a:tc>
                  <a:txBody>
                    <a:bodyPr/>
                    <a:lstStyle/>
                    <a:p>
                      <a:pPr algn="l" fontAlgn="ctr"/>
                      <a:r>
                        <a:rPr lang="en-GB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Sharen Stannard</a:t>
                      </a:r>
                    </a:p>
                  </a:txBody>
                  <a:tcPr marL="4347" marR="4347" marT="43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000" b="0" i="0" u="none" strike="noStrike" dirty="0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CLA 5</a:t>
                      </a:r>
                    </a:p>
                  </a:txBody>
                  <a:tcPr marL="4347" marR="4347" marT="43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 dirty="0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88</a:t>
                      </a:r>
                    </a:p>
                  </a:txBody>
                  <a:tcPr marL="4347" marR="4347" marT="43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38</a:t>
                      </a:r>
                    </a:p>
                  </a:txBody>
                  <a:tcPr marL="4347" marR="4347" marT="434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 dirty="0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21</a:t>
                      </a:r>
                    </a:p>
                  </a:txBody>
                  <a:tcPr marL="4347" marR="4347" marT="43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BF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29</a:t>
                      </a:r>
                    </a:p>
                  </a:txBody>
                  <a:tcPr marL="4347" marR="4347" marT="43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76%</a:t>
                      </a:r>
                    </a:p>
                  </a:txBody>
                  <a:tcPr marL="4347" marR="4347" marT="43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13</a:t>
                      </a:r>
                    </a:p>
                  </a:txBody>
                  <a:tcPr marL="4347" marR="4347" marT="434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 dirty="0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85%</a:t>
                      </a:r>
                    </a:p>
                  </a:txBody>
                  <a:tcPr marL="4347" marR="4347" marT="43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14</a:t>
                      </a:r>
                    </a:p>
                  </a:txBody>
                  <a:tcPr marL="4347" marR="4347" marT="434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86%</a:t>
                      </a:r>
                    </a:p>
                  </a:txBody>
                  <a:tcPr marL="4347" marR="4347" marT="43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61</a:t>
                      </a:r>
                    </a:p>
                  </a:txBody>
                  <a:tcPr marL="4347" marR="4347" marT="434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 dirty="0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7%</a:t>
                      </a:r>
                    </a:p>
                  </a:txBody>
                  <a:tcPr marL="4347" marR="4347" marT="43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4753880"/>
                  </a:ext>
                </a:extLst>
              </a:tr>
              <a:tr h="186912">
                <a:tc>
                  <a:txBody>
                    <a:bodyPr/>
                    <a:lstStyle/>
                    <a:p>
                      <a:pPr algn="l" fontAlgn="ctr"/>
                      <a:r>
                        <a:rPr lang="en-GB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Julie Farenden</a:t>
                      </a:r>
                    </a:p>
                  </a:txBody>
                  <a:tcPr marL="4347" marR="4347" marT="43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0-25 Together Locality East Children</a:t>
                      </a:r>
                    </a:p>
                  </a:txBody>
                  <a:tcPr marL="4347" marR="4347" marT="43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4347" marR="4347" marT="43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4347" marR="4347" marT="434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4347" marR="4347" marT="43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BF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4347" marR="4347" marT="43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75%</a:t>
                      </a:r>
                    </a:p>
                  </a:txBody>
                  <a:tcPr marL="4347" marR="4347" marT="43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4347" marR="4347" marT="434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100%</a:t>
                      </a:r>
                    </a:p>
                  </a:txBody>
                  <a:tcPr marL="4347" marR="4347" marT="43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 dirty="0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4347" marR="4347" marT="434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100%</a:t>
                      </a:r>
                    </a:p>
                  </a:txBody>
                  <a:tcPr marL="4347" marR="4347" marT="43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4347" marR="4347" marT="434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50%</a:t>
                      </a:r>
                    </a:p>
                  </a:txBody>
                  <a:tcPr marL="4347" marR="4347" marT="43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08279978"/>
                  </a:ext>
                </a:extLst>
              </a:tr>
              <a:tr h="186912">
                <a:tc>
                  <a:txBody>
                    <a:bodyPr/>
                    <a:lstStyle/>
                    <a:p>
                      <a:pPr algn="l" fontAlgn="ctr"/>
                      <a:r>
                        <a:rPr lang="en-GB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Catrin Hancock-David</a:t>
                      </a:r>
                    </a:p>
                  </a:txBody>
                  <a:tcPr marL="4347" marR="4347" marT="43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000" b="0" i="0" u="none" strike="noStrike" dirty="0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0-25 Together Central Children &amp; PFA Team</a:t>
                      </a:r>
                    </a:p>
                  </a:txBody>
                  <a:tcPr marL="4347" marR="4347" marT="43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58</a:t>
                      </a:r>
                    </a:p>
                  </a:txBody>
                  <a:tcPr marL="4347" marR="4347" marT="43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11</a:t>
                      </a:r>
                    </a:p>
                  </a:txBody>
                  <a:tcPr marL="4347" marR="4347" marT="434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15</a:t>
                      </a:r>
                    </a:p>
                  </a:txBody>
                  <a:tcPr marL="4347" marR="4347" marT="43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BF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32</a:t>
                      </a:r>
                    </a:p>
                  </a:txBody>
                  <a:tcPr marL="4347" marR="4347" marT="43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74%</a:t>
                      </a:r>
                    </a:p>
                  </a:txBody>
                  <a:tcPr marL="4347" marR="4347" marT="43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4347" marR="4347" marT="434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100%</a:t>
                      </a:r>
                    </a:p>
                  </a:txBody>
                  <a:tcPr marL="4347" marR="4347" marT="43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4347" marR="4347" marT="434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60%</a:t>
                      </a:r>
                    </a:p>
                  </a:txBody>
                  <a:tcPr marL="4347" marR="4347" marT="43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49</a:t>
                      </a:r>
                    </a:p>
                  </a:txBody>
                  <a:tcPr marL="4347" marR="4347" marT="434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73%</a:t>
                      </a:r>
                    </a:p>
                  </a:txBody>
                  <a:tcPr marL="4347" marR="4347" marT="43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68929347"/>
                  </a:ext>
                </a:extLst>
              </a:tr>
              <a:tr h="186912">
                <a:tc>
                  <a:txBody>
                    <a:bodyPr/>
                    <a:lstStyle/>
                    <a:p>
                      <a:pPr algn="l" fontAlgn="ctr"/>
                      <a:r>
                        <a:rPr lang="en-GB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Sharen Stannard</a:t>
                      </a:r>
                    </a:p>
                  </a:txBody>
                  <a:tcPr marL="4347" marR="4347" marT="43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000" b="0" i="0" u="none" strike="noStrike" dirty="0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CLA 4</a:t>
                      </a:r>
                    </a:p>
                  </a:txBody>
                  <a:tcPr marL="4347" marR="4347" marT="43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105</a:t>
                      </a:r>
                    </a:p>
                  </a:txBody>
                  <a:tcPr marL="4347" marR="4347" marT="43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53</a:t>
                      </a:r>
                    </a:p>
                  </a:txBody>
                  <a:tcPr marL="4347" marR="4347" marT="434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28</a:t>
                      </a:r>
                    </a:p>
                  </a:txBody>
                  <a:tcPr marL="4347" marR="4347" marT="43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BF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24</a:t>
                      </a:r>
                    </a:p>
                  </a:txBody>
                  <a:tcPr marL="4347" marR="4347" marT="43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73%</a:t>
                      </a:r>
                    </a:p>
                  </a:txBody>
                  <a:tcPr marL="4347" marR="4347" marT="43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9</a:t>
                      </a:r>
                    </a:p>
                  </a:txBody>
                  <a:tcPr marL="4347" marR="4347" marT="434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33%</a:t>
                      </a:r>
                    </a:p>
                  </a:txBody>
                  <a:tcPr marL="4347" marR="4347" marT="43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20</a:t>
                      </a:r>
                    </a:p>
                  </a:txBody>
                  <a:tcPr marL="4347" marR="4347" marT="434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90%</a:t>
                      </a:r>
                    </a:p>
                  </a:txBody>
                  <a:tcPr marL="4347" marR="4347" marT="43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76</a:t>
                      </a:r>
                    </a:p>
                  </a:txBody>
                  <a:tcPr marL="4347" marR="4347" marT="434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74%</a:t>
                      </a:r>
                    </a:p>
                  </a:txBody>
                  <a:tcPr marL="4347" marR="4347" marT="43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3961803"/>
                  </a:ext>
                </a:extLst>
              </a:tr>
              <a:tr h="186912">
                <a:tc>
                  <a:txBody>
                    <a:bodyPr/>
                    <a:lstStyle/>
                    <a:p>
                      <a:pPr algn="l" fontAlgn="ctr"/>
                      <a:r>
                        <a:rPr lang="en-GB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Natalie Rollock </a:t>
                      </a:r>
                    </a:p>
                  </a:txBody>
                  <a:tcPr marL="4347" marR="4347" marT="43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900" b="0" i="0" u="none" strike="noStrike" dirty="0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SASH Broxbourne, East Herts, Stevenage &amp; </a:t>
                      </a:r>
                      <a:r>
                        <a:rPr lang="en-GB" sz="900" b="0" i="0" u="none" strike="noStrike" dirty="0" err="1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N.Herts</a:t>
                      </a:r>
                      <a:r>
                        <a:rPr lang="en-GB" sz="900" b="0" i="0" u="none" strike="noStrike" dirty="0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, W&amp;H</a:t>
                      </a:r>
                    </a:p>
                  </a:txBody>
                  <a:tcPr marL="4347" marR="4347" marT="43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4347" marR="4347" marT="43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4347" marR="4347" marT="434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4347" marR="4347" marT="43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BF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4347" marR="4347" marT="43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29%</a:t>
                      </a:r>
                    </a:p>
                  </a:txBody>
                  <a:tcPr marL="4347" marR="4347" marT="43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347" marR="4347" marT="434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347" marR="4347" marT="43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347" marR="4347" marT="434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347" marR="4347" marT="43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4347" marR="4347" marT="434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29%</a:t>
                      </a:r>
                    </a:p>
                  </a:txBody>
                  <a:tcPr marL="4347" marR="4347" marT="43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60454122"/>
                  </a:ext>
                </a:extLst>
              </a:tr>
              <a:tr h="186912">
                <a:tc>
                  <a:txBody>
                    <a:bodyPr/>
                    <a:lstStyle/>
                    <a:p>
                      <a:pPr algn="l" fontAlgn="ctr"/>
                      <a:r>
                        <a:rPr lang="en-GB" sz="1000" b="0" i="0" u="none" strike="noStrike" dirty="0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Sam </a:t>
                      </a:r>
                      <a:r>
                        <a:rPr lang="en-GB" sz="1000" b="0" i="0" u="none" strike="noStrike" dirty="0" err="1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Jeffer</a:t>
                      </a:r>
                      <a:r>
                        <a:rPr lang="en-GB" sz="1000" b="0" i="0" u="none" strike="noStrike" dirty="0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 / Scott Kennedy</a:t>
                      </a:r>
                    </a:p>
                  </a:txBody>
                  <a:tcPr marL="4347" marR="4347" marT="43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000" b="0" i="0" u="none" strike="noStrike" dirty="0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SMC Team 1 &amp; 2</a:t>
                      </a:r>
                    </a:p>
                  </a:txBody>
                  <a:tcPr marL="4347" marR="4347" marT="43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146</a:t>
                      </a:r>
                    </a:p>
                  </a:txBody>
                  <a:tcPr marL="4347" marR="4347" marT="43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25</a:t>
                      </a:r>
                    </a:p>
                  </a:txBody>
                  <a:tcPr marL="4347" marR="4347" marT="434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105</a:t>
                      </a:r>
                    </a:p>
                  </a:txBody>
                  <a:tcPr marL="4347" marR="4347" marT="43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BF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16</a:t>
                      </a:r>
                    </a:p>
                  </a:txBody>
                  <a:tcPr marL="4347" marR="4347" marT="43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28%</a:t>
                      </a:r>
                    </a:p>
                  </a:txBody>
                  <a:tcPr marL="4347" marR="4347" marT="43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347" marR="4347" marT="434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347" marR="4347" marT="43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347" marR="4347" marT="434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 dirty="0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347" marR="4347" marT="43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146</a:t>
                      </a:r>
                    </a:p>
                  </a:txBody>
                  <a:tcPr marL="4347" marR="4347" marT="434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28%</a:t>
                      </a:r>
                    </a:p>
                  </a:txBody>
                  <a:tcPr marL="4347" marR="4347" marT="43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74377329"/>
                  </a:ext>
                </a:extLst>
              </a:tr>
              <a:tr h="186912">
                <a:tc>
                  <a:txBody>
                    <a:bodyPr/>
                    <a:lstStyle/>
                    <a:p>
                      <a:pPr algn="l" fontAlgn="ctr"/>
                      <a:r>
                        <a:rPr lang="en-GB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Sharen Stannard</a:t>
                      </a:r>
                    </a:p>
                  </a:txBody>
                  <a:tcPr marL="4347" marR="4347" marT="43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000" b="0" i="0" u="none" strike="noStrike" dirty="0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CLA 6</a:t>
                      </a:r>
                    </a:p>
                  </a:txBody>
                  <a:tcPr marL="4347" marR="4347" marT="43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100</a:t>
                      </a:r>
                    </a:p>
                  </a:txBody>
                  <a:tcPr marL="4347" marR="4347" marT="43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17</a:t>
                      </a:r>
                    </a:p>
                  </a:txBody>
                  <a:tcPr marL="4347" marR="4347" marT="434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77</a:t>
                      </a:r>
                    </a:p>
                  </a:txBody>
                  <a:tcPr marL="4347" marR="4347" marT="43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BF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4347" marR="4347" marT="43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23%</a:t>
                      </a:r>
                    </a:p>
                  </a:txBody>
                  <a:tcPr marL="4347" marR="4347" marT="43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4347" marR="4347" marT="434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4347" marR="4347" marT="43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5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25</a:t>
                      </a:r>
                    </a:p>
                  </a:txBody>
                  <a:tcPr marL="4347" marR="4347" marT="434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 dirty="0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8%</a:t>
                      </a:r>
                    </a:p>
                  </a:txBody>
                  <a:tcPr marL="4347" marR="4347" marT="43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68</a:t>
                      </a:r>
                    </a:p>
                  </a:txBody>
                  <a:tcPr marL="4347" marR="4347" marT="434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31%</a:t>
                      </a:r>
                    </a:p>
                  </a:txBody>
                  <a:tcPr marL="4347" marR="4347" marT="43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86469010"/>
                  </a:ext>
                </a:extLst>
              </a:tr>
              <a:tr h="186912">
                <a:tc>
                  <a:txBody>
                    <a:bodyPr/>
                    <a:lstStyle/>
                    <a:p>
                      <a:pPr algn="l" fontAlgn="ctr"/>
                      <a:r>
                        <a:rPr lang="en-GB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Cheryl Grazette, Rachael Marsh</a:t>
                      </a:r>
                    </a:p>
                  </a:txBody>
                  <a:tcPr marL="4347" marR="4347" marT="43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a-DK" sz="1000" b="0" i="0" u="none" strike="noStrike" dirty="0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FS Hertsmere 1 &amp; 2, FS Watford 1 &amp; 2</a:t>
                      </a:r>
                    </a:p>
                  </a:txBody>
                  <a:tcPr marL="4347" marR="4347" marT="43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4347" marR="4347" marT="43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4347" marR="4347" marT="434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4347" marR="4347" marT="43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BF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4347" marR="4347" marT="43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14%</a:t>
                      </a:r>
                    </a:p>
                  </a:txBody>
                  <a:tcPr marL="4347" marR="4347" marT="43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4347" marR="4347" marT="434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4347" marR="4347" marT="43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5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4347" marR="4347" marT="434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33%</a:t>
                      </a:r>
                    </a:p>
                  </a:txBody>
                  <a:tcPr marL="4347" marR="4347" marT="43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 dirty="0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4347" marR="4347" marT="434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4347" marR="4347" marT="43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5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7040301"/>
                  </a:ext>
                </a:extLst>
              </a:tr>
              <a:tr h="186912">
                <a:tc>
                  <a:txBody>
                    <a:bodyPr/>
                    <a:lstStyle/>
                    <a:p>
                      <a:pPr algn="l" fontAlgn="ctr"/>
                      <a:r>
                        <a:rPr lang="en-GB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Rachael Marsh </a:t>
                      </a:r>
                    </a:p>
                  </a:txBody>
                  <a:tcPr marL="4347" marR="4347" marT="43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900" b="0" i="0" u="none" strike="noStrike" dirty="0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FS 3 Rivers, FS Central Watford &amp; Bushey, FS St Albans 1 &amp; 2</a:t>
                      </a:r>
                    </a:p>
                  </a:txBody>
                  <a:tcPr marL="4347" marR="4347" marT="43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18</a:t>
                      </a:r>
                    </a:p>
                  </a:txBody>
                  <a:tcPr marL="4347" marR="4347" marT="43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4347" marR="4347" marT="434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17</a:t>
                      </a:r>
                    </a:p>
                  </a:txBody>
                  <a:tcPr marL="4347" marR="4347" marT="43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BF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4347" marR="4347" marT="43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11%</a:t>
                      </a:r>
                    </a:p>
                  </a:txBody>
                  <a:tcPr marL="4347" marR="4347" marT="43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4347" marR="4347" marT="434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4347" marR="4347" marT="43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5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4347" marR="4347" marT="434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4347" marR="4347" marT="43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5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9</a:t>
                      </a:r>
                    </a:p>
                  </a:txBody>
                  <a:tcPr marL="4347" marR="4347" marT="434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11%</a:t>
                      </a:r>
                    </a:p>
                  </a:txBody>
                  <a:tcPr marL="4347" marR="4347" marT="43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00113203"/>
                  </a:ext>
                </a:extLst>
              </a:tr>
              <a:tr h="186912">
                <a:tc>
                  <a:txBody>
                    <a:bodyPr/>
                    <a:lstStyle/>
                    <a:p>
                      <a:pPr algn="l" fontAlgn="ctr"/>
                      <a:r>
                        <a:rPr lang="en-GB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Tina Darko</a:t>
                      </a:r>
                    </a:p>
                  </a:txBody>
                  <a:tcPr marL="4347" marR="4347" marT="43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5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900" b="0" i="0" u="none" strike="noStrike" dirty="0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SASH St Albans &amp; Dacorum, Watford, 3 Rivers &amp; Hertsmere</a:t>
                      </a:r>
                    </a:p>
                  </a:txBody>
                  <a:tcPr marL="4347" marR="4347" marT="43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4347" marR="4347" marT="43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4347" marR="4347" marT="434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4347" marR="4347" marT="43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BF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4347" marR="4347" marT="43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4347" marR="4347" marT="43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5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347" marR="4347" marT="434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347" marR="4347" marT="43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347" marR="4347" marT="434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347" marR="4347" marT="43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 dirty="0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4347" marR="4347" marT="434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4347" marR="4347" marT="43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5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2009976"/>
                  </a:ext>
                </a:extLst>
              </a:tr>
              <a:tr h="186912">
                <a:tc>
                  <a:txBody>
                    <a:bodyPr/>
                    <a:lstStyle/>
                    <a:p>
                      <a:pPr algn="l" fontAlgn="ctr"/>
                      <a:r>
                        <a:rPr lang="en-GB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Toyin Akinrinade </a:t>
                      </a:r>
                    </a:p>
                  </a:txBody>
                  <a:tcPr marL="4347" marR="4347" marT="43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5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900" b="0" i="0" u="none" strike="noStrike" dirty="0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Welwyn 1 FS Team, Stevenage South FS Team, FS </a:t>
                      </a:r>
                      <a:r>
                        <a:rPr lang="en-GB" sz="900" b="0" i="0" u="none" strike="noStrike" dirty="0" err="1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N.Herts</a:t>
                      </a:r>
                      <a:r>
                        <a:rPr lang="en-GB" sz="900" b="0" i="0" u="none" strike="noStrike" dirty="0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 1 </a:t>
                      </a:r>
                    </a:p>
                  </a:txBody>
                  <a:tcPr marL="4347" marR="4347" marT="43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9</a:t>
                      </a:r>
                    </a:p>
                  </a:txBody>
                  <a:tcPr marL="4347" marR="4347" marT="43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4347" marR="4347" marT="434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9</a:t>
                      </a:r>
                    </a:p>
                  </a:txBody>
                  <a:tcPr marL="4347" marR="4347" marT="43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BF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4347" marR="4347" marT="43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4347" marR="4347" marT="43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5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4347" marR="4347" marT="434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4347" marR="4347" marT="43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5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4347" marR="4347" marT="434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4347" marR="4347" marT="43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5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 dirty="0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4347" marR="4347" marT="434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4347" marR="4347" marT="43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5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002918"/>
                  </a:ext>
                </a:extLst>
              </a:tr>
              <a:tr h="186912">
                <a:tc>
                  <a:txBody>
                    <a:bodyPr/>
                    <a:lstStyle/>
                    <a:p>
                      <a:pPr algn="l" fontAlgn="ctr"/>
                      <a:r>
                        <a:rPr lang="en-GB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Cheryl Grazette</a:t>
                      </a:r>
                    </a:p>
                  </a:txBody>
                  <a:tcPr marL="4347" marR="4347" marT="43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5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000" b="0" i="0" u="none" strike="noStrike" dirty="0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FS Dacorum East &amp; South</a:t>
                      </a:r>
                    </a:p>
                  </a:txBody>
                  <a:tcPr marL="4347" marR="4347" marT="43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10</a:t>
                      </a:r>
                    </a:p>
                  </a:txBody>
                  <a:tcPr marL="4347" marR="4347" marT="43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4347" marR="4347" marT="434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10</a:t>
                      </a:r>
                    </a:p>
                  </a:txBody>
                  <a:tcPr marL="4347" marR="4347" marT="43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BF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4347" marR="4347" marT="43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4347" marR="4347" marT="43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5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4347" marR="4347" marT="434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4347" marR="4347" marT="43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5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4347" marR="4347" marT="434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4347" marR="4347" marT="43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5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 dirty="0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4347" marR="4347" marT="434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4347" marR="4347" marT="43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5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4594276"/>
                  </a:ext>
                </a:extLst>
              </a:tr>
              <a:tr h="186912">
                <a:tc>
                  <a:txBody>
                    <a:bodyPr/>
                    <a:lstStyle/>
                    <a:p>
                      <a:pPr algn="l" fontAlgn="ctr"/>
                      <a:r>
                        <a:rPr lang="en-GB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Pretty Nkiwane </a:t>
                      </a:r>
                    </a:p>
                  </a:txBody>
                  <a:tcPr marL="4347" marR="4347" marT="43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5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900" b="0" i="0" u="none" strike="noStrike" dirty="0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Stevenage North FS Team, Welwyn 2 FS Team &amp; FS </a:t>
                      </a:r>
                      <a:r>
                        <a:rPr lang="en-GB" sz="900" b="0" i="0" u="none" strike="noStrike" dirty="0" err="1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N.Herts</a:t>
                      </a:r>
                      <a:r>
                        <a:rPr lang="en-GB" sz="900" b="0" i="0" u="none" strike="noStrike" dirty="0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 2</a:t>
                      </a:r>
                    </a:p>
                  </a:txBody>
                  <a:tcPr marL="4347" marR="4347" marT="43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13</a:t>
                      </a:r>
                    </a:p>
                  </a:txBody>
                  <a:tcPr marL="4347" marR="4347" marT="43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4347" marR="4347" marT="434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13</a:t>
                      </a:r>
                    </a:p>
                  </a:txBody>
                  <a:tcPr marL="4347" marR="4347" marT="43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BF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4347" marR="4347" marT="43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4347" marR="4347" marT="43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5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4347" marR="4347" marT="434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4347" marR="4347" marT="43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5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4347" marR="4347" marT="434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4347" marR="4347" marT="43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5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 dirty="0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4347" marR="4347" marT="434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4347" marR="4347" marT="43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5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8584924"/>
                  </a:ext>
                </a:extLst>
              </a:tr>
              <a:tr h="188788">
                <a:tc>
                  <a:txBody>
                    <a:bodyPr/>
                    <a:lstStyle/>
                    <a:p>
                      <a:pPr algn="l" fontAlgn="ctr"/>
                      <a:r>
                        <a:rPr lang="en-GB" sz="1000" b="0" i="0" u="none" strike="noStrike" dirty="0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Pretty Nkiwane, Toyin </a:t>
                      </a:r>
                      <a:r>
                        <a:rPr lang="en-GB" sz="1000" b="0" i="0" u="none" strike="noStrike" dirty="0" err="1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Akinrinade</a:t>
                      </a:r>
                      <a:endParaRPr lang="en-GB" sz="1000" b="0" i="0" u="none" strike="noStrike" dirty="0">
                        <a:solidFill>
                          <a:srgbClr val="3333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47" marR="4347" marT="43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5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600" b="0" i="0" u="none" strike="noStrike" dirty="0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Frontline Family Safeguarding Unit 3, FS Broxbourne &amp; Hoddesdon, FS Hertford &amp; Ware, FS Bishops Stortford &amp; Rural &amp; FS Waltham Cross &amp; Cheshunt</a:t>
                      </a:r>
                    </a:p>
                  </a:txBody>
                  <a:tcPr marL="4347" marR="4347" marT="43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18</a:t>
                      </a:r>
                    </a:p>
                  </a:txBody>
                  <a:tcPr marL="4347" marR="4347" marT="43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4347" marR="4347" marT="434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18</a:t>
                      </a:r>
                    </a:p>
                  </a:txBody>
                  <a:tcPr marL="4347" marR="4347" marT="43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BF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4347" marR="4347" marT="43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4347" marR="4347" marT="43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5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4347" marR="4347" marT="434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4347" marR="4347" marT="43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5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4347" marR="4347" marT="434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4347" marR="4347" marT="43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5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 dirty="0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4347" marR="4347" marT="434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0%</a:t>
                      </a:r>
                    </a:p>
                  </a:txBody>
                  <a:tcPr marL="4347" marR="4347" marT="43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5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5409469"/>
                  </a:ext>
                </a:extLst>
              </a:tr>
              <a:tr h="187205">
                <a:tc>
                  <a:txBody>
                    <a:bodyPr/>
                    <a:lstStyle/>
                    <a:p>
                      <a:pPr algn="l" fontAlgn="b"/>
                      <a:endParaRPr lang="en-GB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47" marR="4347" marT="434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6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347" marR="4347" marT="434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8FBF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873</a:t>
                      </a:r>
                    </a:p>
                  </a:txBody>
                  <a:tcPr marL="4347" marR="4347" marT="434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303</a:t>
                      </a:r>
                    </a:p>
                  </a:txBody>
                  <a:tcPr marL="4347" marR="4347" marT="434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334</a:t>
                      </a:r>
                    </a:p>
                  </a:txBody>
                  <a:tcPr marL="4347" marR="4347" marT="434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237</a:t>
                      </a:r>
                    </a:p>
                  </a:txBody>
                  <a:tcPr marL="4347" marR="4347" marT="434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GB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47" marR="4347" marT="434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</a:t>
                      </a:r>
                    </a:p>
                  </a:txBody>
                  <a:tcPr marL="4347" marR="4347" marT="434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47" marR="4347" marT="434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134</a:t>
                      </a:r>
                    </a:p>
                  </a:txBody>
                  <a:tcPr marL="4347" marR="4347" marT="434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GB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47" marR="4347" marT="434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655</a:t>
                      </a:r>
                    </a:p>
                  </a:txBody>
                  <a:tcPr marL="4347" marR="4347" marT="434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GB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47" marR="4347" marT="4347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63508489"/>
                  </a:ext>
                </a:extLst>
              </a:tr>
            </a:tbl>
          </a:graphicData>
        </a:graphic>
      </p:graphicFrame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2729B3E7-A804-7A9A-37B1-0C39CB9B4B8E}"/>
              </a:ext>
            </a:extLst>
          </p:cNvPr>
          <p:cNvSpPr txBox="1">
            <a:spLocks/>
          </p:cNvSpPr>
          <p:nvPr/>
        </p:nvSpPr>
        <p:spPr>
          <a:xfrm>
            <a:off x="1905000" y="5470010"/>
            <a:ext cx="10286999" cy="122629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74320" indent="-22860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SzPct val="80000"/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9436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SzPct val="80000"/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3444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7452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19456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1460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83464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v"/>
            </a:pPr>
            <a:r>
              <a:rPr lang="en-US" sz="1600" dirty="0"/>
              <a:t>Daniel Kerrs team was most efficient with 100% actioned, across ALL 3 age groups &amp; with a cohort of 94.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1600" dirty="0"/>
              <a:t>CLA 1&amp;2 really close behind though with only 2 surveys left each to get to 100% (both came in at 99%).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1600" dirty="0"/>
              <a:t>5 Teams did not return any surveys across any age group, a cohort of 57 CYP.</a:t>
            </a:r>
          </a:p>
          <a:p>
            <a:endParaRPr lang="en-US" sz="1600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42" name="Ink 41">
                <a:extLst>
                  <a:ext uri="{FF2B5EF4-FFF2-40B4-BE49-F238E27FC236}">
                    <a16:creationId xmlns:a16="http://schemas.microsoft.com/office/drawing/2014/main" id="{7E04F7CC-FA3E-1F7F-5321-6691134D62F5}"/>
                  </a:ext>
                </a:extLst>
              </p14:cNvPr>
              <p14:cNvContentPartPr/>
              <p14:nvPr/>
            </p14:nvContentPartPr>
            <p14:xfrm>
              <a:off x="2314515" y="5586105"/>
              <a:ext cx="1018440" cy="360"/>
            </p14:xfrm>
          </p:contentPart>
        </mc:Choice>
        <mc:Fallback xmlns="">
          <p:pic>
            <p:nvPicPr>
              <p:cNvPr id="42" name="Ink 41">
                <a:extLst>
                  <a:ext uri="{FF2B5EF4-FFF2-40B4-BE49-F238E27FC236}">
                    <a16:creationId xmlns:a16="http://schemas.microsoft.com/office/drawing/2014/main" id="{7E04F7CC-FA3E-1F7F-5321-6691134D62F5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224515" y="5406465"/>
                <a:ext cx="1198080" cy="360000"/>
              </a:xfrm>
              <a:prstGeom prst="rect">
                <a:avLst/>
              </a:prstGeom>
            </p:spPr>
          </p:pic>
        </mc:Fallback>
      </mc:AlternateContent>
      <p:sp>
        <p:nvSpPr>
          <p:cNvPr id="43" name="Rectangle 42">
            <a:extLst>
              <a:ext uri="{FF2B5EF4-FFF2-40B4-BE49-F238E27FC236}">
                <a16:creationId xmlns:a16="http://schemas.microsoft.com/office/drawing/2014/main" id="{E16B2774-9691-F144-7F0C-6F5377E48179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504825" y="1657350"/>
            <a:ext cx="1943100" cy="3486150"/>
          </a:xfrm>
          <a:prstGeom prst="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02010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B6861665-0A55-B8AF-4D3D-C59113A749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12888" y="190500"/>
            <a:ext cx="9372600" cy="667016"/>
          </a:xfrm>
        </p:spPr>
        <p:txBody>
          <a:bodyPr>
            <a:normAutofit/>
          </a:bodyPr>
          <a:lstStyle/>
          <a:p>
            <a:pPr algn="ctr"/>
            <a:r>
              <a:rPr lang="fr-FR" sz="3600" b="1" u="sng" dirty="0"/>
              <a:t>Example – Team </a:t>
            </a:r>
            <a:r>
              <a:rPr lang="fr-FR" sz="3600" b="1" u="sng" dirty="0" err="1"/>
              <a:t>Based</a:t>
            </a:r>
            <a:r>
              <a:rPr lang="fr-FR" sz="3600" b="1" u="sng" dirty="0"/>
              <a:t> Reporting</a:t>
            </a:r>
            <a:endParaRPr lang="en-US" sz="3600" b="1" u="sng" dirty="0"/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21BD0305-8360-EA16-D61D-CA6F862F523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85349137"/>
              </p:ext>
            </p:extLst>
          </p:nvPr>
        </p:nvGraphicFramePr>
        <p:xfrm>
          <a:off x="380795" y="1051666"/>
          <a:ext cx="11001580" cy="4316812"/>
        </p:xfrm>
        <a:graphic>
          <a:graphicData uri="http://schemas.openxmlformats.org/drawingml/2006/table">
            <a:tbl>
              <a:tblPr/>
              <a:tblGrid>
                <a:gridCol w="338955">
                  <a:extLst>
                    <a:ext uri="{9D8B030D-6E8A-4147-A177-3AD203B41FA5}">
                      <a16:colId xmlns:a16="http://schemas.microsoft.com/office/drawing/2014/main" val="1083538802"/>
                    </a:ext>
                  </a:extLst>
                </a:gridCol>
                <a:gridCol w="3125922">
                  <a:extLst>
                    <a:ext uri="{9D8B030D-6E8A-4147-A177-3AD203B41FA5}">
                      <a16:colId xmlns:a16="http://schemas.microsoft.com/office/drawing/2014/main" val="2830741347"/>
                    </a:ext>
                  </a:extLst>
                </a:gridCol>
                <a:gridCol w="542842">
                  <a:extLst>
                    <a:ext uri="{9D8B030D-6E8A-4147-A177-3AD203B41FA5}">
                      <a16:colId xmlns:a16="http://schemas.microsoft.com/office/drawing/2014/main" val="562670924"/>
                    </a:ext>
                  </a:extLst>
                </a:gridCol>
                <a:gridCol w="737658">
                  <a:extLst>
                    <a:ext uri="{9D8B030D-6E8A-4147-A177-3AD203B41FA5}">
                      <a16:colId xmlns:a16="http://schemas.microsoft.com/office/drawing/2014/main" val="2861002059"/>
                    </a:ext>
                  </a:extLst>
                </a:gridCol>
                <a:gridCol w="602588">
                  <a:extLst>
                    <a:ext uri="{9D8B030D-6E8A-4147-A177-3AD203B41FA5}">
                      <a16:colId xmlns:a16="http://schemas.microsoft.com/office/drawing/2014/main" val="119295461"/>
                    </a:ext>
                  </a:extLst>
                </a:gridCol>
                <a:gridCol w="602588">
                  <a:extLst>
                    <a:ext uri="{9D8B030D-6E8A-4147-A177-3AD203B41FA5}">
                      <a16:colId xmlns:a16="http://schemas.microsoft.com/office/drawing/2014/main" val="654806965"/>
                    </a:ext>
                  </a:extLst>
                </a:gridCol>
                <a:gridCol w="338955">
                  <a:extLst>
                    <a:ext uri="{9D8B030D-6E8A-4147-A177-3AD203B41FA5}">
                      <a16:colId xmlns:a16="http://schemas.microsoft.com/office/drawing/2014/main" val="1914269815"/>
                    </a:ext>
                  </a:extLst>
                </a:gridCol>
                <a:gridCol w="711783">
                  <a:extLst>
                    <a:ext uri="{9D8B030D-6E8A-4147-A177-3AD203B41FA5}">
                      <a16:colId xmlns:a16="http://schemas.microsoft.com/office/drawing/2014/main" val="1985224673"/>
                    </a:ext>
                  </a:extLst>
                </a:gridCol>
                <a:gridCol w="680381">
                  <a:extLst>
                    <a:ext uri="{9D8B030D-6E8A-4147-A177-3AD203B41FA5}">
                      <a16:colId xmlns:a16="http://schemas.microsoft.com/office/drawing/2014/main" val="746393325"/>
                    </a:ext>
                  </a:extLst>
                </a:gridCol>
                <a:gridCol w="690848">
                  <a:extLst>
                    <a:ext uri="{9D8B030D-6E8A-4147-A177-3AD203B41FA5}">
                      <a16:colId xmlns:a16="http://schemas.microsoft.com/office/drawing/2014/main" val="539496831"/>
                    </a:ext>
                  </a:extLst>
                </a:gridCol>
                <a:gridCol w="333535">
                  <a:extLst>
                    <a:ext uri="{9D8B030D-6E8A-4147-A177-3AD203B41FA5}">
                      <a16:colId xmlns:a16="http://schemas.microsoft.com/office/drawing/2014/main" val="1021064859"/>
                    </a:ext>
                  </a:extLst>
                </a:gridCol>
                <a:gridCol w="734139">
                  <a:extLst>
                    <a:ext uri="{9D8B030D-6E8A-4147-A177-3AD203B41FA5}">
                      <a16:colId xmlns:a16="http://schemas.microsoft.com/office/drawing/2014/main" val="2672801987"/>
                    </a:ext>
                  </a:extLst>
                </a:gridCol>
                <a:gridCol w="628044">
                  <a:extLst>
                    <a:ext uri="{9D8B030D-6E8A-4147-A177-3AD203B41FA5}">
                      <a16:colId xmlns:a16="http://schemas.microsoft.com/office/drawing/2014/main" val="2609171558"/>
                    </a:ext>
                  </a:extLst>
                </a:gridCol>
                <a:gridCol w="607109">
                  <a:extLst>
                    <a:ext uri="{9D8B030D-6E8A-4147-A177-3AD203B41FA5}">
                      <a16:colId xmlns:a16="http://schemas.microsoft.com/office/drawing/2014/main" val="455869181"/>
                    </a:ext>
                  </a:extLst>
                </a:gridCol>
                <a:gridCol w="326233">
                  <a:extLst>
                    <a:ext uri="{9D8B030D-6E8A-4147-A177-3AD203B41FA5}">
                      <a16:colId xmlns:a16="http://schemas.microsoft.com/office/drawing/2014/main" val="1446980685"/>
                    </a:ext>
                  </a:extLst>
                </a:gridCol>
              </a:tblGrid>
              <a:tr h="908286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800" b="1" i="0" u="none" strike="noStrike" dirty="0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Rank</a:t>
                      </a:r>
                    </a:p>
                  </a:txBody>
                  <a:tcPr marL="4276" marR="4276" marT="4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000" b="1" i="0" u="none" strike="noStrike" dirty="0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CW Latest Dept.</a:t>
                      </a:r>
                    </a:p>
                  </a:txBody>
                  <a:tcPr marL="4276" marR="4276" marT="4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1" i="0" u="none" strike="noStrike" dirty="0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Cohort</a:t>
                      </a:r>
                    </a:p>
                  </a:txBody>
                  <a:tcPr marL="4276" marR="4276" marT="4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1" i="0" u="none" strike="noStrike" dirty="0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Total Returns</a:t>
                      </a:r>
                    </a:p>
                  </a:txBody>
                  <a:tcPr marL="4276" marR="4276" marT="427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1" i="0" u="none" strike="noStrike" dirty="0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Total % Returns</a:t>
                      </a:r>
                    </a:p>
                  </a:txBody>
                  <a:tcPr marL="4276" marR="4276" marT="4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1" i="0" u="none" strike="noStrike" dirty="0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Total % Returns Last Survey</a:t>
                      </a:r>
                    </a:p>
                  </a:txBody>
                  <a:tcPr marL="4276" marR="4276" marT="4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1" i="0" u="none" strike="noStrike" dirty="0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Var to LYR</a:t>
                      </a:r>
                    </a:p>
                  </a:txBody>
                  <a:tcPr marL="4276" marR="4276" marT="4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1" i="0" u="none" strike="noStrike" dirty="0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Complete</a:t>
                      </a:r>
                    </a:p>
                  </a:txBody>
                  <a:tcPr marL="4276" marR="4276" marT="4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1" i="0" u="none" strike="noStrike" dirty="0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% Complete</a:t>
                      </a:r>
                    </a:p>
                  </a:txBody>
                  <a:tcPr marL="4276" marR="4276" marT="4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1" i="0" u="none" strike="noStrike" dirty="0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Complete Last Survey</a:t>
                      </a:r>
                    </a:p>
                  </a:txBody>
                  <a:tcPr marL="4276" marR="4276" marT="4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1" i="0" u="none" strike="noStrike" dirty="0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Var to LYR</a:t>
                      </a:r>
                    </a:p>
                  </a:txBody>
                  <a:tcPr marL="4276" marR="4276" marT="4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1" i="0" u="none" strike="noStrike" dirty="0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Declined</a:t>
                      </a:r>
                    </a:p>
                  </a:txBody>
                  <a:tcPr marL="4276" marR="4276" marT="4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1" i="0" u="none" strike="noStrike" dirty="0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% Declines</a:t>
                      </a:r>
                    </a:p>
                  </a:txBody>
                  <a:tcPr marL="4276" marR="4276" marT="4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1" i="0" u="none" strike="noStrike" dirty="0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Declined Last Survey</a:t>
                      </a:r>
                    </a:p>
                  </a:txBody>
                  <a:tcPr marL="4276" marR="4276" marT="4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1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Var to LYR</a:t>
                      </a:r>
                    </a:p>
                  </a:txBody>
                  <a:tcPr marL="4276" marR="4276" marT="4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4210919"/>
                  </a:ext>
                </a:extLst>
              </a:tr>
              <a:tr h="283230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276" marR="4276" marT="4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CLA 3</a:t>
                      </a:r>
                    </a:p>
                  </a:txBody>
                  <a:tcPr marL="4276" marR="4276" marT="4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94</a:t>
                      </a:r>
                    </a:p>
                  </a:txBody>
                  <a:tcPr marL="4276" marR="4276" marT="4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94</a:t>
                      </a:r>
                    </a:p>
                  </a:txBody>
                  <a:tcPr marL="4276" marR="4276" marT="427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100.0%</a:t>
                      </a:r>
                    </a:p>
                  </a:txBody>
                  <a:tcPr marL="4276" marR="4276" marT="4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52.1%</a:t>
                      </a:r>
                    </a:p>
                  </a:txBody>
                  <a:tcPr marL="4276" marR="4276" marT="4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45</a:t>
                      </a:r>
                    </a:p>
                  </a:txBody>
                  <a:tcPr marL="4276" marR="4276" marT="4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65</a:t>
                      </a:r>
                    </a:p>
                  </a:txBody>
                  <a:tcPr marL="4276" marR="4276" marT="4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69.1%</a:t>
                      </a:r>
                    </a:p>
                  </a:txBody>
                  <a:tcPr marL="4276" marR="4276" marT="4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39</a:t>
                      </a:r>
                    </a:p>
                  </a:txBody>
                  <a:tcPr marL="4276" marR="4276" marT="4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26</a:t>
                      </a:r>
                    </a:p>
                  </a:txBody>
                  <a:tcPr marL="4276" marR="4276" marT="4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29</a:t>
                      </a:r>
                    </a:p>
                  </a:txBody>
                  <a:tcPr marL="4276" marR="4276" marT="4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30.9%</a:t>
                      </a:r>
                    </a:p>
                  </a:txBody>
                  <a:tcPr marL="4276" marR="4276" marT="4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</a:t>
                      </a:r>
                    </a:p>
                  </a:txBody>
                  <a:tcPr marL="4276" marR="4276" marT="4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19</a:t>
                      </a:r>
                    </a:p>
                  </a:txBody>
                  <a:tcPr marL="4276" marR="4276" marT="4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36289338"/>
                  </a:ext>
                </a:extLst>
              </a:tr>
              <a:tr h="283230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276" marR="4276" marT="4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0-25 Together Locality West Children</a:t>
                      </a:r>
                    </a:p>
                  </a:txBody>
                  <a:tcPr marL="4276" marR="4276" marT="4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4276" marR="4276" marT="4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4276" marR="4276" marT="427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100.0%</a:t>
                      </a:r>
                    </a:p>
                  </a:txBody>
                  <a:tcPr marL="4276" marR="4276" marT="4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0.0%</a:t>
                      </a:r>
                    </a:p>
                  </a:txBody>
                  <a:tcPr marL="4276" marR="4276" marT="4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4276" marR="4276" marT="4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4276" marR="4276" marT="4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0.0%</a:t>
                      </a:r>
                    </a:p>
                  </a:txBody>
                  <a:tcPr marL="4276" marR="4276" marT="4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4276" marR="4276" marT="4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4276" marR="4276" marT="4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4276" marR="4276" marT="4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100.0%</a:t>
                      </a:r>
                    </a:p>
                  </a:txBody>
                  <a:tcPr marL="4276" marR="4276" marT="4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4276" marR="4276" marT="4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4276" marR="4276" marT="4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34717346"/>
                  </a:ext>
                </a:extLst>
              </a:tr>
              <a:tr h="283230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4276" marR="4276" marT="4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CLA 1</a:t>
                      </a:r>
                    </a:p>
                  </a:txBody>
                  <a:tcPr marL="4276" marR="4276" marT="4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93</a:t>
                      </a:r>
                    </a:p>
                  </a:txBody>
                  <a:tcPr marL="4276" marR="4276" marT="4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92</a:t>
                      </a:r>
                    </a:p>
                  </a:txBody>
                  <a:tcPr marL="4276" marR="4276" marT="427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98.9%</a:t>
                      </a:r>
                    </a:p>
                  </a:txBody>
                  <a:tcPr marL="4276" marR="4276" marT="4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35.5%</a:t>
                      </a:r>
                    </a:p>
                  </a:txBody>
                  <a:tcPr marL="4276" marR="4276" marT="4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59</a:t>
                      </a:r>
                    </a:p>
                  </a:txBody>
                  <a:tcPr marL="4276" marR="4276" marT="4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36</a:t>
                      </a:r>
                    </a:p>
                  </a:txBody>
                  <a:tcPr marL="4276" marR="4276" marT="4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38.7%</a:t>
                      </a:r>
                    </a:p>
                  </a:txBody>
                  <a:tcPr marL="4276" marR="4276" marT="4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</a:t>
                      </a:r>
                    </a:p>
                  </a:txBody>
                  <a:tcPr marL="4276" marR="4276" marT="4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</a:t>
                      </a:r>
                    </a:p>
                  </a:txBody>
                  <a:tcPr marL="4276" marR="4276" marT="4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56</a:t>
                      </a:r>
                    </a:p>
                  </a:txBody>
                  <a:tcPr marL="4276" marR="4276" marT="4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60.2%</a:t>
                      </a:r>
                    </a:p>
                  </a:txBody>
                  <a:tcPr marL="4276" marR="4276" marT="4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</a:t>
                      </a:r>
                    </a:p>
                  </a:txBody>
                  <a:tcPr marL="4276" marR="4276" marT="4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45</a:t>
                      </a:r>
                    </a:p>
                  </a:txBody>
                  <a:tcPr marL="4276" marR="4276" marT="4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30235620"/>
                  </a:ext>
                </a:extLst>
              </a:tr>
              <a:tr h="283230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4276" marR="4276" marT="4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CLA 2</a:t>
                      </a:r>
                    </a:p>
                  </a:txBody>
                  <a:tcPr marL="4276" marR="4276" marT="4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93</a:t>
                      </a:r>
                    </a:p>
                  </a:txBody>
                  <a:tcPr marL="4276" marR="4276" marT="4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92</a:t>
                      </a:r>
                    </a:p>
                  </a:txBody>
                  <a:tcPr marL="4276" marR="4276" marT="427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98.9%</a:t>
                      </a:r>
                    </a:p>
                  </a:txBody>
                  <a:tcPr marL="4276" marR="4276" marT="4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45.2%</a:t>
                      </a:r>
                    </a:p>
                  </a:txBody>
                  <a:tcPr marL="4276" marR="4276" marT="4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50</a:t>
                      </a:r>
                    </a:p>
                  </a:txBody>
                  <a:tcPr marL="4276" marR="4276" marT="4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55</a:t>
                      </a:r>
                    </a:p>
                  </a:txBody>
                  <a:tcPr marL="4276" marR="4276" marT="4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59.1%</a:t>
                      </a:r>
                    </a:p>
                  </a:txBody>
                  <a:tcPr marL="4276" marR="4276" marT="4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</a:t>
                      </a:r>
                    </a:p>
                  </a:txBody>
                  <a:tcPr marL="4276" marR="4276" marT="4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35</a:t>
                      </a:r>
                    </a:p>
                  </a:txBody>
                  <a:tcPr marL="4276" marR="4276" marT="4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37</a:t>
                      </a:r>
                    </a:p>
                  </a:txBody>
                  <a:tcPr marL="4276" marR="4276" marT="4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39.8%</a:t>
                      </a:r>
                    </a:p>
                  </a:txBody>
                  <a:tcPr marL="4276" marR="4276" marT="4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</a:t>
                      </a:r>
                    </a:p>
                  </a:txBody>
                  <a:tcPr marL="4276" marR="4276" marT="4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</a:t>
                      </a:r>
                    </a:p>
                  </a:txBody>
                  <a:tcPr marL="4276" marR="4276" marT="4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37716021"/>
                  </a:ext>
                </a:extLst>
              </a:tr>
              <a:tr h="283230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4276" marR="4276" marT="4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0-25 Together Central Children</a:t>
                      </a:r>
                    </a:p>
                  </a:txBody>
                  <a:tcPr marL="4276" marR="4276" marT="4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28</a:t>
                      </a:r>
                    </a:p>
                  </a:txBody>
                  <a:tcPr marL="4276" marR="4276" marT="4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23</a:t>
                      </a:r>
                    </a:p>
                  </a:txBody>
                  <a:tcPr marL="4276" marR="4276" marT="427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82.1%</a:t>
                      </a:r>
                    </a:p>
                  </a:txBody>
                  <a:tcPr marL="4276" marR="4276" marT="4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32.1%</a:t>
                      </a:r>
                    </a:p>
                  </a:txBody>
                  <a:tcPr marL="4276" marR="4276" marT="4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</a:t>
                      </a:r>
                    </a:p>
                  </a:txBody>
                  <a:tcPr marL="4276" marR="4276" marT="4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4276" marR="4276" marT="4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21.4%</a:t>
                      </a:r>
                    </a:p>
                  </a:txBody>
                  <a:tcPr marL="4276" marR="4276" marT="4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4276" marR="4276" marT="4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4276" marR="4276" marT="4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</a:t>
                      </a:r>
                    </a:p>
                  </a:txBody>
                  <a:tcPr marL="4276" marR="4276" marT="4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60.7%</a:t>
                      </a:r>
                    </a:p>
                  </a:txBody>
                  <a:tcPr marL="4276" marR="4276" marT="4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4276" marR="4276" marT="4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</a:t>
                      </a:r>
                    </a:p>
                  </a:txBody>
                  <a:tcPr marL="4276" marR="4276" marT="4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58987558"/>
                  </a:ext>
                </a:extLst>
              </a:tr>
              <a:tr h="283230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4276" marR="4276" marT="4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CLA 5</a:t>
                      </a:r>
                    </a:p>
                  </a:txBody>
                  <a:tcPr marL="4276" marR="4276" marT="4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88</a:t>
                      </a:r>
                    </a:p>
                  </a:txBody>
                  <a:tcPr marL="4276" marR="4276" marT="4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67</a:t>
                      </a:r>
                    </a:p>
                  </a:txBody>
                  <a:tcPr marL="4276" marR="4276" marT="427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76.1%</a:t>
                      </a:r>
                    </a:p>
                  </a:txBody>
                  <a:tcPr marL="4276" marR="4276" marT="4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46.6%</a:t>
                      </a:r>
                    </a:p>
                  </a:txBody>
                  <a:tcPr marL="4276" marR="4276" marT="4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26</a:t>
                      </a:r>
                    </a:p>
                  </a:txBody>
                  <a:tcPr marL="4276" marR="4276" marT="4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38</a:t>
                      </a:r>
                    </a:p>
                  </a:txBody>
                  <a:tcPr marL="4276" marR="4276" marT="4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43.2%</a:t>
                      </a:r>
                    </a:p>
                  </a:txBody>
                  <a:tcPr marL="4276" marR="4276" marT="4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21</a:t>
                      </a:r>
                    </a:p>
                  </a:txBody>
                  <a:tcPr marL="4276" marR="4276" marT="4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</a:t>
                      </a:r>
                    </a:p>
                  </a:txBody>
                  <a:tcPr marL="4276" marR="4276" marT="4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29</a:t>
                      </a:r>
                    </a:p>
                  </a:txBody>
                  <a:tcPr marL="4276" marR="4276" marT="4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33.0%</a:t>
                      </a:r>
                    </a:p>
                  </a:txBody>
                  <a:tcPr marL="4276" marR="4276" marT="4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</a:t>
                      </a:r>
                    </a:p>
                  </a:txBody>
                  <a:tcPr marL="4276" marR="4276" marT="4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</a:t>
                      </a:r>
                    </a:p>
                  </a:txBody>
                  <a:tcPr marL="4276" marR="4276" marT="4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6712069"/>
                  </a:ext>
                </a:extLst>
              </a:tr>
              <a:tr h="283230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4276" marR="4276" marT="4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0-25 Together Locality East Children</a:t>
                      </a:r>
                    </a:p>
                  </a:txBody>
                  <a:tcPr marL="4276" marR="4276" marT="4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4276" marR="4276" marT="4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4276" marR="4276" marT="427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75.0%</a:t>
                      </a:r>
                    </a:p>
                  </a:txBody>
                  <a:tcPr marL="4276" marR="4276" marT="4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0.0%</a:t>
                      </a:r>
                    </a:p>
                  </a:txBody>
                  <a:tcPr marL="4276" marR="4276" marT="4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4276" marR="4276" marT="4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4276" marR="4276" marT="4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0.0%</a:t>
                      </a:r>
                    </a:p>
                  </a:txBody>
                  <a:tcPr marL="4276" marR="4276" marT="4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4276" marR="4276" marT="4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4276" marR="4276" marT="4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4276" marR="4276" marT="4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75.0%</a:t>
                      </a:r>
                    </a:p>
                  </a:txBody>
                  <a:tcPr marL="4276" marR="4276" marT="4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4276" marR="4276" marT="4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4276" marR="4276" marT="4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60901043"/>
                  </a:ext>
                </a:extLst>
              </a:tr>
              <a:tr h="283230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4276" marR="4276" marT="4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CLA 4</a:t>
                      </a:r>
                    </a:p>
                  </a:txBody>
                  <a:tcPr marL="4276" marR="4276" marT="4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105</a:t>
                      </a:r>
                    </a:p>
                  </a:txBody>
                  <a:tcPr marL="4276" marR="4276" marT="4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77</a:t>
                      </a:r>
                    </a:p>
                  </a:txBody>
                  <a:tcPr marL="4276" marR="4276" marT="427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73.3%</a:t>
                      </a:r>
                    </a:p>
                  </a:txBody>
                  <a:tcPr marL="4276" marR="4276" marT="4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42.9%</a:t>
                      </a:r>
                    </a:p>
                  </a:txBody>
                  <a:tcPr marL="4276" marR="4276" marT="4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32</a:t>
                      </a:r>
                    </a:p>
                  </a:txBody>
                  <a:tcPr marL="4276" marR="4276" marT="4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53</a:t>
                      </a:r>
                    </a:p>
                  </a:txBody>
                  <a:tcPr marL="4276" marR="4276" marT="4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50.5%</a:t>
                      </a:r>
                    </a:p>
                  </a:txBody>
                  <a:tcPr marL="4276" marR="4276" marT="4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34</a:t>
                      </a:r>
                    </a:p>
                  </a:txBody>
                  <a:tcPr marL="4276" marR="4276" marT="4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19</a:t>
                      </a:r>
                    </a:p>
                  </a:txBody>
                  <a:tcPr marL="4276" marR="4276" marT="4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24</a:t>
                      </a:r>
                    </a:p>
                  </a:txBody>
                  <a:tcPr marL="4276" marR="4276" marT="4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22.9%</a:t>
                      </a:r>
                    </a:p>
                  </a:txBody>
                  <a:tcPr marL="4276" marR="4276" marT="4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</a:t>
                      </a:r>
                    </a:p>
                  </a:txBody>
                  <a:tcPr marL="4276" marR="4276" marT="4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</a:t>
                      </a:r>
                    </a:p>
                  </a:txBody>
                  <a:tcPr marL="4276" marR="4276" marT="4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61800550"/>
                  </a:ext>
                </a:extLst>
              </a:tr>
              <a:tr h="283230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4276" marR="4276" marT="4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0-25 Together Central Children PFA Team</a:t>
                      </a:r>
                    </a:p>
                  </a:txBody>
                  <a:tcPr marL="4276" marR="4276" marT="4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30</a:t>
                      </a:r>
                    </a:p>
                  </a:txBody>
                  <a:tcPr marL="4276" marR="4276" marT="4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</a:t>
                      </a:r>
                    </a:p>
                  </a:txBody>
                  <a:tcPr marL="4276" marR="4276" marT="427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66.7%</a:t>
                      </a:r>
                    </a:p>
                  </a:txBody>
                  <a:tcPr marL="4276" marR="4276" marT="4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0.0%</a:t>
                      </a:r>
                    </a:p>
                  </a:txBody>
                  <a:tcPr marL="4276" marR="4276" marT="4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</a:t>
                      </a:r>
                    </a:p>
                  </a:txBody>
                  <a:tcPr marL="4276" marR="4276" marT="4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4276" marR="4276" marT="4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16.7%</a:t>
                      </a:r>
                    </a:p>
                  </a:txBody>
                  <a:tcPr marL="4276" marR="4276" marT="4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4276" marR="4276" marT="4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4276" marR="4276" marT="4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</a:t>
                      </a:r>
                    </a:p>
                  </a:txBody>
                  <a:tcPr marL="4276" marR="4276" marT="4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50.0%</a:t>
                      </a:r>
                    </a:p>
                  </a:txBody>
                  <a:tcPr marL="4276" marR="4276" marT="4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4276" marR="4276" marT="4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</a:t>
                      </a:r>
                    </a:p>
                  </a:txBody>
                  <a:tcPr marL="4276" marR="4276" marT="4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87926436"/>
                  </a:ext>
                </a:extLst>
              </a:tr>
              <a:tr h="283230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4276" marR="4276" marT="4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SMC Team 1*</a:t>
                      </a:r>
                    </a:p>
                  </a:txBody>
                  <a:tcPr marL="4276" marR="4276" marT="4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77</a:t>
                      </a:r>
                    </a:p>
                  </a:txBody>
                  <a:tcPr marL="4276" marR="4276" marT="4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25</a:t>
                      </a:r>
                    </a:p>
                  </a:txBody>
                  <a:tcPr marL="4276" marR="4276" marT="427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32.5%</a:t>
                      </a:r>
                    </a:p>
                  </a:txBody>
                  <a:tcPr marL="4276" marR="4276" marT="4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0.0%</a:t>
                      </a:r>
                    </a:p>
                  </a:txBody>
                  <a:tcPr marL="4276" marR="4276" marT="4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25</a:t>
                      </a:r>
                    </a:p>
                  </a:txBody>
                  <a:tcPr marL="4276" marR="4276" marT="4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</a:t>
                      </a:r>
                    </a:p>
                  </a:txBody>
                  <a:tcPr marL="4276" marR="4276" marT="4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18.2%</a:t>
                      </a:r>
                    </a:p>
                  </a:txBody>
                  <a:tcPr marL="4276" marR="4276" marT="4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4276" marR="4276" marT="4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</a:t>
                      </a:r>
                    </a:p>
                  </a:txBody>
                  <a:tcPr marL="4276" marR="4276" marT="4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</a:t>
                      </a:r>
                    </a:p>
                  </a:txBody>
                  <a:tcPr marL="4276" marR="4276" marT="4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14.3%</a:t>
                      </a:r>
                    </a:p>
                  </a:txBody>
                  <a:tcPr marL="4276" marR="4276" marT="4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4276" marR="4276" marT="4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</a:p>
                  </a:txBody>
                  <a:tcPr marL="4276" marR="4276" marT="4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54621920"/>
                  </a:ext>
                </a:extLst>
              </a:tr>
              <a:tr h="283230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4276" marR="4276" marT="4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SMC Team 2**</a:t>
                      </a:r>
                    </a:p>
                  </a:txBody>
                  <a:tcPr marL="4276" marR="4276" marT="4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69</a:t>
                      </a:r>
                    </a:p>
                  </a:txBody>
                  <a:tcPr marL="4276" marR="4276" marT="4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</a:t>
                      </a:r>
                    </a:p>
                  </a:txBody>
                  <a:tcPr marL="4276" marR="4276" marT="427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23.2%</a:t>
                      </a:r>
                    </a:p>
                  </a:txBody>
                  <a:tcPr marL="4276" marR="4276" marT="4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0.0%</a:t>
                      </a:r>
                    </a:p>
                  </a:txBody>
                  <a:tcPr marL="4276" marR="4276" marT="4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</a:t>
                      </a:r>
                    </a:p>
                  </a:txBody>
                  <a:tcPr marL="4276" marR="4276" marT="4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</a:t>
                      </a:r>
                    </a:p>
                  </a:txBody>
                  <a:tcPr marL="4276" marR="4276" marT="4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15.9%</a:t>
                      </a:r>
                    </a:p>
                  </a:txBody>
                  <a:tcPr marL="4276" marR="4276" marT="4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4276" marR="4276" marT="4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</a:t>
                      </a:r>
                    </a:p>
                  </a:txBody>
                  <a:tcPr marL="4276" marR="4276" marT="4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4276" marR="4276" marT="4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7.2%</a:t>
                      </a:r>
                    </a:p>
                  </a:txBody>
                  <a:tcPr marL="4276" marR="4276" marT="4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4276" marR="4276" marT="4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</a:p>
                  </a:txBody>
                  <a:tcPr marL="4276" marR="4276" marT="4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25842815"/>
                  </a:ext>
                </a:extLst>
              </a:tr>
              <a:tr h="292996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4276" marR="4276" marT="4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000" b="0" i="0" u="none" strike="noStrike">
                          <a:solidFill>
                            <a:srgbClr val="333333"/>
                          </a:solidFill>
                          <a:effectLst/>
                          <a:latin typeface="Arial" panose="020B0604020202020204" pitchFamily="34" charset="0"/>
                        </a:rPr>
                        <a:t>CLA 6</a:t>
                      </a:r>
                    </a:p>
                  </a:txBody>
                  <a:tcPr marL="4276" marR="4276" marT="4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BF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</a:t>
                      </a:r>
                    </a:p>
                  </a:txBody>
                  <a:tcPr marL="4276" marR="4276" marT="4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23</a:t>
                      </a:r>
                    </a:p>
                  </a:txBody>
                  <a:tcPr marL="4276" marR="4276" marT="427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23.0%</a:t>
                      </a:r>
                    </a:p>
                  </a:txBody>
                  <a:tcPr marL="4276" marR="4276" marT="4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18.0%</a:t>
                      </a:r>
                    </a:p>
                  </a:txBody>
                  <a:tcPr marL="4276" marR="4276" marT="4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4276" marR="4276" marT="4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</a:t>
                      </a:r>
                    </a:p>
                  </a:txBody>
                  <a:tcPr marL="4276" marR="4276" marT="4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17.0%</a:t>
                      </a:r>
                    </a:p>
                  </a:txBody>
                  <a:tcPr marL="4276" marR="4276" marT="4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</a:t>
                      </a:r>
                    </a:p>
                  </a:txBody>
                  <a:tcPr marL="4276" marR="4276" marT="4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4276" marR="4276" marT="4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4276" marR="4276" marT="4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6.0%</a:t>
                      </a:r>
                    </a:p>
                  </a:txBody>
                  <a:tcPr marL="4276" marR="4276" marT="4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4276" marR="4276" marT="4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4276" marR="4276" marT="42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75746939"/>
                  </a:ext>
                </a:extLst>
              </a:tr>
            </a:tbl>
          </a:graphicData>
        </a:graphic>
      </p:graphicFrame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8B08E9-0010-B0CA-9C29-F0A285D52CB9}"/>
              </a:ext>
            </a:extLst>
          </p:cNvPr>
          <p:cNvSpPr txBox="1">
            <a:spLocks/>
          </p:cNvSpPr>
          <p:nvPr/>
        </p:nvSpPr>
        <p:spPr>
          <a:xfrm>
            <a:off x="1752601" y="5666119"/>
            <a:ext cx="10286999" cy="98794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74320" indent="-22860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SzPct val="80000"/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9436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SzPct val="80000"/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3444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7452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19456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1460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83464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v"/>
            </a:pPr>
            <a:r>
              <a:rPr lang="en-US" sz="1800" dirty="0"/>
              <a:t>Big YOY improvements across the board with ALL teams completing more this year than last.</a:t>
            </a:r>
          </a:p>
        </p:txBody>
      </p:sp>
    </p:spTree>
    <p:extLst>
      <p:ext uri="{BB962C8B-B14F-4D97-AF65-F5344CB8AC3E}">
        <p14:creationId xmlns:p14="http://schemas.microsoft.com/office/powerpoint/2010/main" val="18304511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" name="Content Placeholder 14" descr="Step Up Process diagram showing 5 steps ascending" title="SmartArt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78425699"/>
              </p:ext>
            </p:extLst>
          </p:nvPr>
        </p:nvGraphicFramePr>
        <p:xfrm>
          <a:off x="2208213" y="1600200"/>
          <a:ext cx="9372600" cy="4114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itle 1">
            <a:extLst>
              <a:ext uri="{FF2B5EF4-FFF2-40B4-BE49-F238E27FC236}">
                <a16:creationId xmlns:a16="http://schemas.microsoft.com/office/drawing/2014/main" id="{EEE9D161-A38A-E0FB-4670-A30D111370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12888" y="190500"/>
            <a:ext cx="9372600" cy="667016"/>
          </a:xfrm>
        </p:spPr>
        <p:txBody>
          <a:bodyPr>
            <a:normAutofit/>
          </a:bodyPr>
          <a:lstStyle/>
          <a:p>
            <a:pPr algn="ctr"/>
            <a:r>
              <a:rPr lang="fr-FR" sz="3600" b="1" u="sng" dirty="0"/>
              <a:t>Example – Intelligence / Data </a:t>
            </a:r>
            <a:r>
              <a:rPr lang="fr-FR" sz="3600" b="1" u="sng" dirty="0" err="1"/>
              <a:t>Retention</a:t>
            </a:r>
            <a:endParaRPr lang="en-US" sz="3600" b="1" u="sng" dirty="0"/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F9CB443D-FA45-E2B9-1002-4AA7C7C498C7}"/>
              </a:ext>
            </a:extLst>
          </p:cNvPr>
          <p:cNvGrpSpPr/>
          <p:nvPr/>
        </p:nvGrpSpPr>
        <p:grpSpPr>
          <a:xfrm>
            <a:off x="4070074" y="2514600"/>
            <a:ext cx="824948" cy="745435"/>
            <a:chOff x="4070074" y="2514600"/>
            <a:chExt cx="824948" cy="745435"/>
          </a:xfrm>
        </p:grpSpPr>
        <p:sp>
          <p:nvSpPr>
            <p:cNvPr id="6" name="Oval 5">
              <a:extLst>
                <a:ext uri="{FF2B5EF4-FFF2-40B4-BE49-F238E27FC236}">
                  <a16:creationId xmlns:a16="http://schemas.microsoft.com/office/drawing/2014/main" id="{C61F0550-659E-69C3-81B5-31919AE40012}"/>
                </a:ext>
              </a:extLst>
            </p:cNvPr>
            <p:cNvSpPr/>
            <p:nvPr/>
          </p:nvSpPr>
          <p:spPr>
            <a:xfrm>
              <a:off x="4134675" y="2514600"/>
              <a:ext cx="735496" cy="745435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071D2E57-345C-934A-CF79-A15DDB9DFE6E}"/>
                </a:ext>
              </a:extLst>
            </p:cNvPr>
            <p:cNvSpPr txBox="1"/>
            <p:nvPr/>
          </p:nvSpPr>
          <p:spPr>
            <a:xfrm>
              <a:off x="4070074" y="2713383"/>
              <a:ext cx="82494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400" b="1" dirty="0">
                  <a:solidFill>
                    <a:schemeClr val="bg1"/>
                  </a:solidFill>
                </a:rPr>
                <a:t>+152%</a:t>
              </a:r>
            </a:p>
          </p:txBody>
        </p:sp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C9702D9F-A312-21AA-45AE-D3EB9B940F1E}"/>
              </a:ext>
            </a:extLst>
          </p:cNvPr>
          <p:cNvGrpSpPr/>
          <p:nvPr/>
        </p:nvGrpSpPr>
        <p:grpSpPr>
          <a:xfrm>
            <a:off x="5594074" y="2122832"/>
            <a:ext cx="824948" cy="745435"/>
            <a:chOff x="4070074" y="2514600"/>
            <a:chExt cx="824948" cy="745435"/>
          </a:xfrm>
        </p:grpSpPr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C6D6098E-BA36-D496-8E1D-88D1A8471CFA}"/>
                </a:ext>
              </a:extLst>
            </p:cNvPr>
            <p:cNvSpPr/>
            <p:nvPr/>
          </p:nvSpPr>
          <p:spPr>
            <a:xfrm>
              <a:off x="4134675" y="2514600"/>
              <a:ext cx="735496" cy="745435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943E860F-03A2-E9EC-EC19-96B611AD557C}"/>
                </a:ext>
              </a:extLst>
            </p:cNvPr>
            <p:cNvSpPr txBox="1"/>
            <p:nvPr/>
          </p:nvSpPr>
          <p:spPr>
            <a:xfrm>
              <a:off x="4070074" y="2713383"/>
              <a:ext cx="82494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400" b="1" dirty="0">
                  <a:solidFill>
                    <a:schemeClr val="bg1"/>
                  </a:solidFill>
                </a:rPr>
                <a:t>+37%</a:t>
              </a:r>
            </a:p>
          </p:txBody>
        </p:sp>
      </p:grpSp>
      <p:grpSp>
        <p:nvGrpSpPr>
          <p:cNvPr id="12" name="Group 11">
            <a:extLst>
              <a:ext uri="{FF2B5EF4-FFF2-40B4-BE49-F238E27FC236}">
                <a16:creationId xmlns:a16="http://schemas.microsoft.com/office/drawing/2014/main" id="{8F13634B-C82B-1401-EDB6-C1B4D212081D}"/>
              </a:ext>
            </a:extLst>
          </p:cNvPr>
          <p:cNvGrpSpPr/>
          <p:nvPr/>
        </p:nvGrpSpPr>
        <p:grpSpPr>
          <a:xfrm>
            <a:off x="7245626" y="1731064"/>
            <a:ext cx="824948" cy="745435"/>
            <a:chOff x="4070074" y="2514600"/>
            <a:chExt cx="824948" cy="745435"/>
          </a:xfrm>
        </p:grpSpPr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031CFB24-C9BF-DDD6-24D6-7A47A53B279E}"/>
                </a:ext>
              </a:extLst>
            </p:cNvPr>
            <p:cNvSpPr/>
            <p:nvPr/>
          </p:nvSpPr>
          <p:spPr>
            <a:xfrm>
              <a:off x="4134675" y="2514600"/>
              <a:ext cx="735496" cy="745435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6311C018-6B93-9EDB-38E4-AC64FB91B4CD}"/>
                </a:ext>
              </a:extLst>
            </p:cNvPr>
            <p:cNvSpPr txBox="1"/>
            <p:nvPr/>
          </p:nvSpPr>
          <p:spPr>
            <a:xfrm>
              <a:off x="4070074" y="2713383"/>
              <a:ext cx="82494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400" b="1" dirty="0">
                  <a:solidFill>
                    <a:schemeClr val="bg1"/>
                  </a:solidFill>
                </a:rPr>
                <a:t>+18%</a:t>
              </a:r>
            </a:p>
          </p:txBody>
        </p:sp>
      </p:grpSp>
      <p:grpSp>
        <p:nvGrpSpPr>
          <p:cNvPr id="16" name="Group 15">
            <a:extLst>
              <a:ext uri="{FF2B5EF4-FFF2-40B4-BE49-F238E27FC236}">
                <a16:creationId xmlns:a16="http://schemas.microsoft.com/office/drawing/2014/main" id="{28EA4B25-3825-3686-0AE8-97BE4C753809}"/>
              </a:ext>
            </a:extLst>
          </p:cNvPr>
          <p:cNvGrpSpPr/>
          <p:nvPr/>
        </p:nvGrpSpPr>
        <p:grpSpPr>
          <a:xfrm>
            <a:off x="8817251" y="1305551"/>
            <a:ext cx="824948" cy="745435"/>
            <a:chOff x="4070074" y="2514600"/>
            <a:chExt cx="824948" cy="745435"/>
          </a:xfrm>
        </p:grpSpPr>
        <p:sp>
          <p:nvSpPr>
            <p:cNvPr id="17" name="Oval 16">
              <a:extLst>
                <a:ext uri="{FF2B5EF4-FFF2-40B4-BE49-F238E27FC236}">
                  <a16:creationId xmlns:a16="http://schemas.microsoft.com/office/drawing/2014/main" id="{D07DDEDF-8C3D-A360-763D-51E31FC9CE70}"/>
                </a:ext>
              </a:extLst>
            </p:cNvPr>
            <p:cNvSpPr/>
            <p:nvPr/>
          </p:nvSpPr>
          <p:spPr>
            <a:xfrm>
              <a:off x="4134675" y="2514600"/>
              <a:ext cx="735496" cy="745435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2C03D644-2788-77AC-5BAE-2DAB37DC643D}"/>
                </a:ext>
              </a:extLst>
            </p:cNvPr>
            <p:cNvSpPr txBox="1"/>
            <p:nvPr/>
          </p:nvSpPr>
          <p:spPr>
            <a:xfrm>
              <a:off x="4070074" y="2713383"/>
              <a:ext cx="82494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400" b="1" dirty="0">
                  <a:solidFill>
                    <a:schemeClr val="bg1"/>
                  </a:solidFill>
                </a:rPr>
                <a:t>+34%</a:t>
              </a:r>
            </a:p>
          </p:txBody>
        </p:sp>
      </p:grpSp>
      <p:grpSp>
        <p:nvGrpSpPr>
          <p:cNvPr id="19" name="Group 18">
            <a:extLst>
              <a:ext uri="{FF2B5EF4-FFF2-40B4-BE49-F238E27FC236}">
                <a16:creationId xmlns:a16="http://schemas.microsoft.com/office/drawing/2014/main" id="{5D527D58-CD1F-57B8-1AC3-D83453E9623D}"/>
              </a:ext>
            </a:extLst>
          </p:cNvPr>
          <p:cNvGrpSpPr/>
          <p:nvPr/>
        </p:nvGrpSpPr>
        <p:grpSpPr>
          <a:xfrm>
            <a:off x="10413727" y="913783"/>
            <a:ext cx="824948" cy="745435"/>
            <a:chOff x="4070074" y="2514600"/>
            <a:chExt cx="824948" cy="745435"/>
          </a:xfrm>
        </p:grpSpPr>
        <p:sp>
          <p:nvSpPr>
            <p:cNvPr id="20" name="Oval 19">
              <a:extLst>
                <a:ext uri="{FF2B5EF4-FFF2-40B4-BE49-F238E27FC236}">
                  <a16:creationId xmlns:a16="http://schemas.microsoft.com/office/drawing/2014/main" id="{93A9C231-F8FC-158A-B775-E2F7193B093A}"/>
                </a:ext>
              </a:extLst>
            </p:cNvPr>
            <p:cNvSpPr/>
            <p:nvPr/>
          </p:nvSpPr>
          <p:spPr>
            <a:xfrm>
              <a:off x="4134675" y="2514600"/>
              <a:ext cx="735496" cy="745435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3A6603B2-F020-61DC-F135-79CB3CEF207F}"/>
                </a:ext>
              </a:extLst>
            </p:cNvPr>
            <p:cNvSpPr txBox="1"/>
            <p:nvPr/>
          </p:nvSpPr>
          <p:spPr>
            <a:xfrm>
              <a:off x="4070074" y="2713383"/>
              <a:ext cx="82494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400" b="1" dirty="0">
                  <a:solidFill>
                    <a:schemeClr val="bg1"/>
                  </a:solidFill>
                </a:rPr>
                <a:t>+12%</a:t>
              </a:r>
            </a:p>
          </p:txBody>
        </p:sp>
      </p:grpSp>
      <p:sp>
        <p:nvSpPr>
          <p:cNvPr id="22" name="Content Placeholder 2">
            <a:extLst>
              <a:ext uri="{FF2B5EF4-FFF2-40B4-BE49-F238E27FC236}">
                <a16:creationId xmlns:a16="http://schemas.microsoft.com/office/drawing/2014/main" id="{C9B58B35-B8FC-116C-064B-3F4BC657D13A}"/>
              </a:ext>
            </a:extLst>
          </p:cNvPr>
          <p:cNvSpPr txBox="1">
            <a:spLocks/>
          </p:cNvSpPr>
          <p:nvPr/>
        </p:nvSpPr>
        <p:spPr>
          <a:xfrm>
            <a:off x="6006548" y="4519136"/>
            <a:ext cx="6096742" cy="122629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74320" indent="-22860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SzPct val="80000"/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9436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SzPct val="80000"/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Wingdings" panose="05000000000000000000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3444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7452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19456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1460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834640" indent="-228600" algn="l" defTabSz="914400" rtl="0" eaLnBrk="1" latinLnBrk="0" hangingPunct="1">
              <a:lnSpc>
                <a:spcPct val="90000"/>
              </a:lnSpc>
              <a:spcBef>
                <a:spcPts val="800"/>
              </a:spcBef>
              <a:buSzPct val="80000"/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v"/>
            </a:pPr>
            <a:r>
              <a:rPr lang="en-US" sz="1800" dirty="0"/>
              <a:t>Week 2 was by far the biggest week with 134 returns.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1800" dirty="0"/>
              <a:t>Week 5 was the 2</a:t>
            </a:r>
            <a:r>
              <a:rPr lang="en-US" sz="1800" baseline="30000" dirty="0"/>
              <a:t>nd</a:t>
            </a:r>
            <a:r>
              <a:rPr lang="en-US" sz="1800" dirty="0"/>
              <a:t> biggest week with 121 returns.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1800" dirty="0"/>
              <a:t>Weeks 4 &amp; 6 slightly slumped at an ave.57 returns.</a:t>
            </a:r>
          </a:p>
          <a:p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9625061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2888" y="190500"/>
            <a:ext cx="9372600" cy="667016"/>
          </a:xfrm>
        </p:spPr>
        <p:txBody>
          <a:bodyPr>
            <a:normAutofit/>
          </a:bodyPr>
          <a:lstStyle/>
          <a:p>
            <a:pPr algn="ctr"/>
            <a:r>
              <a:rPr lang="fr-FR" sz="3600" b="1" u="sng" dirty="0"/>
              <a:t>Example - Total </a:t>
            </a:r>
            <a:r>
              <a:rPr lang="fr-FR" sz="3600" b="1" u="sng" dirty="0" err="1"/>
              <a:t>Returns</a:t>
            </a:r>
            <a:r>
              <a:rPr lang="fr-FR" sz="3600" b="1" u="sng" dirty="0"/>
              <a:t> Reporting</a:t>
            </a:r>
            <a:endParaRPr lang="en-US" sz="3600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08883" y="3514175"/>
            <a:ext cx="10780609" cy="411480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en-US" sz="1800" dirty="0"/>
              <a:t>Were declines included, the total returns collated by our practitioners would reach 62% of the cohort @ 540. </a:t>
            </a:r>
            <a:br>
              <a:rPr lang="en-US" sz="1800" dirty="0"/>
            </a:br>
            <a:endParaRPr lang="en-US" sz="1800" dirty="0"/>
          </a:p>
          <a:p>
            <a:pPr>
              <a:buFont typeface="Wingdings" panose="05000000000000000000" pitchFamily="2" charset="2"/>
              <a:buChar char="v"/>
            </a:pPr>
            <a:r>
              <a:rPr lang="en-US" sz="1800" dirty="0"/>
              <a:t>The split of completed vs declines was high at 56%/44% driven by 4-7 &amp; 11-17 age groups at almost 1:1.</a:t>
            </a:r>
          </a:p>
          <a:p>
            <a:endParaRPr lang="en-US" sz="1800" dirty="0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D6059FEA-C8A8-46EB-C616-CBB6A82E59B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56045129"/>
              </p:ext>
            </p:extLst>
          </p:nvPr>
        </p:nvGraphicFramePr>
        <p:xfrm>
          <a:off x="1512888" y="1179471"/>
          <a:ext cx="7554912" cy="1888923"/>
        </p:xfrm>
        <a:graphic>
          <a:graphicData uri="http://schemas.openxmlformats.org/drawingml/2006/table">
            <a:tbl>
              <a:tblPr/>
              <a:tblGrid>
                <a:gridCol w="781051">
                  <a:extLst>
                    <a:ext uri="{9D8B030D-6E8A-4147-A177-3AD203B41FA5}">
                      <a16:colId xmlns:a16="http://schemas.microsoft.com/office/drawing/2014/main" val="1561853838"/>
                    </a:ext>
                  </a:extLst>
                </a:gridCol>
                <a:gridCol w="876300">
                  <a:extLst>
                    <a:ext uri="{9D8B030D-6E8A-4147-A177-3AD203B41FA5}">
                      <a16:colId xmlns:a16="http://schemas.microsoft.com/office/drawing/2014/main" val="1343911634"/>
                    </a:ext>
                  </a:extLst>
                </a:gridCol>
                <a:gridCol w="1504971">
                  <a:extLst>
                    <a:ext uri="{9D8B030D-6E8A-4147-A177-3AD203B41FA5}">
                      <a16:colId xmlns:a16="http://schemas.microsoft.com/office/drawing/2014/main" val="2526473903"/>
                    </a:ext>
                  </a:extLst>
                </a:gridCol>
                <a:gridCol w="390849">
                  <a:extLst>
                    <a:ext uri="{9D8B030D-6E8A-4147-A177-3AD203B41FA5}">
                      <a16:colId xmlns:a16="http://schemas.microsoft.com/office/drawing/2014/main" val="1414733825"/>
                    </a:ext>
                  </a:extLst>
                </a:gridCol>
                <a:gridCol w="1660093">
                  <a:extLst>
                    <a:ext uri="{9D8B030D-6E8A-4147-A177-3AD203B41FA5}">
                      <a16:colId xmlns:a16="http://schemas.microsoft.com/office/drawing/2014/main" val="3631138060"/>
                    </a:ext>
                  </a:extLst>
                </a:gridCol>
                <a:gridCol w="396962">
                  <a:extLst>
                    <a:ext uri="{9D8B030D-6E8A-4147-A177-3AD203B41FA5}">
                      <a16:colId xmlns:a16="http://schemas.microsoft.com/office/drawing/2014/main" val="2548450061"/>
                    </a:ext>
                  </a:extLst>
                </a:gridCol>
                <a:gridCol w="1505978">
                  <a:extLst>
                    <a:ext uri="{9D8B030D-6E8A-4147-A177-3AD203B41FA5}">
                      <a16:colId xmlns:a16="http://schemas.microsoft.com/office/drawing/2014/main" val="1719491594"/>
                    </a:ext>
                  </a:extLst>
                </a:gridCol>
                <a:gridCol w="438708">
                  <a:extLst>
                    <a:ext uri="{9D8B030D-6E8A-4147-A177-3AD203B41FA5}">
                      <a16:colId xmlns:a16="http://schemas.microsoft.com/office/drawing/2014/main" val="1993328907"/>
                    </a:ext>
                  </a:extLst>
                </a:gridCol>
              </a:tblGrid>
              <a:tr h="801641">
                <a:tc>
                  <a:txBody>
                    <a:bodyPr/>
                    <a:lstStyle/>
                    <a:p>
                      <a:pPr algn="ctr" fontAlgn="ctr"/>
                      <a:endParaRPr lang="en-GB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ctr"/>
                      <a:endParaRPr lang="en-GB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Returns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Rate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Completed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Rate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Declines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Rate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6768975"/>
                  </a:ext>
                </a:extLst>
              </a:tr>
              <a:tr h="267213">
                <a:tc>
                  <a:txBody>
                    <a:bodyPr/>
                    <a:lstStyle/>
                    <a:p>
                      <a:pPr algn="ctr" fontAlgn="ctr"/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49%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24%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25%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70310336"/>
                  </a:ext>
                </a:extLst>
              </a:tr>
              <a:tr h="267213">
                <a:tc>
                  <a:txBody>
                    <a:bodyPr/>
                    <a:lstStyle/>
                    <a:p>
                      <a:pPr algn="ctr" fontAlgn="ctr"/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64%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46%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19%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76252566"/>
                  </a:ext>
                </a:extLst>
              </a:tr>
              <a:tr h="276428">
                <a:tc>
                  <a:txBody>
                    <a:bodyPr/>
                    <a:lstStyle/>
                    <a:p>
                      <a:pPr algn="ctr" fontAlgn="ctr"/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413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63%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222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34%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191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29%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05307420"/>
                  </a:ext>
                </a:extLst>
              </a:tr>
              <a:tr h="276428">
                <a:tc>
                  <a:txBody>
                    <a:bodyPr/>
                    <a:lstStyle/>
                    <a:p>
                      <a:pPr algn="ctr" fontAlgn="ctr"/>
                      <a:endParaRPr lang="en-GB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540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62%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303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35%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237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27%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756367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839288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A1A4FC0C-6EE7-0A84-150B-969083E2720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4853139"/>
              </p:ext>
            </p:extLst>
          </p:nvPr>
        </p:nvGraphicFramePr>
        <p:xfrm>
          <a:off x="819150" y="733691"/>
          <a:ext cx="11610975" cy="4181816"/>
        </p:xfrm>
        <a:graphic>
          <a:graphicData uri="http://schemas.openxmlformats.org/drawingml/2006/table">
            <a:tbl>
              <a:tblPr/>
              <a:tblGrid>
                <a:gridCol w="1076685">
                  <a:extLst>
                    <a:ext uri="{9D8B030D-6E8A-4147-A177-3AD203B41FA5}">
                      <a16:colId xmlns:a16="http://schemas.microsoft.com/office/drawing/2014/main" val="75856709"/>
                    </a:ext>
                  </a:extLst>
                </a:gridCol>
                <a:gridCol w="10534290">
                  <a:extLst>
                    <a:ext uri="{9D8B030D-6E8A-4147-A177-3AD203B41FA5}">
                      <a16:colId xmlns:a16="http://schemas.microsoft.com/office/drawing/2014/main" val="61616137"/>
                    </a:ext>
                  </a:extLst>
                </a:gridCol>
              </a:tblGrid>
              <a:tr h="355567">
                <a:tc gridSpan="2">
                  <a:txBody>
                    <a:bodyPr/>
                    <a:lstStyle/>
                    <a:p>
                      <a:pPr algn="l" fontAlgn="ctr"/>
                      <a:endParaRPr lang="en-GB" sz="2400" b="1" i="0" u="sng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428" marR="3428" marT="342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19253590"/>
                  </a:ext>
                </a:extLst>
              </a:tr>
              <a:tr h="355567">
                <a:tc>
                  <a:txBody>
                    <a:bodyPr/>
                    <a:lstStyle/>
                    <a:p>
                      <a:pPr algn="l" fontAlgn="ctr"/>
                      <a:endParaRPr lang="en-GB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428" marR="3428" marT="342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GB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428" marR="3428" marT="342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75325027"/>
                  </a:ext>
                </a:extLst>
              </a:tr>
              <a:tr h="471033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GB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128</a:t>
                      </a:r>
                    </a:p>
                  </a:txBody>
                  <a:tcPr marL="3428" marR="3428" marT="3428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en-GB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Didn't want to/refused</a:t>
                      </a:r>
                    </a:p>
                  </a:txBody>
                  <a:tcPr marL="3428" marR="3428" marT="3428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405776102"/>
                  </a:ext>
                </a:extLst>
              </a:tr>
              <a:tr h="466725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GB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47</a:t>
                      </a:r>
                    </a:p>
                  </a:txBody>
                  <a:tcPr marL="3428" marR="3428" marT="3428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en-GB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Did not give a reason</a:t>
                      </a:r>
                    </a:p>
                  </a:txBody>
                  <a:tcPr marL="3428" marR="3428" marT="3428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841323081"/>
                  </a:ext>
                </a:extLst>
              </a:tr>
              <a:tr h="461986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GB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44</a:t>
                      </a:r>
                    </a:p>
                  </a:txBody>
                  <a:tcPr marL="3428" marR="3428" marT="3428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en-GB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Not appropriate (non verbal/ltd speech, or current situation (in hospital, court etc)</a:t>
                      </a:r>
                    </a:p>
                  </a:txBody>
                  <a:tcPr marL="3428" marR="3428" marT="3428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793527218"/>
                  </a:ext>
                </a:extLst>
              </a:tr>
              <a:tr h="471464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GB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</a:p>
                  </a:txBody>
                  <a:tcPr marL="3428" marR="3428" marT="3428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en-GB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Anxious / doesn't like unplanned calls / uncomfortable on phone</a:t>
                      </a:r>
                    </a:p>
                  </a:txBody>
                  <a:tcPr marL="3428" marR="3428" marT="3428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643298655"/>
                  </a:ext>
                </a:extLst>
              </a:tr>
              <a:tr h="504825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GB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3428" marR="3428" marT="3428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en-GB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Living with family doesn't feel in care</a:t>
                      </a:r>
                    </a:p>
                  </a:txBody>
                  <a:tcPr marL="3428" marR="3428" marT="3428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323455448"/>
                  </a:ext>
                </a:extLst>
              </a:tr>
              <a:tr h="492735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GB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8</a:t>
                      </a:r>
                    </a:p>
                  </a:txBody>
                  <a:tcPr marL="3428" marR="3428" marT="3428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en-GB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FC/Family member wouldn't allow</a:t>
                      </a:r>
                    </a:p>
                  </a:txBody>
                  <a:tcPr marL="3428" marR="3428" marT="3428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093710577"/>
                  </a:ext>
                </a:extLst>
              </a:tr>
              <a:tr h="574672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GB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</a:p>
                  </a:txBody>
                  <a:tcPr marL="3428" marR="3428" marT="3428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en-GB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Unwilling due to status of application with home office</a:t>
                      </a:r>
                    </a:p>
                  </a:txBody>
                  <a:tcPr marL="3428" marR="3428" marT="3428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828395440"/>
                  </a:ext>
                </a:extLst>
              </a:tr>
            </a:tbl>
          </a:graphicData>
        </a:graphic>
      </p:graphicFrame>
      <p:sp>
        <p:nvSpPr>
          <p:cNvPr id="4" name="Title 1">
            <a:extLst>
              <a:ext uri="{FF2B5EF4-FFF2-40B4-BE49-F238E27FC236}">
                <a16:creationId xmlns:a16="http://schemas.microsoft.com/office/drawing/2014/main" id="{AD8D16B9-D3C6-C9EB-EA31-F74CC7F75CEC}"/>
              </a:ext>
            </a:extLst>
          </p:cNvPr>
          <p:cNvSpPr txBox="1">
            <a:spLocks/>
          </p:cNvSpPr>
          <p:nvPr/>
        </p:nvSpPr>
        <p:spPr>
          <a:xfrm>
            <a:off x="1512888" y="190500"/>
            <a:ext cx="9372600" cy="66701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>
              <a:lnSpc>
                <a:spcPct val="90000"/>
              </a:lnSpc>
              <a:spcBef>
                <a:spcPct val="0"/>
              </a:spcBef>
              <a:buNone/>
              <a:defRPr sz="4000" b="1" u="sng">
                <a:latin typeface="+mj-lt"/>
                <a:ea typeface="+mj-ea"/>
                <a:cs typeface="+mj-cs"/>
              </a:defRPr>
            </a:lvl1pPr>
          </a:lstStyle>
          <a:p>
            <a:r>
              <a:rPr lang="fr-FR" sz="3600" dirty="0"/>
              <a:t>Example – Intelligence / Data </a:t>
            </a:r>
            <a:r>
              <a:rPr lang="fr-FR" sz="3600" dirty="0" err="1"/>
              <a:t>Retention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9552246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2888" y="190500"/>
            <a:ext cx="9372600" cy="667016"/>
          </a:xfrm>
        </p:spPr>
        <p:txBody>
          <a:bodyPr>
            <a:normAutofit/>
          </a:bodyPr>
          <a:lstStyle/>
          <a:p>
            <a:pPr algn="ctr"/>
            <a:r>
              <a:rPr lang="fr-FR" sz="3600" b="1" u="sng" dirty="0"/>
              <a:t>Output – 2023 Survey</a:t>
            </a:r>
            <a:endParaRPr lang="en-US" sz="3600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6983" y="3647525"/>
            <a:ext cx="10780609" cy="411480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en-US" sz="1800" dirty="0"/>
              <a:t>Over 300 completed returns were submitted, +152 more than last year &amp; 35% of cohort.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1800" dirty="0"/>
              <a:t>Were declines included, the total returns collated by our practitioners would reach 62% of the cohort @ 540. 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D6059FEA-C8A8-46EB-C616-CBB6A82E59B3}"/>
              </a:ext>
            </a:extLst>
          </p:cNvPr>
          <p:cNvGraphicFramePr>
            <a:graphicFrameLocks noGrp="1"/>
          </p:cNvGraphicFramePr>
          <p:nvPr/>
        </p:nvGraphicFramePr>
        <p:xfrm>
          <a:off x="2421732" y="1161775"/>
          <a:ext cx="7554912" cy="1888923"/>
        </p:xfrm>
        <a:graphic>
          <a:graphicData uri="http://schemas.openxmlformats.org/drawingml/2006/table">
            <a:tbl>
              <a:tblPr/>
              <a:tblGrid>
                <a:gridCol w="781051">
                  <a:extLst>
                    <a:ext uri="{9D8B030D-6E8A-4147-A177-3AD203B41FA5}">
                      <a16:colId xmlns:a16="http://schemas.microsoft.com/office/drawing/2014/main" val="1561853838"/>
                    </a:ext>
                  </a:extLst>
                </a:gridCol>
                <a:gridCol w="876300">
                  <a:extLst>
                    <a:ext uri="{9D8B030D-6E8A-4147-A177-3AD203B41FA5}">
                      <a16:colId xmlns:a16="http://schemas.microsoft.com/office/drawing/2014/main" val="1343911634"/>
                    </a:ext>
                  </a:extLst>
                </a:gridCol>
                <a:gridCol w="1504971">
                  <a:extLst>
                    <a:ext uri="{9D8B030D-6E8A-4147-A177-3AD203B41FA5}">
                      <a16:colId xmlns:a16="http://schemas.microsoft.com/office/drawing/2014/main" val="2526473903"/>
                    </a:ext>
                  </a:extLst>
                </a:gridCol>
                <a:gridCol w="390849">
                  <a:extLst>
                    <a:ext uri="{9D8B030D-6E8A-4147-A177-3AD203B41FA5}">
                      <a16:colId xmlns:a16="http://schemas.microsoft.com/office/drawing/2014/main" val="1414733825"/>
                    </a:ext>
                  </a:extLst>
                </a:gridCol>
                <a:gridCol w="1660093">
                  <a:extLst>
                    <a:ext uri="{9D8B030D-6E8A-4147-A177-3AD203B41FA5}">
                      <a16:colId xmlns:a16="http://schemas.microsoft.com/office/drawing/2014/main" val="3631138060"/>
                    </a:ext>
                  </a:extLst>
                </a:gridCol>
                <a:gridCol w="396962">
                  <a:extLst>
                    <a:ext uri="{9D8B030D-6E8A-4147-A177-3AD203B41FA5}">
                      <a16:colId xmlns:a16="http://schemas.microsoft.com/office/drawing/2014/main" val="2548450061"/>
                    </a:ext>
                  </a:extLst>
                </a:gridCol>
                <a:gridCol w="1505978">
                  <a:extLst>
                    <a:ext uri="{9D8B030D-6E8A-4147-A177-3AD203B41FA5}">
                      <a16:colId xmlns:a16="http://schemas.microsoft.com/office/drawing/2014/main" val="1719491594"/>
                    </a:ext>
                  </a:extLst>
                </a:gridCol>
                <a:gridCol w="438708">
                  <a:extLst>
                    <a:ext uri="{9D8B030D-6E8A-4147-A177-3AD203B41FA5}">
                      <a16:colId xmlns:a16="http://schemas.microsoft.com/office/drawing/2014/main" val="1993328907"/>
                    </a:ext>
                  </a:extLst>
                </a:gridCol>
              </a:tblGrid>
              <a:tr h="801641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Age Group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Cohort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Returns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Rate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Completed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Rate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Declines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Rate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6768975"/>
                  </a:ext>
                </a:extLst>
              </a:tr>
              <a:tr h="267213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4-7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49%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24%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25%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70310336"/>
                  </a:ext>
                </a:extLst>
              </a:tr>
              <a:tr h="267213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8-11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134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64%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46%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19%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76252566"/>
                  </a:ext>
                </a:extLst>
              </a:tr>
              <a:tr h="276428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11-17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655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413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63%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222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34%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191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29%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05307420"/>
                  </a:ext>
                </a:extLst>
              </a:tr>
              <a:tr h="276428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873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540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62%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303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35%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237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27%</a:t>
                      </a:r>
                    </a:p>
                  </a:txBody>
                  <a:tcPr marL="6350" marR="6350" marT="6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756367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722888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Children Playing 16x9">
  <a:themeElements>
    <a:clrScheme name="Children Happy">
      <a:dk1>
        <a:srgbClr val="595959"/>
      </a:dk1>
      <a:lt1>
        <a:sysClr val="window" lastClr="FFFFFF"/>
      </a:lt1>
      <a:dk2>
        <a:srgbClr val="000000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9D66D"/>
      </a:accent5>
      <a:accent6>
        <a:srgbClr val="838383"/>
      </a:accent6>
      <a:hlink>
        <a:srgbClr val="F59E00"/>
      </a:hlink>
      <a:folHlink>
        <a:srgbClr val="B2B2B2"/>
      </a:folHlink>
    </a:clrScheme>
    <a:fontScheme name="Euphemia">
      <a:majorFont>
        <a:latin typeface="Euphemia"/>
        <a:ea typeface=""/>
        <a:cs typeface=""/>
      </a:majorFont>
      <a:minorFont>
        <a:latin typeface="Euphem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F03461883.potx" id="{18737D51-7733-4200-B5C9-BF22CA2CE631}" vid="{40CEFE45-12FF-4454-86EB-59F04C858872}"/>
    </a:ext>
  </a:extLst>
</a:theme>
</file>

<file path=ppt/theme/theme2.xml><?xml version="1.0" encoding="utf-8"?>
<a:theme xmlns:a="http://schemas.openxmlformats.org/drawingml/2006/main" name="Office Theme">
  <a:themeElements>
    <a:clrScheme name="Children Happy">
      <a:dk1>
        <a:srgbClr val="595959"/>
      </a:dk1>
      <a:lt1>
        <a:sysClr val="window" lastClr="FFFFFF"/>
      </a:lt1>
      <a:dk2>
        <a:srgbClr val="000000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9D66D"/>
      </a:accent5>
      <a:accent6>
        <a:srgbClr val="838383"/>
      </a:accent6>
      <a:hlink>
        <a:srgbClr val="F59E00"/>
      </a:hlink>
      <a:folHlink>
        <a:srgbClr val="B2B2B2"/>
      </a:folHlink>
    </a:clrScheme>
    <a:fontScheme name="Euphemia">
      <a:majorFont>
        <a:latin typeface="Euphemia"/>
        <a:ea typeface=""/>
        <a:cs typeface=""/>
      </a:majorFont>
      <a:minorFont>
        <a:latin typeface="Euphem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Children Happy">
      <a:dk1>
        <a:srgbClr val="595959"/>
      </a:dk1>
      <a:lt1>
        <a:sysClr val="window" lastClr="FFFFFF"/>
      </a:lt1>
      <a:dk2>
        <a:srgbClr val="000000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9D66D"/>
      </a:accent5>
      <a:accent6>
        <a:srgbClr val="838383"/>
      </a:accent6>
      <a:hlink>
        <a:srgbClr val="F59E00"/>
      </a:hlink>
      <a:folHlink>
        <a:srgbClr val="B2B2B2"/>
      </a:folHlink>
    </a:clrScheme>
    <a:fontScheme name="Euphemia">
      <a:majorFont>
        <a:latin typeface="Euphemia"/>
        <a:ea typeface=""/>
        <a:cs typeface=""/>
      </a:majorFont>
      <a:minorFont>
        <a:latin typeface="Euphem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Children playing education presentation design (cartoon illustration, widescreen)</Template>
  <TotalTime>569</TotalTime>
  <Words>1487</Words>
  <Application>Microsoft Office PowerPoint</Application>
  <PresentationFormat>Widescreen</PresentationFormat>
  <Paragraphs>609</Paragraphs>
  <Slides>10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Euphemia</vt:lpstr>
      <vt:lpstr>Wingdings</vt:lpstr>
      <vt:lpstr>Children Playing 16x9</vt:lpstr>
      <vt:lpstr>Bright Spots Survey 2023</vt:lpstr>
      <vt:lpstr>Opportunities for Improvement</vt:lpstr>
      <vt:lpstr>What did we do Differently?</vt:lpstr>
      <vt:lpstr>Example – Team Based Approach</vt:lpstr>
      <vt:lpstr>Example – Team Based Reporting</vt:lpstr>
      <vt:lpstr>Example – Intelligence / Data Retention</vt:lpstr>
      <vt:lpstr>Example - Total Returns Reporting</vt:lpstr>
      <vt:lpstr>PowerPoint Presentation</vt:lpstr>
      <vt:lpstr>Output – 2023 Survey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Bright Spots Survey 2023</dc:title>
  <dc:creator>Joanna Hunt1</dc:creator>
  <cp:lastModifiedBy>Joanna Hunt1</cp:lastModifiedBy>
  <cp:revision>13</cp:revision>
  <dcterms:created xsi:type="dcterms:W3CDTF">2023-04-03T18:04:39Z</dcterms:created>
  <dcterms:modified xsi:type="dcterms:W3CDTF">2023-09-14T10:57:46Z</dcterms:modified>
</cp:coreProperties>
</file>