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69" r:id="rId4"/>
    <p:sldId id="263" r:id="rId5"/>
    <p:sldId id="267" r:id="rId6"/>
    <p:sldId id="259" r:id="rId7"/>
    <p:sldId id="257" r:id="rId8"/>
    <p:sldId id="264" r:id="rId9"/>
    <p:sldId id="271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DDEAAE-DE55-45A3-A4F7-3874E0140D37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4D23657-D1E8-4B22-974B-8DC90813F51B}">
      <dgm:prSet phldrT="[Text]" custT="1"/>
      <dgm:spPr/>
      <dgm:t>
        <a:bodyPr/>
        <a:lstStyle/>
        <a:p>
          <a:pPr algn="ctr"/>
          <a:r>
            <a:rPr lang="en-US" sz="2000" dirty="0"/>
            <a:t>Week 1</a:t>
          </a:r>
          <a:r>
            <a:rPr lang="en-US" sz="1600" dirty="0"/>
            <a:t> </a:t>
          </a:r>
          <a:br>
            <a:rPr lang="en-US" sz="1600" dirty="0"/>
          </a:br>
          <a:r>
            <a:rPr lang="en-US" sz="1600" dirty="0"/>
            <a:t>52 complete 36 declined</a:t>
          </a:r>
        </a:p>
      </dgm:t>
    </dgm:pt>
    <dgm:pt modelId="{89EF0911-2234-42D0-AEF3-7FADAFD12999}" type="parTrans" cxnId="{99F95D8E-A851-4953-A3C5-9BF7753ED9FA}">
      <dgm:prSet/>
      <dgm:spPr/>
      <dgm:t>
        <a:bodyPr/>
        <a:lstStyle/>
        <a:p>
          <a:endParaRPr lang="en-US"/>
        </a:p>
      </dgm:t>
    </dgm:pt>
    <dgm:pt modelId="{529487B0-19AA-4AAC-8F83-CF2C113EB84D}" type="sibTrans" cxnId="{99F95D8E-A851-4953-A3C5-9BF7753ED9FA}">
      <dgm:prSet/>
      <dgm:spPr/>
      <dgm:t>
        <a:bodyPr/>
        <a:lstStyle/>
        <a:p>
          <a:endParaRPr lang="en-US"/>
        </a:p>
      </dgm:t>
    </dgm:pt>
    <dgm:pt modelId="{EF034794-D109-40B6-8FA2-8971C3123AB6}">
      <dgm:prSet phldrT="[Text]" custT="1"/>
      <dgm:spPr/>
      <dgm:t>
        <a:bodyPr/>
        <a:lstStyle/>
        <a:p>
          <a:pPr algn="ctr"/>
          <a:r>
            <a:rPr lang="en-US" sz="2000" dirty="0"/>
            <a:t>Week 2</a:t>
          </a:r>
          <a:br>
            <a:rPr lang="en-US" sz="1700" dirty="0"/>
          </a:br>
          <a:r>
            <a:rPr lang="en-US" sz="1600" dirty="0"/>
            <a:t>58 complete 76 declined</a:t>
          </a:r>
        </a:p>
      </dgm:t>
    </dgm:pt>
    <dgm:pt modelId="{64D09C75-3D44-4CEF-9459-5C91DB44A9EA}" type="parTrans" cxnId="{80FF73C0-9BCD-436E-A85B-D6D7D322462C}">
      <dgm:prSet/>
      <dgm:spPr/>
      <dgm:t>
        <a:bodyPr/>
        <a:lstStyle/>
        <a:p>
          <a:endParaRPr lang="en-US"/>
        </a:p>
      </dgm:t>
    </dgm:pt>
    <dgm:pt modelId="{CDDFC891-FC62-4131-A642-2D94388BCCE2}" type="sibTrans" cxnId="{80FF73C0-9BCD-436E-A85B-D6D7D322462C}">
      <dgm:prSet/>
      <dgm:spPr/>
      <dgm:t>
        <a:bodyPr/>
        <a:lstStyle/>
        <a:p>
          <a:endParaRPr lang="en-US"/>
        </a:p>
      </dgm:t>
    </dgm:pt>
    <dgm:pt modelId="{15E11DBD-E9B5-4BCF-A56C-7AAE26CE30DC}">
      <dgm:prSet phldrT="[Text]" custT="1"/>
      <dgm:spPr/>
      <dgm:t>
        <a:bodyPr/>
        <a:lstStyle/>
        <a:p>
          <a:pPr algn="ctr"/>
          <a:r>
            <a:rPr lang="en-US" sz="2000" dirty="0"/>
            <a:t>Week 3</a:t>
          </a:r>
          <a:br>
            <a:rPr lang="en-US" sz="2100" dirty="0"/>
          </a:br>
          <a:r>
            <a:rPr lang="en-US" sz="1600" dirty="0"/>
            <a:t>37 complete 46 declined</a:t>
          </a:r>
        </a:p>
      </dgm:t>
    </dgm:pt>
    <dgm:pt modelId="{B7B43D5B-12E9-44B1-B818-4B50F6AD3C0A}" type="parTrans" cxnId="{5E0737F0-6DE4-4885-BC59-82E10D617E50}">
      <dgm:prSet/>
      <dgm:spPr/>
      <dgm:t>
        <a:bodyPr/>
        <a:lstStyle/>
        <a:p>
          <a:endParaRPr lang="en-US"/>
        </a:p>
      </dgm:t>
    </dgm:pt>
    <dgm:pt modelId="{329BDEDB-415B-4AB3-B964-E819D0C56DBB}" type="sibTrans" cxnId="{5E0737F0-6DE4-4885-BC59-82E10D617E50}">
      <dgm:prSet/>
      <dgm:spPr/>
      <dgm:t>
        <a:bodyPr/>
        <a:lstStyle/>
        <a:p>
          <a:endParaRPr lang="en-US"/>
        </a:p>
      </dgm:t>
    </dgm:pt>
    <dgm:pt modelId="{778AA374-0E17-4AEA-8EB6-0C342D57D8D8}">
      <dgm:prSet phldrT="[Text]" custT="1"/>
      <dgm:spPr/>
      <dgm:t>
        <a:bodyPr/>
        <a:lstStyle/>
        <a:p>
          <a:pPr algn="ctr"/>
          <a:r>
            <a:rPr lang="en-US" sz="2000" dirty="0"/>
            <a:t>Week 4</a:t>
          </a:r>
          <a:br>
            <a:rPr lang="en-US" sz="2100" dirty="0"/>
          </a:br>
          <a:r>
            <a:rPr lang="en-US" sz="1600" dirty="0"/>
            <a:t>52 complete 4 declined</a:t>
          </a:r>
        </a:p>
      </dgm:t>
    </dgm:pt>
    <dgm:pt modelId="{5E28F01D-9664-415C-A0CD-EBFDAB29426C}" type="parTrans" cxnId="{6F55886F-2AC8-4F4F-B328-821CB3A2117B}">
      <dgm:prSet/>
      <dgm:spPr/>
      <dgm:t>
        <a:bodyPr/>
        <a:lstStyle/>
        <a:p>
          <a:endParaRPr lang="en-US"/>
        </a:p>
      </dgm:t>
    </dgm:pt>
    <dgm:pt modelId="{1A604594-E883-4DA9-8A2A-16DFACE8640A}" type="sibTrans" cxnId="{6F55886F-2AC8-4F4F-B328-821CB3A2117B}">
      <dgm:prSet/>
      <dgm:spPr/>
      <dgm:t>
        <a:bodyPr/>
        <a:lstStyle/>
        <a:p>
          <a:endParaRPr lang="en-US"/>
        </a:p>
      </dgm:t>
    </dgm:pt>
    <dgm:pt modelId="{05F1A7D0-6E45-49DA-80B3-7FF4B8783E58}">
      <dgm:prSet phldrT="[Text]" custT="1"/>
      <dgm:spPr/>
      <dgm:t>
        <a:bodyPr/>
        <a:lstStyle/>
        <a:p>
          <a:pPr algn="ctr"/>
          <a:r>
            <a:rPr lang="en-US" sz="2000" dirty="0"/>
            <a:t>Week 5</a:t>
          </a:r>
          <a:br>
            <a:rPr lang="en-US" sz="2100" dirty="0"/>
          </a:br>
          <a:r>
            <a:rPr lang="en-US" sz="1600" dirty="0"/>
            <a:t>63 complete 58 declined</a:t>
          </a:r>
        </a:p>
      </dgm:t>
    </dgm:pt>
    <dgm:pt modelId="{3ECE110E-B07E-4F19-B2DF-3E42E99B2E8D}" type="parTrans" cxnId="{33A927E1-3C94-4A92-8DB3-42886008240C}">
      <dgm:prSet/>
      <dgm:spPr/>
      <dgm:t>
        <a:bodyPr/>
        <a:lstStyle/>
        <a:p>
          <a:endParaRPr lang="en-US"/>
        </a:p>
      </dgm:t>
    </dgm:pt>
    <dgm:pt modelId="{47B1D0F3-117D-4CE7-9037-3F5A4995054A}" type="sibTrans" cxnId="{33A927E1-3C94-4A92-8DB3-42886008240C}">
      <dgm:prSet/>
      <dgm:spPr/>
      <dgm:t>
        <a:bodyPr/>
        <a:lstStyle/>
        <a:p>
          <a:endParaRPr lang="en-US"/>
        </a:p>
      </dgm:t>
    </dgm:pt>
    <dgm:pt modelId="{BBAA1F2D-CF59-475B-802F-8CD3D4FD58D3}">
      <dgm:prSet phldrT="[Text]" custT="1"/>
      <dgm:spPr/>
      <dgm:t>
        <a:bodyPr/>
        <a:lstStyle/>
        <a:p>
          <a:pPr algn="ctr"/>
          <a:r>
            <a:rPr lang="en-US" sz="2000" dirty="0"/>
            <a:t>Week 6</a:t>
          </a:r>
          <a:br>
            <a:rPr lang="en-US" sz="2100" dirty="0"/>
          </a:br>
          <a:r>
            <a:rPr lang="en-US" sz="1600" dirty="0"/>
            <a:t>41 complete 17 declined</a:t>
          </a:r>
        </a:p>
      </dgm:t>
    </dgm:pt>
    <dgm:pt modelId="{A5860C16-938B-4A63-AB78-978C73DA574B}" type="parTrans" cxnId="{52EA27CB-892E-4FE2-BF5D-903DCE16E7FA}">
      <dgm:prSet/>
      <dgm:spPr/>
      <dgm:t>
        <a:bodyPr/>
        <a:lstStyle/>
        <a:p>
          <a:endParaRPr lang="en-GB"/>
        </a:p>
      </dgm:t>
    </dgm:pt>
    <dgm:pt modelId="{95A017EA-3E30-4D88-ABC4-829C64AEB723}" type="sibTrans" cxnId="{52EA27CB-892E-4FE2-BF5D-903DCE16E7FA}">
      <dgm:prSet/>
      <dgm:spPr/>
      <dgm:t>
        <a:bodyPr/>
        <a:lstStyle/>
        <a:p>
          <a:endParaRPr lang="en-GB"/>
        </a:p>
      </dgm:t>
    </dgm:pt>
    <dgm:pt modelId="{EB3CB291-E23A-4667-A32E-A640A76557A1}" type="pres">
      <dgm:prSet presAssocID="{41DDEAAE-DE55-45A3-A4F7-3874E0140D37}" presName="rootnode" presStyleCnt="0">
        <dgm:presLayoutVars>
          <dgm:chMax/>
          <dgm:chPref/>
          <dgm:dir/>
          <dgm:animLvl val="lvl"/>
        </dgm:presLayoutVars>
      </dgm:prSet>
      <dgm:spPr/>
    </dgm:pt>
    <dgm:pt modelId="{01035298-0CF7-4145-8EE2-24DBFEAF33BB}" type="pres">
      <dgm:prSet presAssocID="{E4D23657-D1E8-4B22-974B-8DC90813F51B}" presName="composite" presStyleCnt="0"/>
      <dgm:spPr/>
    </dgm:pt>
    <dgm:pt modelId="{21E1F518-1190-4883-914B-1FB66E6D3A63}" type="pres">
      <dgm:prSet presAssocID="{E4D23657-D1E8-4B22-974B-8DC90813F51B}" presName="LShape" presStyleLbl="alignNode1" presStyleIdx="0" presStyleCnt="11"/>
      <dgm:spPr/>
    </dgm:pt>
    <dgm:pt modelId="{80B372F1-8EF3-4532-ACC6-E65E1D63ACA2}" type="pres">
      <dgm:prSet presAssocID="{E4D23657-D1E8-4B22-974B-8DC90813F51B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B746139E-4627-4CCC-9299-5653D77ED24D}" type="pres">
      <dgm:prSet presAssocID="{E4D23657-D1E8-4B22-974B-8DC90813F51B}" presName="Triangle" presStyleLbl="alignNode1" presStyleIdx="1" presStyleCnt="11"/>
      <dgm:spPr/>
    </dgm:pt>
    <dgm:pt modelId="{780BC64D-2F67-498A-99F6-7EB28080D705}" type="pres">
      <dgm:prSet presAssocID="{529487B0-19AA-4AAC-8F83-CF2C113EB84D}" presName="sibTrans" presStyleCnt="0"/>
      <dgm:spPr/>
    </dgm:pt>
    <dgm:pt modelId="{68E230FA-2656-4C78-B827-58AFD214F445}" type="pres">
      <dgm:prSet presAssocID="{529487B0-19AA-4AAC-8F83-CF2C113EB84D}" presName="space" presStyleCnt="0"/>
      <dgm:spPr/>
    </dgm:pt>
    <dgm:pt modelId="{B07824BD-C1CB-4098-8E38-D3E1F721DF31}" type="pres">
      <dgm:prSet presAssocID="{EF034794-D109-40B6-8FA2-8971C3123AB6}" presName="composite" presStyleCnt="0"/>
      <dgm:spPr/>
    </dgm:pt>
    <dgm:pt modelId="{85769F8C-5820-4CB5-B01D-69A648973D8F}" type="pres">
      <dgm:prSet presAssocID="{EF034794-D109-40B6-8FA2-8971C3123AB6}" presName="LShape" presStyleLbl="alignNode1" presStyleIdx="2" presStyleCnt="11"/>
      <dgm:spPr/>
    </dgm:pt>
    <dgm:pt modelId="{18F7A15A-3ED1-4A32-B700-36B8D6BBE441}" type="pres">
      <dgm:prSet presAssocID="{EF034794-D109-40B6-8FA2-8971C3123AB6}" presName="ParentText" presStyleLbl="revTx" presStyleIdx="1" presStyleCnt="6" custScaleX="111216">
        <dgm:presLayoutVars>
          <dgm:chMax val="0"/>
          <dgm:chPref val="0"/>
          <dgm:bulletEnabled val="1"/>
        </dgm:presLayoutVars>
      </dgm:prSet>
      <dgm:spPr/>
    </dgm:pt>
    <dgm:pt modelId="{F6F2BEFC-1674-4E8D-98FF-DE4432BB887C}" type="pres">
      <dgm:prSet presAssocID="{EF034794-D109-40B6-8FA2-8971C3123AB6}" presName="Triangle" presStyleLbl="alignNode1" presStyleIdx="3" presStyleCnt="11"/>
      <dgm:spPr/>
    </dgm:pt>
    <dgm:pt modelId="{E26373E0-D095-405B-9F4A-CC7FBB5BEBD2}" type="pres">
      <dgm:prSet presAssocID="{CDDFC891-FC62-4131-A642-2D94388BCCE2}" presName="sibTrans" presStyleCnt="0"/>
      <dgm:spPr/>
    </dgm:pt>
    <dgm:pt modelId="{8B10941C-73F0-477C-9F3D-EB0A4525ACBE}" type="pres">
      <dgm:prSet presAssocID="{CDDFC891-FC62-4131-A642-2D94388BCCE2}" presName="space" presStyleCnt="0"/>
      <dgm:spPr/>
    </dgm:pt>
    <dgm:pt modelId="{DF2F85E9-6BAE-40EA-8F18-DAFCA3EFFB69}" type="pres">
      <dgm:prSet presAssocID="{15E11DBD-E9B5-4BCF-A56C-7AAE26CE30DC}" presName="composite" presStyleCnt="0"/>
      <dgm:spPr/>
    </dgm:pt>
    <dgm:pt modelId="{A5E67CF4-39ED-4CC8-A27F-E45EA5D3AC44}" type="pres">
      <dgm:prSet presAssocID="{15E11DBD-E9B5-4BCF-A56C-7AAE26CE30DC}" presName="LShape" presStyleLbl="alignNode1" presStyleIdx="4" presStyleCnt="11"/>
      <dgm:spPr/>
    </dgm:pt>
    <dgm:pt modelId="{F0124EB5-2136-46F3-B2F4-41A5196C24A0}" type="pres">
      <dgm:prSet presAssocID="{15E11DBD-E9B5-4BCF-A56C-7AAE26CE30DC}" presName="ParentText" presStyleLbl="revTx" presStyleIdx="2" presStyleCnt="6" custScaleX="119606">
        <dgm:presLayoutVars>
          <dgm:chMax val="0"/>
          <dgm:chPref val="0"/>
          <dgm:bulletEnabled val="1"/>
        </dgm:presLayoutVars>
      </dgm:prSet>
      <dgm:spPr/>
    </dgm:pt>
    <dgm:pt modelId="{D5E82CFA-3F05-41CB-A66C-3A904CCE06CE}" type="pres">
      <dgm:prSet presAssocID="{15E11DBD-E9B5-4BCF-A56C-7AAE26CE30DC}" presName="Triangle" presStyleLbl="alignNode1" presStyleIdx="5" presStyleCnt="11"/>
      <dgm:spPr/>
    </dgm:pt>
    <dgm:pt modelId="{F5574CB1-AC1C-4773-A4A7-C4CE14EF6374}" type="pres">
      <dgm:prSet presAssocID="{329BDEDB-415B-4AB3-B964-E819D0C56DBB}" presName="sibTrans" presStyleCnt="0"/>
      <dgm:spPr/>
    </dgm:pt>
    <dgm:pt modelId="{14FCF07D-F999-4928-B62C-1135C3080FD1}" type="pres">
      <dgm:prSet presAssocID="{329BDEDB-415B-4AB3-B964-E819D0C56DBB}" presName="space" presStyleCnt="0"/>
      <dgm:spPr/>
    </dgm:pt>
    <dgm:pt modelId="{2489F161-D1CF-4A3D-8E95-6382395DC25B}" type="pres">
      <dgm:prSet presAssocID="{778AA374-0E17-4AEA-8EB6-0C342D57D8D8}" presName="composite" presStyleCnt="0"/>
      <dgm:spPr/>
    </dgm:pt>
    <dgm:pt modelId="{06EAFCDC-2041-4C37-BE64-7627BAA16382}" type="pres">
      <dgm:prSet presAssocID="{778AA374-0E17-4AEA-8EB6-0C342D57D8D8}" presName="LShape" presStyleLbl="alignNode1" presStyleIdx="6" presStyleCnt="11"/>
      <dgm:spPr/>
    </dgm:pt>
    <dgm:pt modelId="{AFC6068B-131B-444D-AF53-A5A2A6DC9AE7}" type="pres">
      <dgm:prSet presAssocID="{778AA374-0E17-4AEA-8EB6-0C342D57D8D8}" presName="ParentText" presStyleLbl="revTx" presStyleIdx="3" presStyleCnt="6" custScaleX="107471">
        <dgm:presLayoutVars>
          <dgm:chMax val="0"/>
          <dgm:chPref val="0"/>
          <dgm:bulletEnabled val="1"/>
        </dgm:presLayoutVars>
      </dgm:prSet>
      <dgm:spPr/>
    </dgm:pt>
    <dgm:pt modelId="{F62C0D9F-BF11-4D63-A28B-80FA21343A28}" type="pres">
      <dgm:prSet presAssocID="{778AA374-0E17-4AEA-8EB6-0C342D57D8D8}" presName="Triangle" presStyleLbl="alignNode1" presStyleIdx="7" presStyleCnt="11"/>
      <dgm:spPr/>
    </dgm:pt>
    <dgm:pt modelId="{F5EC4F6A-2B4F-420C-9BEA-A14EFB832731}" type="pres">
      <dgm:prSet presAssocID="{1A604594-E883-4DA9-8A2A-16DFACE8640A}" presName="sibTrans" presStyleCnt="0"/>
      <dgm:spPr/>
    </dgm:pt>
    <dgm:pt modelId="{41DC2B0B-BD37-48C1-BB85-7F75AC60BB5F}" type="pres">
      <dgm:prSet presAssocID="{1A604594-E883-4DA9-8A2A-16DFACE8640A}" presName="space" presStyleCnt="0"/>
      <dgm:spPr/>
    </dgm:pt>
    <dgm:pt modelId="{D2C6C114-9E17-4E64-9FCF-9C4365FE25B7}" type="pres">
      <dgm:prSet presAssocID="{05F1A7D0-6E45-49DA-80B3-7FF4B8783E58}" presName="composite" presStyleCnt="0"/>
      <dgm:spPr/>
    </dgm:pt>
    <dgm:pt modelId="{BA06DEFD-3E20-41CA-8CC7-585BE7A02A00}" type="pres">
      <dgm:prSet presAssocID="{05F1A7D0-6E45-49DA-80B3-7FF4B8783E58}" presName="LShape" presStyleLbl="alignNode1" presStyleIdx="8" presStyleCnt="11"/>
      <dgm:spPr/>
    </dgm:pt>
    <dgm:pt modelId="{D81336A4-814F-45EF-B582-2466B0D2E2A7}" type="pres">
      <dgm:prSet presAssocID="{05F1A7D0-6E45-49DA-80B3-7FF4B8783E58}" presName="ParentText" presStyleLbl="revTx" presStyleIdx="4" presStyleCnt="6" custScaleX="114087">
        <dgm:presLayoutVars>
          <dgm:chMax val="0"/>
          <dgm:chPref val="0"/>
          <dgm:bulletEnabled val="1"/>
        </dgm:presLayoutVars>
      </dgm:prSet>
      <dgm:spPr/>
    </dgm:pt>
    <dgm:pt modelId="{08C241C2-09F0-4F32-9850-F4BFD61301D0}" type="pres">
      <dgm:prSet presAssocID="{05F1A7D0-6E45-49DA-80B3-7FF4B8783E58}" presName="Triangle" presStyleLbl="alignNode1" presStyleIdx="9" presStyleCnt="11"/>
      <dgm:spPr/>
    </dgm:pt>
    <dgm:pt modelId="{D6065EED-8CCC-4C1E-A3FE-0A1C71A19B11}" type="pres">
      <dgm:prSet presAssocID="{47B1D0F3-117D-4CE7-9037-3F5A4995054A}" presName="sibTrans" presStyleCnt="0"/>
      <dgm:spPr/>
    </dgm:pt>
    <dgm:pt modelId="{B7BD97AC-ED19-43DB-892C-23455E77D035}" type="pres">
      <dgm:prSet presAssocID="{47B1D0F3-117D-4CE7-9037-3F5A4995054A}" presName="space" presStyleCnt="0"/>
      <dgm:spPr/>
    </dgm:pt>
    <dgm:pt modelId="{FE21E6F9-3D8F-4E8E-AECC-6CAF2605F277}" type="pres">
      <dgm:prSet presAssocID="{BBAA1F2D-CF59-475B-802F-8CD3D4FD58D3}" presName="composite" presStyleCnt="0"/>
      <dgm:spPr/>
    </dgm:pt>
    <dgm:pt modelId="{E3B8B30D-9EC8-4F2E-952C-849B1B5ACD1C}" type="pres">
      <dgm:prSet presAssocID="{BBAA1F2D-CF59-475B-802F-8CD3D4FD58D3}" presName="LShape" presStyleLbl="alignNode1" presStyleIdx="10" presStyleCnt="11"/>
      <dgm:spPr/>
    </dgm:pt>
    <dgm:pt modelId="{1CE5E94B-5663-4F56-975D-0432FD7AAC6A}" type="pres">
      <dgm:prSet presAssocID="{BBAA1F2D-CF59-475B-802F-8CD3D4FD58D3}" presName="ParentText" presStyleLbl="revTx" presStyleIdx="5" presStyleCnt="6" custScaleX="112549">
        <dgm:presLayoutVars>
          <dgm:chMax val="0"/>
          <dgm:chPref val="0"/>
          <dgm:bulletEnabled val="1"/>
        </dgm:presLayoutVars>
      </dgm:prSet>
      <dgm:spPr/>
    </dgm:pt>
  </dgm:ptLst>
  <dgm:cxnLst>
    <dgm:cxn modelId="{22FF9014-7A55-4CFE-809C-8F7743C3DC3F}" type="presOf" srcId="{BBAA1F2D-CF59-475B-802F-8CD3D4FD58D3}" destId="{1CE5E94B-5663-4F56-975D-0432FD7AAC6A}" srcOrd="0" destOrd="0" presId="urn:microsoft.com/office/officeart/2009/3/layout/StepUpProcess"/>
    <dgm:cxn modelId="{144D3C17-9BB9-4853-A637-BAE8CE37705E}" type="presOf" srcId="{EF034794-D109-40B6-8FA2-8971C3123AB6}" destId="{18F7A15A-3ED1-4A32-B700-36B8D6BBE441}" srcOrd="0" destOrd="0" presId="urn:microsoft.com/office/officeart/2009/3/layout/StepUpProcess"/>
    <dgm:cxn modelId="{B9285067-C906-4FDE-AAAC-9EE99F7669E3}" type="presOf" srcId="{E4D23657-D1E8-4B22-974B-8DC90813F51B}" destId="{80B372F1-8EF3-4532-ACC6-E65E1D63ACA2}" srcOrd="0" destOrd="0" presId="urn:microsoft.com/office/officeart/2009/3/layout/StepUpProcess"/>
    <dgm:cxn modelId="{6F55886F-2AC8-4F4F-B328-821CB3A2117B}" srcId="{41DDEAAE-DE55-45A3-A4F7-3874E0140D37}" destId="{778AA374-0E17-4AEA-8EB6-0C342D57D8D8}" srcOrd="3" destOrd="0" parTransId="{5E28F01D-9664-415C-A0CD-EBFDAB29426C}" sibTransId="{1A604594-E883-4DA9-8A2A-16DFACE8640A}"/>
    <dgm:cxn modelId="{686E8776-31B9-4547-B165-83B2470E83E1}" type="presOf" srcId="{778AA374-0E17-4AEA-8EB6-0C342D57D8D8}" destId="{AFC6068B-131B-444D-AF53-A5A2A6DC9AE7}" srcOrd="0" destOrd="0" presId="urn:microsoft.com/office/officeart/2009/3/layout/StepUpProcess"/>
    <dgm:cxn modelId="{6178317C-4B4F-4FC5-8AC2-7ABBDA27CE1F}" type="presOf" srcId="{05F1A7D0-6E45-49DA-80B3-7FF4B8783E58}" destId="{D81336A4-814F-45EF-B582-2466B0D2E2A7}" srcOrd="0" destOrd="0" presId="urn:microsoft.com/office/officeart/2009/3/layout/StepUpProcess"/>
    <dgm:cxn modelId="{99F95D8E-A851-4953-A3C5-9BF7753ED9FA}" srcId="{41DDEAAE-DE55-45A3-A4F7-3874E0140D37}" destId="{E4D23657-D1E8-4B22-974B-8DC90813F51B}" srcOrd="0" destOrd="0" parTransId="{89EF0911-2234-42D0-AEF3-7FADAFD12999}" sibTransId="{529487B0-19AA-4AAC-8F83-CF2C113EB84D}"/>
    <dgm:cxn modelId="{A98402AF-AFAB-470F-9C97-EF1C509D8499}" type="presOf" srcId="{15E11DBD-E9B5-4BCF-A56C-7AAE26CE30DC}" destId="{F0124EB5-2136-46F3-B2F4-41A5196C24A0}" srcOrd="0" destOrd="0" presId="urn:microsoft.com/office/officeart/2009/3/layout/StepUpProcess"/>
    <dgm:cxn modelId="{80FF73C0-9BCD-436E-A85B-D6D7D322462C}" srcId="{41DDEAAE-DE55-45A3-A4F7-3874E0140D37}" destId="{EF034794-D109-40B6-8FA2-8971C3123AB6}" srcOrd="1" destOrd="0" parTransId="{64D09C75-3D44-4CEF-9459-5C91DB44A9EA}" sibTransId="{CDDFC891-FC62-4131-A642-2D94388BCCE2}"/>
    <dgm:cxn modelId="{52EA27CB-892E-4FE2-BF5D-903DCE16E7FA}" srcId="{41DDEAAE-DE55-45A3-A4F7-3874E0140D37}" destId="{BBAA1F2D-CF59-475B-802F-8CD3D4FD58D3}" srcOrd="5" destOrd="0" parTransId="{A5860C16-938B-4A63-AB78-978C73DA574B}" sibTransId="{95A017EA-3E30-4D88-ABC4-829C64AEB723}"/>
    <dgm:cxn modelId="{33A927E1-3C94-4A92-8DB3-42886008240C}" srcId="{41DDEAAE-DE55-45A3-A4F7-3874E0140D37}" destId="{05F1A7D0-6E45-49DA-80B3-7FF4B8783E58}" srcOrd="4" destOrd="0" parTransId="{3ECE110E-B07E-4F19-B2DF-3E42E99B2E8D}" sibTransId="{47B1D0F3-117D-4CE7-9037-3F5A4995054A}"/>
    <dgm:cxn modelId="{5E0737F0-6DE4-4885-BC59-82E10D617E50}" srcId="{41DDEAAE-DE55-45A3-A4F7-3874E0140D37}" destId="{15E11DBD-E9B5-4BCF-A56C-7AAE26CE30DC}" srcOrd="2" destOrd="0" parTransId="{B7B43D5B-12E9-44B1-B818-4B50F6AD3C0A}" sibTransId="{329BDEDB-415B-4AB3-B964-E819D0C56DBB}"/>
    <dgm:cxn modelId="{2607AFFA-E9F8-4160-9AE4-19F4DB2B71C9}" type="presOf" srcId="{41DDEAAE-DE55-45A3-A4F7-3874E0140D37}" destId="{EB3CB291-E23A-4667-A32E-A640A76557A1}" srcOrd="0" destOrd="0" presId="urn:microsoft.com/office/officeart/2009/3/layout/StepUpProcess"/>
    <dgm:cxn modelId="{D3BFF791-8D8E-4FBF-9F59-1FB887121875}" type="presParOf" srcId="{EB3CB291-E23A-4667-A32E-A640A76557A1}" destId="{01035298-0CF7-4145-8EE2-24DBFEAF33BB}" srcOrd="0" destOrd="0" presId="urn:microsoft.com/office/officeart/2009/3/layout/StepUpProcess"/>
    <dgm:cxn modelId="{AFA2BCAD-2F0B-4C3E-86A6-55A260AD16B0}" type="presParOf" srcId="{01035298-0CF7-4145-8EE2-24DBFEAF33BB}" destId="{21E1F518-1190-4883-914B-1FB66E6D3A63}" srcOrd="0" destOrd="0" presId="urn:microsoft.com/office/officeart/2009/3/layout/StepUpProcess"/>
    <dgm:cxn modelId="{AF2B8620-9DC0-4A87-9014-D45C2D1F8B38}" type="presParOf" srcId="{01035298-0CF7-4145-8EE2-24DBFEAF33BB}" destId="{80B372F1-8EF3-4532-ACC6-E65E1D63ACA2}" srcOrd="1" destOrd="0" presId="urn:microsoft.com/office/officeart/2009/3/layout/StepUpProcess"/>
    <dgm:cxn modelId="{4AA5420E-C2A1-4D24-A1DA-DA9E7976427D}" type="presParOf" srcId="{01035298-0CF7-4145-8EE2-24DBFEAF33BB}" destId="{B746139E-4627-4CCC-9299-5653D77ED24D}" srcOrd="2" destOrd="0" presId="urn:microsoft.com/office/officeart/2009/3/layout/StepUpProcess"/>
    <dgm:cxn modelId="{C3204B2A-D9EE-439E-BA61-A2C860BFF519}" type="presParOf" srcId="{EB3CB291-E23A-4667-A32E-A640A76557A1}" destId="{780BC64D-2F67-498A-99F6-7EB28080D705}" srcOrd="1" destOrd="0" presId="urn:microsoft.com/office/officeart/2009/3/layout/StepUpProcess"/>
    <dgm:cxn modelId="{49AEC91A-7C1D-4222-94BA-4D738F2D6C79}" type="presParOf" srcId="{780BC64D-2F67-498A-99F6-7EB28080D705}" destId="{68E230FA-2656-4C78-B827-58AFD214F445}" srcOrd="0" destOrd="0" presId="urn:microsoft.com/office/officeart/2009/3/layout/StepUpProcess"/>
    <dgm:cxn modelId="{B3ADA2AF-BE62-4C22-84A1-F4C5043918A4}" type="presParOf" srcId="{EB3CB291-E23A-4667-A32E-A640A76557A1}" destId="{B07824BD-C1CB-4098-8E38-D3E1F721DF31}" srcOrd="2" destOrd="0" presId="urn:microsoft.com/office/officeart/2009/3/layout/StepUpProcess"/>
    <dgm:cxn modelId="{D55AC698-F4A8-404D-94F4-78DB0A0637AF}" type="presParOf" srcId="{B07824BD-C1CB-4098-8E38-D3E1F721DF31}" destId="{85769F8C-5820-4CB5-B01D-69A648973D8F}" srcOrd="0" destOrd="0" presId="urn:microsoft.com/office/officeart/2009/3/layout/StepUpProcess"/>
    <dgm:cxn modelId="{6DF3D3A6-F203-4587-9E47-85B7CF8CB3D6}" type="presParOf" srcId="{B07824BD-C1CB-4098-8E38-D3E1F721DF31}" destId="{18F7A15A-3ED1-4A32-B700-36B8D6BBE441}" srcOrd="1" destOrd="0" presId="urn:microsoft.com/office/officeart/2009/3/layout/StepUpProcess"/>
    <dgm:cxn modelId="{B0900791-DD10-486B-8501-E09AD6094101}" type="presParOf" srcId="{B07824BD-C1CB-4098-8E38-D3E1F721DF31}" destId="{F6F2BEFC-1674-4E8D-98FF-DE4432BB887C}" srcOrd="2" destOrd="0" presId="urn:microsoft.com/office/officeart/2009/3/layout/StepUpProcess"/>
    <dgm:cxn modelId="{3EE6A66E-230B-46C6-B833-F1FB7D9677BB}" type="presParOf" srcId="{EB3CB291-E23A-4667-A32E-A640A76557A1}" destId="{E26373E0-D095-405B-9F4A-CC7FBB5BEBD2}" srcOrd="3" destOrd="0" presId="urn:microsoft.com/office/officeart/2009/3/layout/StepUpProcess"/>
    <dgm:cxn modelId="{3C46AB4C-8FD6-4F18-89B0-206793A671D9}" type="presParOf" srcId="{E26373E0-D095-405B-9F4A-CC7FBB5BEBD2}" destId="{8B10941C-73F0-477C-9F3D-EB0A4525ACBE}" srcOrd="0" destOrd="0" presId="urn:microsoft.com/office/officeart/2009/3/layout/StepUpProcess"/>
    <dgm:cxn modelId="{BD02CC66-E7B8-4247-B83C-1E49E3A3190F}" type="presParOf" srcId="{EB3CB291-E23A-4667-A32E-A640A76557A1}" destId="{DF2F85E9-6BAE-40EA-8F18-DAFCA3EFFB69}" srcOrd="4" destOrd="0" presId="urn:microsoft.com/office/officeart/2009/3/layout/StepUpProcess"/>
    <dgm:cxn modelId="{73FD8DEB-3FA4-428D-8D3F-4FFB6F588D0C}" type="presParOf" srcId="{DF2F85E9-6BAE-40EA-8F18-DAFCA3EFFB69}" destId="{A5E67CF4-39ED-4CC8-A27F-E45EA5D3AC44}" srcOrd="0" destOrd="0" presId="urn:microsoft.com/office/officeart/2009/3/layout/StepUpProcess"/>
    <dgm:cxn modelId="{1D96201E-2684-4A2C-ABB0-E762F06034DB}" type="presParOf" srcId="{DF2F85E9-6BAE-40EA-8F18-DAFCA3EFFB69}" destId="{F0124EB5-2136-46F3-B2F4-41A5196C24A0}" srcOrd="1" destOrd="0" presId="urn:microsoft.com/office/officeart/2009/3/layout/StepUpProcess"/>
    <dgm:cxn modelId="{24606857-F5A8-4647-9106-43600BEA9834}" type="presParOf" srcId="{DF2F85E9-6BAE-40EA-8F18-DAFCA3EFFB69}" destId="{D5E82CFA-3F05-41CB-A66C-3A904CCE06CE}" srcOrd="2" destOrd="0" presId="urn:microsoft.com/office/officeart/2009/3/layout/StepUpProcess"/>
    <dgm:cxn modelId="{07D8BB63-7C45-4577-8989-CC9573B5B902}" type="presParOf" srcId="{EB3CB291-E23A-4667-A32E-A640A76557A1}" destId="{F5574CB1-AC1C-4773-A4A7-C4CE14EF6374}" srcOrd="5" destOrd="0" presId="urn:microsoft.com/office/officeart/2009/3/layout/StepUpProcess"/>
    <dgm:cxn modelId="{C4CA2C05-C5A2-47D3-932D-7D1B0EE24BEE}" type="presParOf" srcId="{F5574CB1-AC1C-4773-A4A7-C4CE14EF6374}" destId="{14FCF07D-F999-4928-B62C-1135C3080FD1}" srcOrd="0" destOrd="0" presId="urn:microsoft.com/office/officeart/2009/3/layout/StepUpProcess"/>
    <dgm:cxn modelId="{7F15FDE7-0796-409E-8E14-33BDA45130DC}" type="presParOf" srcId="{EB3CB291-E23A-4667-A32E-A640A76557A1}" destId="{2489F161-D1CF-4A3D-8E95-6382395DC25B}" srcOrd="6" destOrd="0" presId="urn:microsoft.com/office/officeart/2009/3/layout/StepUpProcess"/>
    <dgm:cxn modelId="{A311EB17-7B3B-4E73-8877-7EDCECD2CCA9}" type="presParOf" srcId="{2489F161-D1CF-4A3D-8E95-6382395DC25B}" destId="{06EAFCDC-2041-4C37-BE64-7627BAA16382}" srcOrd="0" destOrd="0" presId="urn:microsoft.com/office/officeart/2009/3/layout/StepUpProcess"/>
    <dgm:cxn modelId="{F054D3EE-12ED-41DF-BC28-75AFF24A2011}" type="presParOf" srcId="{2489F161-D1CF-4A3D-8E95-6382395DC25B}" destId="{AFC6068B-131B-444D-AF53-A5A2A6DC9AE7}" srcOrd="1" destOrd="0" presId="urn:microsoft.com/office/officeart/2009/3/layout/StepUpProcess"/>
    <dgm:cxn modelId="{B3F265FC-C9A3-4AB3-9CED-F7D5EE371186}" type="presParOf" srcId="{2489F161-D1CF-4A3D-8E95-6382395DC25B}" destId="{F62C0D9F-BF11-4D63-A28B-80FA21343A28}" srcOrd="2" destOrd="0" presId="urn:microsoft.com/office/officeart/2009/3/layout/StepUpProcess"/>
    <dgm:cxn modelId="{41FBC4D4-7CE4-4553-BFA6-B9C39AFCA8EF}" type="presParOf" srcId="{EB3CB291-E23A-4667-A32E-A640A76557A1}" destId="{F5EC4F6A-2B4F-420C-9BEA-A14EFB832731}" srcOrd="7" destOrd="0" presId="urn:microsoft.com/office/officeart/2009/3/layout/StepUpProcess"/>
    <dgm:cxn modelId="{604F1BFC-D1C1-4B05-9E80-FEB729EF06F6}" type="presParOf" srcId="{F5EC4F6A-2B4F-420C-9BEA-A14EFB832731}" destId="{41DC2B0B-BD37-48C1-BB85-7F75AC60BB5F}" srcOrd="0" destOrd="0" presId="urn:microsoft.com/office/officeart/2009/3/layout/StepUpProcess"/>
    <dgm:cxn modelId="{C8CE4F5C-2D1E-4F23-B70E-3CA4AB9E86D1}" type="presParOf" srcId="{EB3CB291-E23A-4667-A32E-A640A76557A1}" destId="{D2C6C114-9E17-4E64-9FCF-9C4365FE25B7}" srcOrd="8" destOrd="0" presId="urn:microsoft.com/office/officeart/2009/3/layout/StepUpProcess"/>
    <dgm:cxn modelId="{28DAD026-A7ED-4EA6-BA50-86753202B1A1}" type="presParOf" srcId="{D2C6C114-9E17-4E64-9FCF-9C4365FE25B7}" destId="{BA06DEFD-3E20-41CA-8CC7-585BE7A02A00}" srcOrd="0" destOrd="0" presId="urn:microsoft.com/office/officeart/2009/3/layout/StepUpProcess"/>
    <dgm:cxn modelId="{1A762ABB-221E-44D3-9B21-B2EC055FC66D}" type="presParOf" srcId="{D2C6C114-9E17-4E64-9FCF-9C4365FE25B7}" destId="{D81336A4-814F-45EF-B582-2466B0D2E2A7}" srcOrd="1" destOrd="0" presId="urn:microsoft.com/office/officeart/2009/3/layout/StepUpProcess"/>
    <dgm:cxn modelId="{E92E16C0-5D75-47A9-841E-6193FEB33449}" type="presParOf" srcId="{D2C6C114-9E17-4E64-9FCF-9C4365FE25B7}" destId="{08C241C2-09F0-4F32-9850-F4BFD61301D0}" srcOrd="2" destOrd="0" presId="urn:microsoft.com/office/officeart/2009/3/layout/StepUpProcess"/>
    <dgm:cxn modelId="{4AC5C4AD-A870-434D-B6B6-8CA515C1F994}" type="presParOf" srcId="{EB3CB291-E23A-4667-A32E-A640A76557A1}" destId="{D6065EED-8CCC-4C1E-A3FE-0A1C71A19B11}" srcOrd="9" destOrd="0" presId="urn:microsoft.com/office/officeart/2009/3/layout/StepUpProcess"/>
    <dgm:cxn modelId="{8E653254-9DAA-4163-B8E3-94AFE4217191}" type="presParOf" srcId="{D6065EED-8CCC-4C1E-A3FE-0A1C71A19B11}" destId="{B7BD97AC-ED19-43DB-892C-23455E77D035}" srcOrd="0" destOrd="0" presId="urn:microsoft.com/office/officeart/2009/3/layout/StepUpProcess"/>
    <dgm:cxn modelId="{B1A9489B-4161-44EE-AD65-93A2078F4D51}" type="presParOf" srcId="{EB3CB291-E23A-4667-A32E-A640A76557A1}" destId="{FE21E6F9-3D8F-4E8E-AECC-6CAF2605F277}" srcOrd="10" destOrd="0" presId="urn:microsoft.com/office/officeart/2009/3/layout/StepUpProcess"/>
    <dgm:cxn modelId="{72F6F4E3-C1F3-4311-9212-263BCA22E139}" type="presParOf" srcId="{FE21E6F9-3D8F-4E8E-AECC-6CAF2605F277}" destId="{E3B8B30D-9EC8-4F2E-952C-849B1B5ACD1C}" srcOrd="0" destOrd="0" presId="urn:microsoft.com/office/officeart/2009/3/layout/StepUpProcess"/>
    <dgm:cxn modelId="{97492D7E-781E-490F-BC82-1792FC931C5E}" type="presParOf" srcId="{FE21E6F9-3D8F-4E8E-AECC-6CAF2605F277}" destId="{1CE5E94B-5663-4F56-975D-0432FD7AAC6A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1F518-1190-4883-914B-1FB66E6D3A63}">
      <dsp:nvSpPr>
        <dsp:cNvPr id="0" name=""/>
        <dsp:cNvSpPr/>
      </dsp:nvSpPr>
      <dsp:spPr>
        <a:xfrm rot="5400000">
          <a:off x="286462" y="2112714"/>
          <a:ext cx="854933" cy="1422589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B372F1-8EF3-4532-ACC6-E65E1D63ACA2}">
      <dsp:nvSpPr>
        <dsp:cNvPr id="0" name=""/>
        <dsp:cNvSpPr/>
      </dsp:nvSpPr>
      <dsp:spPr>
        <a:xfrm>
          <a:off x="143753" y="2537761"/>
          <a:ext cx="1284322" cy="11257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Week 1</a:t>
          </a:r>
          <a:r>
            <a:rPr lang="en-US" sz="1600" kern="1200" dirty="0"/>
            <a:t> </a:t>
          </a:r>
          <a:br>
            <a:rPr lang="en-US" sz="1600" kern="1200" dirty="0"/>
          </a:br>
          <a:r>
            <a:rPr lang="en-US" sz="1600" kern="1200" dirty="0"/>
            <a:t>52 complete 36 declined</a:t>
          </a:r>
        </a:p>
      </dsp:txBody>
      <dsp:txXfrm>
        <a:off x="143753" y="2537761"/>
        <a:ext cx="1284322" cy="1125783"/>
      </dsp:txXfrm>
    </dsp:sp>
    <dsp:sp modelId="{B746139E-4627-4CCC-9299-5653D77ED24D}">
      <dsp:nvSpPr>
        <dsp:cNvPr id="0" name=""/>
        <dsp:cNvSpPr/>
      </dsp:nvSpPr>
      <dsp:spPr>
        <a:xfrm>
          <a:off x="1185750" y="2007981"/>
          <a:ext cx="242324" cy="242324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69F8C-5820-4CB5-B01D-69A648973D8F}">
      <dsp:nvSpPr>
        <dsp:cNvPr id="0" name=""/>
        <dsp:cNvSpPr/>
      </dsp:nvSpPr>
      <dsp:spPr>
        <a:xfrm rot="5400000">
          <a:off x="1858723" y="1723656"/>
          <a:ext cx="854933" cy="1422589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7A15A-3ED1-4A32-B700-36B8D6BBE441}">
      <dsp:nvSpPr>
        <dsp:cNvPr id="0" name=""/>
        <dsp:cNvSpPr/>
      </dsp:nvSpPr>
      <dsp:spPr>
        <a:xfrm>
          <a:off x="1643989" y="2148704"/>
          <a:ext cx="1428371" cy="11257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Week 2</a:t>
          </a:r>
          <a:br>
            <a:rPr lang="en-US" sz="1700" kern="1200" dirty="0"/>
          </a:br>
          <a:r>
            <a:rPr lang="en-US" sz="1600" kern="1200" dirty="0"/>
            <a:t>58 complete 76 declined</a:t>
          </a:r>
        </a:p>
      </dsp:txBody>
      <dsp:txXfrm>
        <a:off x="1643989" y="2148704"/>
        <a:ext cx="1428371" cy="1125783"/>
      </dsp:txXfrm>
    </dsp:sp>
    <dsp:sp modelId="{F6F2BEFC-1674-4E8D-98FF-DE4432BB887C}">
      <dsp:nvSpPr>
        <dsp:cNvPr id="0" name=""/>
        <dsp:cNvSpPr/>
      </dsp:nvSpPr>
      <dsp:spPr>
        <a:xfrm>
          <a:off x="2758011" y="1618923"/>
          <a:ext cx="242324" cy="242324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67CF4-39ED-4CC8-A27F-E45EA5D3AC44}">
      <dsp:nvSpPr>
        <dsp:cNvPr id="0" name=""/>
        <dsp:cNvSpPr/>
      </dsp:nvSpPr>
      <dsp:spPr>
        <a:xfrm rot="5400000">
          <a:off x="3430985" y="1334598"/>
          <a:ext cx="854933" cy="1422589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24EB5-2136-46F3-B2F4-41A5196C24A0}">
      <dsp:nvSpPr>
        <dsp:cNvPr id="0" name=""/>
        <dsp:cNvSpPr/>
      </dsp:nvSpPr>
      <dsp:spPr>
        <a:xfrm>
          <a:off x="3162373" y="1759646"/>
          <a:ext cx="1536126" cy="11257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Week 3</a:t>
          </a:r>
          <a:br>
            <a:rPr lang="en-US" sz="2100" kern="1200" dirty="0"/>
          </a:br>
          <a:r>
            <a:rPr lang="en-US" sz="1600" kern="1200" dirty="0"/>
            <a:t>37 complete 46 declined</a:t>
          </a:r>
        </a:p>
      </dsp:txBody>
      <dsp:txXfrm>
        <a:off x="3162373" y="1759646"/>
        <a:ext cx="1536126" cy="1125783"/>
      </dsp:txXfrm>
    </dsp:sp>
    <dsp:sp modelId="{D5E82CFA-3F05-41CB-A66C-3A904CCE06CE}">
      <dsp:nvSpPr>
        <dsp:cNvPr id="0" name=""/>
        <dsp:cNvSpPr/>
      </dsp:nvSpPr>
      <dsp:spPr>
        <a:xfrm>
          <a:off x="4330272" y="1229866"/>
          <a:ext cx="242324" cy="242324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AFCDC-2041-4C37-BE64-7627BAA16382}">
      <dsp:nvSpPr>
        <dsp:cNvPr id="0" name=""/>
        <dsp:cNvSpPr/>
      </dsp:nvSpPr>
      <dsp:spPr>
        <a:xfrm rot="5400000">
          <a:off x="5003246" y="945541"/>
          <a:ext cx="854933" cy="1422589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6068B-131B-444D-AF53-A5A2A6DC9AE7}">
      <dsp:nvSpPr>
        <dsp:cNvPr id="0" name=""/>
        <dsp:cNvSpPr/>
      </dsp:nvSpPr>
      <dsp:spPr>
        <a:xfrm>
          <a:off x="4812560" y="1370589"/>
          <a:ext cx="1380273" cy="11257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Week 4</a:t>
          </a:r>
          <a:br>
            <a:rPr lang="en-US" sz="2100" kern="1200" dirty="0"/>
          </a:br>
          <a:r>
            <a:rPr lang="en-US" sz="1600" kern="1200" dirty="0"/>
            <a:t>52 complete 4 declined</a:t>
          </a:r>
        </a:p>
      </dsp:txBody>
      <dsp:txXfrm>
        <a:off x="4812560" y="1370589"/>
        <a:ext cx="1380273" cy="1125783"/>
      </dsp:txXfrm>
    </dsp:sp>
    <dsp:sp modelId="{F62C0D9F-BF11-4D63-A28B-80FA21343A28}">
      <dsp:nvSpPr>
        <dsp:cNvPr id="0" name=""/>
        <dsp:cNvSpPr/>
      </dsp:nvSpPr>
      <dsp:spPr>
        <a:xfrm>
          <a:off x="5902533" y="840808"/>
          <a:ext cx="242324" cy="242324"/>
        </a:xfrm>
        <a:prstGeom prst="triangle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6DEFD-3E20-41CA-8CC7-585BE7A02A00}">
      <dsp:nvSpPr>
        <dsp:cNvPr id="0" name=""/>
        <dsp:cNvSpPr/>
      </dsp:nvSpPr>
      <dsp:spPr>
        <a:xfrm rot="5400000">
          <a:off x="6575507" y="556483"/>
          <a:ext cx="854933" cy="1422589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336A4-814F-45EF-B582-2466B0D2E2A7}">
      <dsp:nvSpPr>
        <dsp:cNvPr id="0" name=""/>
        <dsp:cNvSpPr/>
      </dsp:nvSpPr>
      <dsp:spPr>
        <a:xfrm>
          <a:off x="6342336" y="981531"/>
          <a:ext cx="1465244" cy="11257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Week 5</a:t>
          </a:r>
          <a:br>
            <a:rPr lang="en-US" sz="2100" kern="1200" dirty="0"/>
          </a:br>
          <a:r>
            <a:rPr lang="en-US" sz="1600" kern="1200" dirty="0"/>
            <a:t>63 complete 58 declined</a:t>
          </a:r>
        </a:p>
      </dsp:txBody>
      <dsp:txXfrm>
        <a:off x="6342336" y="981531"/>
        <a:ext cx="1465244" cy="1125783"/>
      </dsp:txXfrm>
    </dsp:sp>
    <dsp:sp modelId="{08C241C2-09F0-4F32-9850-F4BFD61301D0}">
      <dsp:nvSpPr>
        <dsp:cNvPr id="0" name=""/>
        <dsp:cNvSpPr/>
      </dsp:nvSpPr>
      <dsp:spPr>
        <a:xfrm>
          <a:off x="7474794" y="451751"/>
          <a:ext cx="242324" cy="242324"/>
        </a:xfrm>
        <a:prstGeom prst="triangle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B8B30D-9EC8-4F2E-952C-849B1B5ACD1C}">
      <dsp:nvSpPr>
        <dsp:cNvPr id="0" name=""/>
        <dsp:cNvSpPr/>
      </dsp:nvSpPr>
      <dsp:spPr>
        <a:xfrm rot="5400000">
          <a:off x="8147768" y="167426"/>
          <a:ext cx="854933" cy="1422589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E5E94B-5663-4F56-975D-0432FD7AAC6A}">
      <dsp:nvSpPr>
        <dsp:cNvPr id="0" name=""/>
        <dsp:cNvSpPr/>
      </dsp:nvSpPr>
      <dsp:spPr>
        <a:xfrm>
          <a:off x="7924473" y="592474"/>
          <a:ext cx="1445491" cy="11257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Week 6</a:t>
          </a:r>
          <a:br>
            <a:rPr lang="en-US" sz="2100" kern="1200" dirty="0"/>
          </a:br>
          <a:r>
            <a:rPr lang="en-US" sz="1600" kern="1200" dirty="0"/>
            <a:t>41 complete 17 declined</a:t>
          </a:r>
        </a:p>
      </dsp:txBody>
      <dsp:txXfrm>
        <a:off x="7924473" y="592474"/>
        <a:ext cx="1445491" cy="11257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9/14/2023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3T11:57:58.581"/>
    </inkml:context>
    <inkml:brush xml:id="br0">
      <inkml:brushProperty name="width" value="0.5" units="cm"/>
      <inkml:brushProperty name="height" value="1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1,'2805'0,"-2782"0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9/14/2023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68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9/14/2023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9/14/2023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9/14/2023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9/14/2023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9/14/2023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9/14/2023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9/14/2023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9/14/2023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9/14/2023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9/14/2023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9/14/2023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561975"/>
            <a:ext cx="9879012" cy="2793906"/>
          </a:xfrm>
        </p:spPr>
        <p:txBody>
          <a:bodyPr/>
          <a:lstStyle/>
          <a:p>
            <a:r>
              <a:rPr lang="en-US" b="1" dirty="0"/>
              <a:t>Bright Spots Survey 2023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0938" y="3635470"/>
            <a:ext cx="7091361" cy="83820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How Hertfordshire Increased the Involvement of CYP in Care</a:t>
            </a: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D16A3-D4A5-97B2-A421-FCCE18A6D212}"/>
              </a:ext>
            </a:extLst>
          </p:cNvPr>
          <p:cNvSpPr txBox="1">
            <a:spLocks/>
          </p:cNvSpPr>
          <p:nvPr/>
        </p:nvSpPr>
        <p:spPr>
          <a:xfrm>
            <a:off x="1208088" y="1905001"/>
            <a:ext cx="9372600" cy="16859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000" b="1" u="sng">
                <a:latin typeface="+mj-lt"/>
                <a:ea typeface="+mj-ea"/>
                <a:cs typeface="+mj-cs"/>
              </a:defRPr>
            </a:lvl1pPr>
          </a:lstStyle>
          <a:p>
            <a:r>
              <a:rPr lang="fr-FR" sz="8800" u="none" dirty="0"/>
              <a:t>THANK YOU!</a:t>
            </a:r>
            <a:endParaRPr lang="en-US" sz="8800" u="none" dirty="0"/>
          </a:p>
        </p:txBody>
      </p:sp>
    </p:spTree>
    <p:extLst>
      <p:ext uri="{BB962C8B-B14F-4D97-AF65-F5344CB8AC3E}">
        <p14:creationId xmlns:p14="http://schemas.microsoft.com/office/powerpoint/2010/main" val="2760109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0E7519F3-B870-DF6F-70FD-C713FEC73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888" y="190500"/>
            <a:ext cx="9372600" cy="667016"/>
          </a:xfrm>
        </p:spPr>
        <p:txBody>
          <a:bodyPr>
            <a:normAutofit/>
          </a:bodyPr>
          <a:lstStyle/>
          <a:p>
            <a:pPr algn="ctr"/>
            <a:r>
              <a:rPr lang="fr-FR" sz="4000" b="1" u="sng" dirty="0" err="1"/>
              <a:t>Opportunities</a:t>
            </a:r>
            <a:r>
              <a:rPr lang="fr-FR" sz="4000" b="1" u="sng" dirty="0"/>
              <a:t> for </a:t>
            </a:r>
            <a:r>
              <a:rPr lang="fr-FR" sz="4000" b="1" u="sng" dirty="0" err="1"/>
              <a:t>Improvement</a:t>
            </a:r>
            <a:endParaRPr lang="en-US" sz="4000" b="1" u="sng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5C7F37-A522-747C-830C-284295C682DC}"/>
              </a:ext>
            </a:extLst>
          </p:cNvPr>
          <p:cNvSpPr txBox="1"/>
          <p:nvPr/>
        </p:nvSpPr>
        <p:spPr>
          <a:xfrm>
            <a:off x="1990726" y="1257300"/>
            <a:ext cx="821054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/>
              <a:t>No dedicated process or colleagues to stand over;</a:t>
            </a:r>
            <a:br>
              <a:rPr lang="en-GB" sz="800" dirty="0"/>
            </a:br>
            <a:endParaRPr lang="en-GB" sz="800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GB" sz="1600" dirty="0"/>
              <a:t>capacity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GB" sz="1600" dirty="0"/>
              <a:t>monitorisation / retention of data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GB" sz="1600" dirty="0"/>
              <a:t>communication</a:t>
            </a:r>
            <a:br>
              <a:rPr lang="en-GB" sz="1600" dirty="0"/>
            </a:br>
            <a:endParaRPr lang="en-GB" sz="16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/>
              <a:t>Prioritisation.</a:t>
            </a:r>
            <a:br>
              <a:rPr lang="en-GB" sz="1600" dirty="0"/>
            </a:br>
            <a:endParaRPr lang="en-GB" sz="16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/>
              <a:t>Timings;</a:t>
            </a:r>
            <a:br>
              <a:rPr lang="en-GB" sz="800" dirty="0"/>
            </a:br>
            <a:endParaRPr lang="en-GB" sz="800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GB" sz="1600" dirty="0"/>
              <a:t>lack of critical path drove “back end” completion &amp; comms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GB" sz="1600" dirty="0"/>
              <a:t>Inspection</a:t>
            </a:r>
            <a:br>
              <a:rPr lang="en-GB" sz="1600" dirty="0"/>
            </a:br>
            <a:endParaRPr lang="en-GB" sz="16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/>
              <a:t>Volume of participant responses required.</a:t>
            </a:r>
            <a:br>
              <a:rPr lang="en-GB" sz="1600" dirty="0"/>
            </a:br>
            <a:endParaRPr lang="en-GB" sz="16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/>
              <a:t>Accountability &amp; monitoring.</a:t>
            </a:r>
            <a:br>
              <a:rPr lang="en-GB" sz="1600" dirty="0"/>
            </a:br>
            <a:endParaRPr lang="en-GB" sz="16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/>
              <a:t>Lack of recording hampered the reporting of the true reach of Practitioners.</a:t>
            </a:r>
            <a:br>
              <a:rPr lang="en-GB" sz="1600" dirty="0"/>
            </a:br>
            <a:endParaRPr lang="en-GB" sz="16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83781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0E7519F3-B870-DF6F-70FD-C713FEC73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888" y="190500"/>
            <a:ext cx="9372600" cy="667016"/>
          </a:xfrm>
        </p:spPr>
        <p:txBody>
          <a:bodyPr>
            <a:normAutofit/>
          </a:bodyPr>
          <a:lstStyle/>
          <a:p>
            <a:pPr algn="ctr"/>
            <a:r>
              <a:rPr lang="fr-FR" sz="4000" b="1" u="sng" dirty="0" err="1"/>
              <a:t>What</a:t>
            </a:r>
            <a:r>
              <a:rPr lang="fr-FR" sz="4000" b="1" u="sng" dirty="0"/>
              <a:t> </a:t>
            </a:r>
            <a:r>
              <a:rPr lang="fr-FR" sz="4000" b="1" u="sng" dirty="0" err="1"/>
              <a:t>did</a:t>
            </a:r>
            <a:r>
              <a:rPr lang="fr-FR" sz="4000" b="1" u="sng" dirty="0"/>
              <a:t> </a:t>
            </a:r>
            <a:r>
              <a:rPr lang="fr-FR" sz="4000" b="1" u="sng" dirty="0" err="1"/>
              <a:t>we</a:t>
            </a:r>
            <a:r>
              <a:rPr lang="fr-FR" sz="4000" b="1" u="sng" dirty="0"/>
              <a:t> do </a:t>
            </a:r>
            <a:r>
              <a:rPr lang="fr-FR" sz="4000" b="1" u="sng" dirty="0" err="1"/>
              <a:t>Differently</a:t>
            </a:r>
            <a:r>
              <a:rPr lang="fr-FR" sz="4000" b="1" u="sng" dirty="0"/>
              <a:t>?</a:t>
            </a:r>
            <a:endParaRPr lang="en-US" sz="4000" b="1" u="sng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5C7F37-A522-747C-830C-284295C682DC}"/>
              </a:ext>
            </a:extLst>
          </p:cNvPr>
          <p:cNvSpPr txBox="1"/>
          <p:nvPr/>
        </p:nvSpPr>
        <p:spPr>
          <a:xfrm>
            <a:off x="1181101" y="1209675"/>
            <a:ext cx="10363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/>
              <a:t>Utilised a team based approach, assigning a Trusted Adult to each CYP before survey start.</a:t>
            </a:r>
            <a:br>
              <a:rPr lang="en-GB" sz="1600" dirty="0"/>
            </a:br>
            <a:endParaRPr lang="en-GB" sz="16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/>
              <a:t>Central tracker created;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GB" sz="1600" dirty="0"/>
              <a:t>Gave the ability to monitor rates by Team, dept &amp; age cohorts at any given time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GB" sz="1600" dirty="0"/>
              <a:t>Allowed analysis of WOW &amp; YOY performance (dips or curves)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GB" sz="1600" dirty="0"/>
              <a:t>Declines able to be counted (&amp; submitted to Coram)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GB" sz="1600" dirty="0"/>
              <a:t>Enabled decline reasons to be gathered for intelligence</a:t>
            </a:r>
            <a:br>
              <a:rPr lang="en-GB" sz="1600" dirty="0"/>
            </a:br>
            <a:endParaRPr lang="en-GB" sz="16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/>
              <a:t>Comms were cascaded from SLT to impress importance &amp; increase engagement.</a:t>
            </a:r>
            <a:br>
              <a:rPr lang="en-GB" sz="1600" dirty="0"/>
            </a:br>
            <a:endParaRPr lang="en-GB" sz="16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/>
              <a:t>Weekly meetings held to analyse data &amp; identify issues or opportunities &amp; agree actions to address them.</a:t>
            </a:r>
            <a:br>
              <a:rPr lang="en-GB" sz="1600" dirty="0"/>
            </a:br>
            <a:endParaRPr lang="en-GB" sz="16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/>
              <a:t>Weekly updates produced by TM &amp; detail of “left to go” rather than pure data.</a:t>
            </a:r>
            <a:br>
              <a:rPr lang="en-GB" sz="1600" dirty="0"/>
            </a:br>
            <a:endParaRPr lang="en-GB" sz="16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/>
              <a:t>Introduced incentives to motivate participation (attempted).</a:t>
            </a:r>
            <a:br>
              <a:rPr lang="en-GB" sz="1600" dirty="0"/>
            </a:b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29308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6861665-0A55-B8AF-4D3D-C59113A74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888" y="190500"/>
            <a:ext cx="9372600" cy="667016"/>
          </a:xfrm>
        </p:spPr>
        <p:txBody>
          <a:bodyPr>
            <a:normAutofit/>
          </a:bodyPr>
          <a:lstStyle/>
          <a:p>
            <a:pPr algn="ctr"/>
            <a:r>
              <a:rPr lang="fr-FR" sz="3600" b="1" u="sng" dirty="0"/>
              <a:t>Example – Team </a:t>
            </a:r>
            <a:r>
              <a:rPr lang="fr-FR" sz="3600" b="1" u="sng" dirty="0" err="1"/>
              <a:t>Based</a:t>
            </a:r>
            <a:r>
              <a:rPr lang="fr-FR" sz="3600" b="1" u="sng" dirty="0"/>
              <a:t> </a:t>
            </a:r>
            <a:r>
              <a:rPr lang="fr-FR" sz="3600" b="1" u="sng" dirty="0" err="1"/>
              <a:t>Approach</a:t>
            </a:r>
            <a:endParaRPr lang="en-US" sz="3600" b="1" u="sng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CF6A5BB-A2B6-2969-30F4-2932447DA675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241023674"/>
              </p:ext>
            </p:extLst>
          </p:nvPr>
        </p:nvGraphicFramePr>
        <p:xfrm>
          <a:off x="504825" y="981076"/>
          <a:ext cx="11133135" cy="4365374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1495200139"/>
                    </a:ext>
                  </a:extLst>
                </a:gridCol>
                <a:gridCol w="3228975">
                  <a:extLst>
                    <a:ext uri="{9D8B030D-6E8A-4147-A177-3AD203B41FA5}">
                      <a16:colId xmlns:a16="http://schemas.microsoft.com/office/drawing/2014/main" val="3916715605"/>
                    </a:ext>
                  </a:extLst>
                </a:gridCol>
                <a:gridCol w="449342">
                  <a:extLst>
                    <a:ext uri="{9D8B030D-6E8A-4147-A177-3AD203B41FA5}">
                      <a16:colId xmlns:a16="http://schemas.microsoft.com/office/drawing/2014/main" val="41922051"/>
                    </a:ext>
                  </a:extLst>
                </a:gridCol>
                <a:gridCol w="609328">
                  <a:extLst>
                    <a:ext uri="{9D8B030D-6E8A-4147-A177-3AD203B41FA5}">
                      <a16:colId xmlns:a16="http://schemas.microsoft.com/office/drawing/2014/main" val="2646830144"/>
                    </a:ext>
                  </a:extLst>
                </a:gridCol>
                <a:gridCol w="495724">
                  <a:extLst>
                    <a:ext uri="{9D8B030D-6E8A-4147-A177-3AD203B41FA5}">
                      <a16:colId xmlns:a16="http://schemas.microsoft.com/office/drawing/2014/main" val="1320992496"/>
                    </a:ext>
                  </a:extLst>
                </a:gridCol>
                <a:gridCol w="495724">
                  <a:extLst>
                    <a:ext uri="{9D8B030D-6E8A-4147-A177-3AD203B41FA5}">
                      <a16:colId xmlns:a16="http://schemas.microsoft.com/office/drawing/2014/main" val="783745666"/>
                    </a:ext>
                  </a:extLst>
                </a:gridCol>
                <a:gridCol w="547362">
                  <a:extLst>
                    <a:ext uri="{9D8B030D-6E8A-4147-A177-3AD203B41FA5}">
                      <a16:colId xmlns:a16="http://schemas.microsoft.com/office/drawing/2014/main" val="2482721201"/>
                    </a:ext>
                  </a:extLst>
                </a:gridCol>
                <a:gridCol w="547362">
                  <a:extLst>
                    <a:ext uri="{9D8B030D-6E8A-4147-A177-3AD203B41FA5}">
                      <a16:colId xmlns:a16="http://schemas.microsoft.com/office/drawing/2014/main" val="2143969753"/>
                    </a:ext>
                  </a:extLst>
                </a:gridCol>
                <a:gridCol w="557689">
                  <a:extLst>
                    <a:ext uri="{9D8B030D-6E8A-4147-A177-3AD203B41FA5}">
                      <a16:colId xmlns:a16="http://schemas.microsoft.com/office/drawing/2014/main" val="1312801541"/>
                    </a:ext>
                  </a:extLst>
                </a:gridCol>
                <a:gridCol w="557689">
                  <a:extLst>
                    <a:ext uri="{9D8B030D-6E8A-4147-A177-3AD203B41FA5}">
                      <a16:colId xmlns:a16="http://schemas.microsoft.com/office/drawing/2014/main" val="3736890282"/>
                    </a:ext>
                  </a:extLst>
                </a:gridCol>
                <a:gridCol w="557689">
                  <a:extLst>
                    <a:ext uri="{9D8B030D-6E8A-4147-A177-3AD203B41FA5}">
                      <a16:colId xmlns:a16="http://schemas.microsoft.com/office/drawing/2014/main" val="2232879555"/>
                    </a:ext>
                  </a:extLst>
                </a:gridCol>
                <a:gridCol w="557689">
                  <a:extLst>
                    <a:ext uri="{9D8B030D-6E8A-4147-A177-3AD203B41FA5}">
                      <a16:colId xmlns:a16="http://schemas.microsoft.com/office/drawing/2014/main" val="885511122"/>
                    </a:ext>
                  </a:extLst>
                </a:gridCol>
                <a:gridCol w="547362">
                  <a:extLst>
                    <a:ext uri="{9D8B030D-6E8A-4147-A177-3AD203B41FA5}">
                      <a16:colId xmlns:a16="http://schemas.microsoft.com/office/drawing/2014/main" val="2258332036"/>
                    </a:ext>
                  </a:extLst>
                </a:gridCol>
              </a:tblGrid>
              <a:tr h="315818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7" marR="4347" marT="43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7" marR="4347" marT="43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7" marR="4347" marT="434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4-7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8-11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11-17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3453812"/>
                  </a:ext>
                </a:extLst>
              </a:tr>
              <a:tr h="30292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Team Manager Assigning the Trusted Adult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CW Latest Dept.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Cohort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Complete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Left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Declined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 Complete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Cohort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 Complete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Cohort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 Complete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Cohort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 Complete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000897"/>
                  </a:ext>
                </a:extLst>
              </a:tr>
              <a:tr h="1869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Clare Williams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Assessment North Herts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698471"/>
                  </a:ext>
                </a:extLst>
              </a:tr>
              <a:tr h="1869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Daniel Kerr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CLA 3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703232"/>
                  </a:ext>
                </a:extLst>
              </a:tr>
              <a:tr h="1869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Maxine Samuel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0-25 Together Locality West Children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2315296"/>
                  </a:ext>
                </a:extLst>
              </a:tr>
              <a:tr h="1869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Natasha Kearney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CLA 2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9425674"/>
                  </a:ext>
                </a:extLst>
              </a:tr>
              <a:tr h="1869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Val Swift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CLA 1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5092482"/>
                  </a:ext>
                </a:extLst>
              </a:tr>
              <a:tr h="1869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Sharen Stannard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CLA 5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53880"/>
                  </a:ext>
                </a:extLst>
              </a:tr>
              <a:tr h="1869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Julie Farenden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0-25 Together Locality East Children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279978"/>
                  </a:ext>
                </a:extLst>
              </a:tr>
              <a:tr h="1869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Catrin Hancock-David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0-25 Together Central Children &amp; PFA Team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74%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8929347"/>
                  </a:ext>
                </a:extLst>
              </a:tr>
              <a:tr h="1869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Sharen Stannard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CLA 4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74%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961803"/>
                  </a:ext>
                </a:extLst>
              </a:tr>
              <a:tr h="1869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Natalie Rollock 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SASH Broxbourne, East Herts, Stevenage &amp; </a:t>
                      </a:r>
                      <a:r>
                        <a:rPr lang="en-GB" sz="900" b="0" i="0" u="none" strike="noStrike" dirty="0" err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N.Herts</a:t>
                      </a:r>
                      <a:r>
                        <a:rPr lang="en-GB" sz="9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, W&amp;H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454122"/>
                  </a:ext>
                </a:extLst>
              </a:tr>
              <a:tr h="1869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Sam </a:t>
                      </a:r>
                      <a:r>
                        <a:rPr lang="en-GB" sz="1000" b="0" i="0" u="none" strike="noStrike" dirty="0" err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Jeffer</a:t>
                      </a:r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 / Scott Kennedy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SMC Team 1 &amp; 2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377329"/>
                  </a:ext>
                </a:extLst>
              </a:tr>
              <a:tr h="1869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Sharen Stannard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CLA 6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469010"/>
                  </a:ext>
                </a:extLst>
              </a:tr>
              <a:tr h="1869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Cheryl Grazette, Rachael Marsh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FS Hertsmere 1 &amp; 2, FS Watford 1 &amp; 2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040301"/>
                  </a:ext>
                </a:extLst>
              </a:tr>
              <a:tr h="1869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Rachael Marsh 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FS 3 Rivers, FS Central Watford &amp; Bushey, FS St Albans 1 &amp; 2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113203"/>
                  </a:ext>
                </a:extLst>
              </a:tr>
              <a:tr h="1869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Tina Darko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SASH St Albans &amp; Dacorum, Watford, 3 Rivers &amp; Hertsmere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009976"/>
                  </a:ext>
                </a:extLst>
              </a:tr>
              <a:tr h="1869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Toyin Akinrinade 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Welwyn 1 FS Team, Stevenage South FS Team, FS </a:t>
                      </a:r>
                      <a:r>
                        <a:rPr lang="en-GB" sz="900" b="0" i="0" u="none" strike="noStrike" dirty="0" err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N.Herts</a:t>
                      </a:r>
                      <a:r>
                        <a:rPr lang="en-GB" sz="9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 1 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02918"/>
                  </a:ext>
                </a:extLst>
              </a:tr>
              <a:tr h="1869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Cheryl Grazette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FS Dacorum East &amp; South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594276"/>
                  </a:ext>
                </a:extLst>
              </a:tr>
              <a:tr h="1869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Pretty Nkiwane 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Stevenage North FS Team, Welwyn 2 FS Team &amp; FS </a:t>
                      </a:r>
                      <a:r>
                        <a:rPr lang="en-GB" sz="900" b="0" i="0" u="none" strike="noStrike" dirty="0" err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N.Herts</a:t>
                      </a:r>
                      <a:r>
                        <a:rPr lang="en-GB" sz="9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 2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584924"/>
                  </a:ext>
                </a:extLst>
              </a:tr>
              <a:tr h="1887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Pretty Nkiwane, Toyin </a:t>
                      </a:r>
                      <a:r>
                        <a:rPr lang="en-GB" sz="1000" b="0" i="0" u="none" strike="noStrike" dirty="0" err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Akinrinade</a:t>
                      </a:r>
                      <a:endParaRPr lang="en-GB" sz="1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Frontline Family Safeguarding Unit 3, FS Broxbourne &amp; Hoddesdon, FS Hertford &amp; Ware, FS Bishops Stortford &amp; Rural &amp; FS Waltham Cross &amp; Cheshunt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409469"/>
                  </a:ext>
                </a:extLst>
              </a:tr>
              <a:tr h="18720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7" marR="4347" marT="43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47" marR="4347" marT="43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</a:t>
                      </a:r>
                    </a:p>
                  </a:txBody>
                  <a:tcPr marL="4347" marR="4347" marT="43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4347" marR="4347" marT="43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4347" marR="4347" marT="43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4347" marR="4347" marT="43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7" marR="4347" marT="43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4347" marR="4347" marT="43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7" marR="4347" marT="43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4347" marR="4347" marT="43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7" marR="4347" marT="43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</a:t>
                      </a:r>
                    </a:p>
                  </a:txBody>
                  <a:tcPr marL="4347" marR="4347" marT="43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7" marR="4347" marT="43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508489"/>
                  </a:ext>
                </a:extLst>
              </a:tr>
            </a:tbl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729B3E7-A804-7A9A-37B1-0C39CB9B4B8E}"/>
              </a:ext>
            </a:extLst>
          </p:cNvPr>
          <p:cNvSpPr txBox="1">
            <a:spLocks/>
          </p:cNvSpPr>
          <p:nvPr/>
        </p:nvSpPr>
        <p:spPr>
          <a:xfrm>
            <a:off x="1905000" y="5470010"/>
            <a:ext cx="10286999" cy="1226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sz="1600" dirty="0"/>
              <a:t>Daniel Kerrs team was most efficient with 100% actioned, across ALL 3 age groups &amp; with a cohort of 94.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/>
              <a:t>CLA 1&amp;2 really close behind though with only 2 surveys left each to get to 100% (both came in at 99%).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/>
              <a:t>5 Teams did not return any surveys across any age group, a cohort of 57 CYP.</a:t>
            </a:r>
          </a:p>
          <a:p>
            <a:endParaRPr lang="en-US" sz="16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7E04F7CC-FA3E-1F7F-5321-6691134D62F5}"/>
                  </a:ext>
                </a:extLst>
              </p14:cNvPr>
              <p14:cNvContentPartPr/>
              <p14:nvPr/>
            </p14:nvContentPartPr>
            <p14:xfrm>
              <a:off x="2314515" y="5586105"/>
              <a:ext cx="1018440" cy="36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7E04F7CC-FA3E-1F7F-5321-6691134D62F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24515" y="5406465"/>
                <a:ext cx="1198080" cy="360000"/>
              </a:xfrm>
              <a:prstGeom prst="rect">
                <a:avLst/>
              </a:prstGeom>
            </p:spPr>
          </p:pic>
        </mc:Fallback>
      </mc:AlternateContent>
      <p:sp>
        <p:nvSpPr>
          <p:cNvPr id="43" name="Rectangle 42">
            <a:extLst>
              <a:ext uri="{FF2B5EF4-FFF2-40B4-BE49-F238E27FC236}">
                <a16:creationId xmlns:a16="http://schemas.microsoft.com/office/drawing/2014/main" id="{E16B2774-9691-F144-7F0C-6F5377E4817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04825" y="1657350"/>
            <a:ext cx="1943100" cy="348615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01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6861665-0A55-B8AF-4D3D-C59113A74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888" y="190500"/>
            <a:ext cx="9372600" cy="667016"/>
          </a:xfrm>
        </p:spPr>
        <p:txBody>
          <a:bodyPr>
            <a:normAutofit/>
          </a:bodyPr>
          <a:lstStyle/>
          <a:p>
            <a:pPr algn="ctr"/>
            <a:r>
              <a:rPr lang="fr-FR" sz="3600" b="1" u="sng" dirty="0"/>
              <a:t>Example – Team </a:t>
            </a:r>
            <a:r>
              <a:rPr lang="fr-FR" sz="3600" b="1" u="sng" dirty="0" err="1"/>
              <a:t>Based</a:t>
            </a:r>
            <a:r>
              <a:rPr lang="fr-FR" sz="3600" b="1" u="sng" dirty="0"/>
              <a:t> Reporting</a:t>
            </a:r>
            <a:endParaRPr lang="en-US" sz="3600" b="1" u="sng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1BD0305-8360-EA16-D61D-CA6F862F52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349137"/>
              </p:ext>
            </p:extLst>
          </p:nvPr>
        </p:nvGraphicFramePr>
        <p:xfrm>
          <a:off x="380795" y="1051666"/>
          <a:ext cx="11001580" cy="4316812"/>
        </p:xfrm>
        <a:graphic>
          <a:graphicData uri="http://schemas.openxmlformats.org/drawingml/2006/table">
            <a:tbl>
              <a:tblPr/>
              <a:tblGrid>
                <a:gridCol w="338955">
                  <a:extLst>
                    <a:ext uri="{9D8B030D-6E8A-4147-A177-3AD203B41FA5}">
                      <a16:colId xmlns:a16="http://schemas.microsoft.com/office/drawing/2014/main" val="1083538802"/>
                    </a:ext>
                  </a:extLst>
                </a:gridCol>
                <a:gridCol w="3125922">
                  <a:extLst>
                    <a:ext uri="{9D8B030D-6E8A-4147-A177-3AD203B41FA5}">
                      <a16:colId xmlns:a16="http://schemas.microsoft.com/office/drawing/2014/main" val="2830741347"/>
                    </a:ext>
                  </a:extLst>
                </a:gridCol>
                <a:gridCol w="542842">
                  <a:extLst>
                    <a:ext uri="{9D8B030D-6E8A-4147-A177-3AD203B41FA5}">
                      <a16:colId xmlns:a16="http://schemas.microsoft.com/office/drawing/2014/main" val="562670924"/>
                    </a:ext>
                  </a:extLst>
                </a:gridCol>
                <a:gridCol w="737658">
                  <a:extLst>
                    <a:ext uri="{9D8B030D-6E8A-4147-A177-3AD203B41FA5}">
                      <a16:colId xmlns:a16="http://schemas.microsoft.com/office/drawing/2014/main" val="2861002059"/>
                    </a:ext>
                  </a:extLst>
                </a:gridCol>
                <a:gridCol w="602588">
                  <a:extLst>
                    <a:ext uri="{9D8B030D-6E8A-4147-A177-3AD203B41FA5}">
                      <a16:colId xmlns:a16="http://schemas.microsoft.com/office/drawing/2014/main" val="119295461"/>
                    </a:ext>
                  </a:extLst>
                </a:gridCol>
                <a:gridCol w="602588">
                  <a:extLst>
                    <a:ext uri="{9D8B030D-6E8A-4147-A177-3AD203B41FA5}">
                      <a16:colId xmlns:a16="http://schemas.microsoft.com/office/drawing/2014/main" val="654806965"/>
                    </a:ext>
                  </a:extLst>
                </a:gridCol>
                <a:gridCol w="338955">
                  <a:extLst>
                    <a:ext uri="{9D8B030D-6E8A-4147-A177-3AD203B41FA5}">
                      <a16:colId xmlns:a16="http://schemas.microsoft.com/office/drawing/2014/main" val="1914269815"/>
                    </a:ext>
                  </a:extLst>
                </a:gridCol>
                <a:gridCol w="711783">
                  <a:extLst>
                    <a:ext uri="{9D8B030D-6E8A-4147-A177-3AD203B41FA5}">
                      <a16:colId xmlns:a16="http://schemas.microsoft.com/office/drawing/2014/main" val="1985224673"/>
                    </a:ext>
                  </a:extLst>
                </a:gridCol>
                <a:gridCol w="680381">
                  <a:extLst>
                    <a:ext uri="{9D8B030D-6E8A-4147-A177-3AD203B41FA5}">
                      <a16:colId xmlns:a16="http://schemas.microsoft.com/office/drawing/2014/main" val="746393325"/>
                    </a:ext>
                  </a:extLst>
                </a:gridCol>
                <a:gridCol w="690848">
                  <a:extLst>
                    <a:ext uri="{9D8B030D-6E8A-4147-A177-3AD203B41FA5}">
                      <a16:colId xmlns:a16="http://schemas.microsoft.com/office/drawing/2014/main" val="539496831"/>
                    </a:ext>
                  </a:extLst>
                </a:gridCol>
                <a:gridCol w="333535">
                  <a:extLst>
                    <a:ext uri="{9D8B030D-6E8A-4147-A177-3AD203B41FA5}">
                      <a16:colId xmlns:a16="http://schemas.microsoft.com/office/drawing/2014/main" val="1021064859"/>
                    </a:ext>
                  </a:extLst>
                </a:gridCol>
                <a:gridCol w="734139">
                  <a:extLst>
                    <a:ext uri="{9D8B030D-6E8A-4147-A177-3AD203B41FA5}">
                      <a16:colId xmlns:a16="http://schemas.microsoft.com/office/drawing/2014/main" val="2672801987"/>
                    </a:ext>
                  </a:extLst>
                </a:gridCol>
                <a:gridCol w="628044">
                  <a:extLst>
                    <a:ext uri="{9D8B030D-6E8A-4147-A177-3AD203B41FA5}">
                      <a16:colId xmlns:a16="http://schemas.microsoft.com/office/drawing/2014/main" val="2609171558"/>
                    </a:ext>
                  </a:extLst>
                </a:gridCol>
                <a:gridCol w="607109">
                  <a:extLst>
                    <a:ext uri="{9D8B030D-6E8A-4147-A177-3AD203B41FA5}">
                      <a16:colId xmlns:a16="http://schemas.microsoft.com/office/drawing/2014/main" val="455869181"/>
                    </a:ext>
                  </a:extLst>
                </a:gridCol>
                <a:gridCol w="326233">
                  <a:extLst>
                    <a:ext uri="{9D8B030D-6E8A-4147-A177-3AD203B41FA5}">
                      <a16:colId xmlns:a16="http://schemas.microsoft.com/office/drawing/2014/main" val="1446980685"/>
                    </a:ext>
                  </a:extLst>
                </a:gridCol>
              </a:tblGrid>
              <a:tr h="9082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Rank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CW Latest Dept.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Cohort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Total Returns</a:t>
                      </a:r>
                    </a:p>
                  </a:txBody>
                  <a:tcPr marL="4276" marR="4276" marT="42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Total % Returns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Total % Returns Last Survey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Var to LYR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Complete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% Complete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Complete Last Survey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Var to LYR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Declined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% Declines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Declined Last Survey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Var to LYR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210919"/>
                  </a:ext>
                </a:extLst>
              </a:tr>
              <a:tr h="283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CLA 3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4276" marR="4276" marT="42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52.1%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69.1%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30.9%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6289338"/>
                  </a:ext>
                </a:extLst>
              </a:tr>
              <a:tr h="283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0-25 Together Locality West Children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276" marR="4276" marT="42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4717346"/>
                  </a:ext>
                </a:extLst>
              </a:tr>
              <a:tr h="283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CLA 1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4276" marR="4276" marT="42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98.9%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35.5%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38.7%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60.2%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0235620"/>
                  </a:ext>
                </a:extLst>
              </a:tr>
              <a:tr h="283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CLA 2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4276" marR="4276" marT="42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98.9%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45.2%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59.1%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39.8%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7716021"/>
                  </a:ext>
                </a:extLst>
              </a:tr>
              <a:tr h="283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0-25 Together Central Children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4276" marR="4276" marT="42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82.1%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32.1%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21.4%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60.7%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8987558"/>
                  </a:ext>
                </a:extLst>
              </a:tr>
              <a:tr h="283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CLA 5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4276" marR="4276" marT="42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76.1%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46.6%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43.2%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33.0%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712069"/>
                  </a:ext>
                </a:extLst>
              </a:tr>
              <a:tr h="283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0-25 Together Locality East Children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276" marR="4276" marT="42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75.0%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75.0%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901043"/>
                  </a:ext>
                </a:extLst>
              </a:tr>
              <a:tr h="283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CLA 4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4276" marR="4276" marT="42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73.3%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42.9%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50.5%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22.9%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800550"/>
                  </a:ext>
                </a:extLst>
              </a:tr>
              <a:tr h="283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0-25 Together Central Children PFA Team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4276" marR="4276" marT="42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66.7%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16.7%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926436"/>
                  </a:ext>
                </a:extLst>
              </a:tr>
              <a:tr h="283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SMC Team 1*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4276" marR="4276" marT="42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32.5%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18.2%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14.3%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4621920"/>
                  </a:ext>
                </a:extLst>
              </a:tr>
              <a:tr h="283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SMC Team 2**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4276" marR="4276" marT="42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23.2%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15.9%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7.2%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5842815"/>
                  </a:ext>
                </a:extLst>
              </a:tr>
              <a:tr h="29299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CLA 6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4276" marR="4276" marT="42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23.0%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18.0%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17.0%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6.0%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276" marR="4276" marT="4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746939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B08E9-0010-B0CA-9C29-F0A285D52CB9}"/>
              </a:ext>
            </a:extLst>
          </p:cNvPr>
          <p:cNvSpPr txBox="1">
            <a:spLocks/>
          </p:cNvSpPr>
          <p:nvPr/>
        </p:nvSpPr>
        <p:spPr>
          <a:xfrm>
            <a:off x="1752601" y="5666119"/>
            <a:ext cx="10286999" cy="9879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Big YOY improvements across the board with ALL teams completing more this year than last.</a:t>
            </a:r>
          </a:p>
        </p:txBody>
      </p:sp>
    </p:spTree>
    <p:extLst>
      <p:ext uri="{BB962C8B-B14F-4D97-AF65-F5344CB8AC3E}">
        <p14:creationId xmlns:p14="http://schemas.microsoft.com/office/powerpoint/2010/main" val="1830451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ontent Placeholder 14" descr="Step Up Process diagram showing 5 steps ascending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425699"/>
              </p:ext>
            </p:extLst>
          </p:nvPr>
        </p:nvGraphicFramePr>
        <p:xfrm>
          <a:off x="2208213" y="1600200"/>
          <a:ext cx="9372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EEE9D161-A38A-E0FB-4670-A30D11137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888" y="190500"/>
            <a:ext cx="9372600" cy="667016"/>
          </a:xfrm>
        </p:spPr>
        <p:txBody>
          <a:bodyPr>
            <a:normAutofit/>
          </a:bodyPr>
          <a:lstStyle/>
          <a:p>
            <a:pPr algn="ctr"/>
            <a:r>
              <a:rPr lang="fr-FR" sz="3600" b="1" u="sng" dirty="0"/>
              <a:t>Example – Intelligence / Data </a:t>
            </a:r>
            <a:r>
              <a:rPr lang="fr-FR" sz="3600" b="1" u="sng" dirty="0" err="1"/>
              <a:t>Retention</a:t>
            </a:r>
            <a:endParaRPr lang="en-US" sz="3600" b="1" u="sng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9CB443D-FA45-E2B9-1002-4AA7C7C498C7}"/>
              </a:ext>
            </a:extLst>
          </p:cNvPr>
          <p:cNvGrpSpPr/>
          <p:nvPr/>
        </p:nvGrpSpPr>
        <p:grpSpPr>
          <a:xfrm>
            <a:off x="4070074" y="2514600"/>
            <a:ext cx="824948" cy="745435"/>
            <a:chOff x="4070074" y="2514600"/>
            <a:chExt cx="824948" cy="745435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61F0550-659E-69C3-81B5-31919AE40012}"/>
                </a:ext>
              </a:extLst>
            </p:cNvPr>
            <p:cNvSpPr/>
            <p:nvPr/>
          </p:nvSpPr>
          <p:spPr>
            <a:xfrm>
              <a:off x="4134675" y="2514600"/>
              <a:ext cx="735496" cy="7454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71D2E57-345C-934A-CF79-A15DDB9DFE6E}"/>
                </a:ext>
              </a:extLst>
            </p:cNvPr>
            <p:cNvSpPr txBox="1"/>
            <p:nvPr/>
          </p:nvSpPr>
          <p:spPr>
            <a:xfrm>
              <a:off x="4070074" y="2713383"/>
              <a:ext cx="8249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+152%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9702D9F-A312-21AA-45AE-D3EB9B940F1E}"/>
              </a:ext>
            </a:extLst>
          </p:cNvPr>
          <p:cNvGrpSpPr/>
          <p:nvPr/>
        </p:nvGrpSpPr>
        <p:grpSpPr>
          <a:xfrm>
            <a:off x="5594074" y="2122832"/>
            <a:ext cx="824948" cy="745435"/>
            <a:chOff x="4070074" y="2514600"/>
            <a:chExt cx="824948" cy="745435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D6098E-BA36-D496-8E1D-88D1A8471CFA}"/>
                </a:ext>
              </a:extLst>
            </p:cNvPr>
            <p:cNvSpPr/>
            <p:nvPr/>
          </p:nvSpPr>
          <p:spPr>
            <a:xfrm>
              <a:off x="4134675" y="2514600"/>
              <a:ext cx="735496" cy="7454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43E860F-03A2-E9EC-EC19-96B611AD557C}"/>
                </a:ext>
              </a:extLst>
            </p:cNvPr>
            <p:cNvSpPr txBox="1"/>
            <p:nvPr/>
          </p:nvSpPr>
          <p:spPr>
            <a:xfrm>
              <a:off x="4070074" y="2713383"/>
              <a:ext cx="8249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+37%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F13634B-C82B-1401-EDB6-C1B4D212081D}"/>
              </a:ext>
            </a:extLst>
          </p:cNvPr>
          <p:cNvGrpSpPr/>
          <p:nvPr/>
        </p:nvGrpSpPr>
        <p:grpSpPr>
          <a:xfrm>
            <a:off x="7245626" y="1731064"/>
            <a:ext cx="824948" cy="745435"/>
            <a:chOff x="4070074" y="2514600"/>
            <a:chExt cx="824948" cy="745435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31CFB24-C9BF-DDD6-24D6-7A47A53B279E}"/>
                </a:ext>
              </a:extLst>
            </p:cNvPr>
            <p:cNvSpPr/>
            <p:nvPr/>
          </p:nvSpPr>
          <p:spPr>
            <a:xfrm>
              <a:off x="4134675" y="2514600"/>
              <a:ext cx="735496" cy="7454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311C018-6B93-9EDB-38E4-AC64FB91B4CD}"/>
                </a:ext>
              </a:extLst>
            </p:cNvPr>
            <p:cNvSpPr txBox="1"/>
            <p:nvPr/>
          </p:nvSpPr>
          <p:spPr>
            <a:xfrm>
              <a:off x="4070074" y="2713383"/>
              <a:ext cx="8249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+18%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8EA4B25-3825-3686-0AE8-97BE4C753809}"/>
              </a:ext>
            </a:extLst>
          </p:cNvPr>
          <p:cNvGrpSpPr/>
          <p:nvPr/>
        </p:nvGrpSpPr>
        <p:grpSpPr>
          <a:xfrm>
            <a:off x="8817251" y="1305551"/>
            <a:ext cx="824948" cy="745435"/>
            <a:chOff x="4070074" y="2514600"/>
            <a:chExt cx="824948" cy="745435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D07DDEDF-8C3D-A360-763D-51E31FC9CE70}"/>
                </a:ext>
              </a:extLst>
            </p:cNvPr>
            <p:cNvSpPr/>
            <p:nvPr/>
          </p:nvSpPr>
          <p:spPr>
            <a:xfrm>
              <a:off x="4134675" y="2514600"/>
              <a:ext cx="735496" cy="7454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C03D644-2788-77AC-5BAE-2DAB37DC643D}"/>
                </a:ext>
              </a:extLst>
            </p:cNvPr>
            <p:cNvSpPr txBox="1"/>
            <p:nvPr/>
          </p:nvSpPr>
          <p:spPr>
            <a:xfrm>
              <a:off x="4070074" y="2713383"/>
              <a:ext cx="8249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+34%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D527D58-CD1F-57B8-1AC3-D83453E9623D}"/>
              </a:ext>
            </a:extLst>
          </p:cNvPr>
          <p:cNvGrpSpPr/>
          <p:nvPr/>
        </p:nvGrpSpPr>
        <p:grpSpPr>
          <a:xfrm>
            <a:off x="10413727" y="913783"/>
            <a:ext cx="824948" cy="745435"/>
            <a:chOff x="4070074" y="2514600"/>
            <a:chExt cx="824948" cy="745435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3A9C231-F8FC-158A-B775-E2F7193B093A}"/>
                </a:ext>
              </a:extLst>
            </p:cNvPr>
            <p:cNvSpPr/>
            <p:nvPr/>
          </p:nvSpPr>
          <p:spPr>
            <a:xfrm>
              <a:off x="4134675" y="2514600"/>
              <a:ext cx="735496" cy="7454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A6603B2-F020-61DC-F135-79CB3CEF207F}"/>
                </a:ext>
              </a:extLst>
            </p:cNvPr>
            <p:cNvSpPr txBox="1"/>
            <p:nvPr/>
          </p:nvSpPr>
          <p:spPr>
            <a:xfrm>
              <a:off x="4070074" y="2713383"/>
              <a:ext cx="8249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+12%</a:t>
              </a:r>
            </a:p>
          </p:txBody>
        </p:sp>
      </p:grp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9B58B35-B8FC-116C-064B-3F4BC657D13A}"/>
              </a:ext>
            </a:extLst>
          </p:cNvPr>
          <p:cNvSpPr txBox="1">
            <a:spLocks/>
          </p:cNvSpPr>
          <p:nvPr/>
        </p:nvSpPr>
        <p:spPr>
          <a:xfrm>
            <a:off x="6006548" y="4519136"/>
            <a:ext cx="6096742" cy="1226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Week 2 was by far the biggest week with 134 returns.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Week 5 was the 2</a:t>
            </a:r>
            <a:r>
              <a:rPr lang="en-US" sz="1800" baseline="30000" dirty="0"/>
              <a:t>nd</a:t>
            </a:r>
            <a:r>
              <a:rPr lang="en-US" sz="1800" dirty="0"/>
              <a:t> biggest week with 121 returns.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Weeks 4 &amp; 6 slightly slumped at an ave.57 returns.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888" y="190500"/>
            <a:ext cx="9372600" cy="667016"/>
          </a:xfrm>
        </p:spPr>
        <p:txBody>
          <a:bodyPr>
            <a:normAutofit/>
          </a:bodyPr>
          <a:lstStyle/>
          <a:p>
            <a:pPr algn="ctr"/>
            <a:r>
              <a:rPr lang="fr-FR" sz="3600" b="1" u="sng" dirty="0"/>
              <a:t>Example - Total </a:t>
            </a:r>
            <a:r>
              <a:rPr lang="fr-FR" sz="3600" b="1" u="sng" dirty="0" err="1"/>
              <a:t>Returns</a:t>
            </a:r>
            <a:r>
              <a:rPr lang="fr-FR" sz="3600" b="1" u="sng" dirty="0"/>
              <a:t> Reporting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883" y="3514175"/>
            <a:ext cx="10780609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Were declines included, the total returns collated by our practitioners would reach 62% of the cohort @ 540. </a:t>
            </a:r>
            <a:br>
              <a:rPr lang="en-US" sz="1800" dirty="0"/>
            </a:br>
            <a:endParaRPr lang="en-US" sz="18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The split of completed vs declines was high at 56%/44% driven by 4-7 &amp; 11-17 age groups at almost 1:1.</a:t>
            </a:r>
          </a:p>
          <a:p>
            <a:endParaRPr lang="en-US" sz="18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6059FEA-C8A8-46EB-C616-CBB6A82E5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045129"/>
              </p:ext>
            </p:extLst>
          </p:nvPr>
        </p:nvGraphicFramePr>
        <p:xfrm>
          <a:off x="1512888" y="1179471"/>
          <a:ext cx="7554912" cy="1888923"/>
        </p:xfrm>
        <a:graphic>
          <a:graphicData uri="http://schemas.openxmlformats.org/drawingml/2006/table">
            <a:tbl>
              <a:tblPr/>
              <a:tblGrid>
                <a:gridCol w="781051">
                  <a:extLst>
                    <a:ext uri="{9D8B030D-6E8A-4147-A177-3AD203B41FA5}">
                      <a16:colId xmlns:a16="http://schemas.microsoft.com/office/drawing/2014/main" val="1561853838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343911634"/>
                    </a:ext>
                  </a:extLst>
                </a:gridCol>
                <a:gridCol w="1504971">
                  <a:extLst>
                    <a:ext uri="{9D8B030D-6E8A-4147-A177-3AD203B41FA5}">
                      <a16:colId xmlns:a16="http://schemas.microsoft.com/office/drawing/2014/main" val="2526473903"/>
                    </a:ext>
                  </a:extLst>
                </a:gridCol>
                <a:gridCol w="390849">
                  <a:extLst>
                    <a:ext uri="{9D8B030D-6E8A-4147-A177-3AD203B41FA5}">
                      <a16:colId xmlns:a16="http://schemas.microsoft.com/office/drawing/2014/main" val="1414733825"/>
                    </a:ext>
                  </a:extLst>
                </a:gridCol>
                <a:gridCol w="1660093">
                  <a:extLst>
                    <a:ext uri="{9D8B030D-6E8A-4147-A177-3AD203B41FA5}">
                      <a16:colId xmlns:a16="http://schemas.microsoft.com/office/drawing/2014/main" val="3631138060"/>
                    </a:ext>
                  </a:extLst>
                </a:gridCol>
                <a:gridCol w="396962">
                  <a:extLst>
                    <a:ext uri="{9D8B030D-6E8A-4147-A177-3AD203B41FA5}">
                      <a16:colId xmlns:a16="http://schemas.microsoft.com/office/drawing/2014/main" val="2548450061"/>
                    </a:ext>
                  </a:extLst>
                </a:gridCol>
                <a:gridCol w="1505978">
                  <a:extLst>
                    <a:ext uri="{9D8B030D-6E8A-4147-A177-3AD203B41FA5}">
                      <a16:colId xmlns:a16="http://schemas.microsoft.com/office/drawing/2014/main" val="1719491594"/>
                    </a:ext>
                  </a:extLst>
                </a:gridCol>
                <a:gridCol w="438708">
                  <a:extLst>
                    <a:ext uri="{9D8B030D-6E8A-4147-A177-3AD203B41FA5}">
                      <a16:colId xmlns:a16="http://schemas.microsoft.com/office/drawing/2014/main" val="1993328907"/>
                    </a:ext>
                  </a:extLst>
                </a:gridCol>
              </a:tblGrid>
              <a:tr h="801641"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Returns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Completed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Declines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768975"/>
                  </a:ext>
                </a:extLst>
              </a:tr>
              <a:tr h="267213"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0310336"/>
                  </a:ext>
                </a:extLst>
              </a:tr>
              <a:tr h="267213"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6252566"/>
                  </a:ext>
                </a:extLst>
              </a:tr>
              <a:tr h="276428"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307420"/>
                  </a:ext>
                </a:extLst>
              </a:tr>
              <a:tr h="276428"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636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1A4FC0C-6EE7-0A84-150B-969083E272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853139"/>
              </p:ext>
            </p:extLst>
          </p:nvPr>
        </p:nvGraphicFramePr>
        <p:xfrm>
          <a:off x="819150" y="733691"/>
          <a:ext cx="11610975" cy="4181816"/>
        </p:xfrm>
        <a:graphic>
          <a:graphicData uri="http://schemas.openxmlformats.org/drawingml/2006/table">
            <a:tbl>
              <a:tblPr/>
              <a:tblGrid>
                <a:gridCol w="1076685">
                  <a:extLst>
                    <a:ext uri="{9D8B030D-6E8A-4147-A177-3AD203B41FA5}">
                      <a16:colId xmlns:a16="http://schemas.microsoft.com/office/drawing/2014/main" val="75856709"/>
                    </a:ext>
                  </a:extLst>
                </a:gridCol>
                <a:gridCol w="10534290">
                  <a:extLst>
                    <a:ext uri="{9D8B030D-6E8A-4147-A177-3AD203B41FA5}">
                      <a16:colId xmlns:a16="http://schemas.microsoft.com/office/drawing/2014/main" val="61616137"/>
                    </a:ext>
                  </a:extLst>
                </a:gridCol>
              </a:tblGrid>
              <a:tr h="355567">
                <a:tc gridSpan="2">
                  <a:txBody>
                    <a:bodyPr/>
                    <a:lstStyle/>
                    <a:p>
                      <a:pPr algn="l" fontAlgn="ctr"/>
                      <a:endParaRPr lang="en-GB" sz="2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28" marR="3428" marT="34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253590"/>
                  </a:ext>
                </a:extLst>
              </a:tr>
              <a:tr h="355567">
                <a:tc>
                  <a:txBody>
                    <a:bodyPr/>
                    <a:lstStyle/>
                    <a:p>
                      <a:pPr algn="l" fontAlgn="ctr"/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28" marR="3428" marT="34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28" marR="3428" marT="34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5325027"/>
                  </a:ext>
                </a:extLst>
              </a:tr>
              <a:tr h="47103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128</a:t>
                      </a:r>
                    </a:p>
                  </a:txBody>
                  <a:tcPr marL="3428" marR="3428" marT="3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Didn't want to/refused</a:t>
                      </a:r>
                    </a:p>
                  </a:txBody>
                  <a:tcPr marL="3428" marR="3428" marT="3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57761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3428" marR="3428" marT="3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Did not give a reason</a:t>
                      </a:r>
                    </a:p>
                  </a:txBody>
                  <a:tcPr marL="3428" marR="3428" marT="3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41323081"/>
                  </a:ext>
                </a:extLst>
              </a:tr>
              <a:tr h="46198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3428" marR="3428" marT="3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 appropriate (non verbal/ltd speech, or current situation (in hospital, court etc)</a:t>
                      </a:r>
                    </a:p>
                  </a:txBody>
                  <a:tcPr marL="3428" marR="3428" marT="3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3527218"/>
                  </a:ext>
                </a:extLst>
              </a:tr>
              <a:tr h="47146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3428" marR="3428" marT="3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Anxious / doesn't like unplanned calls / uncomfortable on phone</a:t>
                      </a:r>
                    </a:p>
                  </a:txBody>
                  <a:tcPr marL="3428" marR="3428" marT="3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43298655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428" marR="3428" marT="3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Living with family doesn't feel in care</a:t>
                      </a:r>
                    </a:p>
                  </a:txBody>
                  <a:tcPr marL="3428" marR="3428" marT="3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23455448"/>
                  </a:ext>
                </a:extLst>
              </a:tr>
              <a:tr h="49273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3428" marR="3428" marT="3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FC/Family member wouldn't allow</a:t>
                      </a:r>
                    </a:p>
                  </a:txBody>
                  <a:tcPr marL="3428" marR="3428" marT="3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93710577"/>
                  </a:ext>
                </a:extLst>
              </a:tr>
              <a:tr h="57467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3428" marR="3428" marT="3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Unwilling due to status of application with home office</a:t>
                      </a:r>
                    </a:p>
                  </a:txBody>
                  <a:tcPr marL="3428" marR="3428" marT="3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8395440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AD8D16B9-D3C6-C9EB-EA31-F74CC7F75CEC}"/>
              </a:ext>
            </a:extLst>
          </p:cNvPr>
          <p:cNvSpPr txBox="1">
            <a:spLocks/>
          </p:cNvSpPr>
          <p:nvPr/>
        </p:nvSpPr>
        <p:spPr>
          <a:xfrm>
            <a:off x="1512888" y="190500"/>
            <a:ext cx="9372600" cy="6670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000" b="1" u="sng"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/>
              <a:t>Example – Intelligence / Data </a:t>
            </a:r>
            <a:r>
              <a:rPr lang="fr-FR" sz="3600" dirty="0" err="1"/>
              <a:t>Retention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5224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888" y="190500"/>
            <a:ext cx="9372600" cy="667016"/>
          </a:xfrm>
        </p:spPr>
        <p:txBody>
          <a:bodyPr>
            <a:normAutofit/>
          </a:bodyPr>
          <a:lstStyle/>
          <a:p>
            <a:pPr algn="ctr"/>
            <a:r>
              <a:rPr lang="fr-FR" sz="3600" b="1" u="sng" dirty="0"/>
              <a:t>Output – 2023 Survey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983" y="3647525"/>
            <a:ext cx="10780609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Over 300 completed returns were submitted, +152 more than last year &amp; 35% of cohort.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Were declines included, the total returns collated by our practitioners would reach 62% of the cohort @ 540.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6059FEA-C8A8-46EB-C616-CBB6A82E59B3}"/>
              </a:ext>
            </a:extLst>
          </p:cNvPr>
          <p:cNvGraphicFramePr>
            <a:graphicFrameLocks noGrp="1"/>
          </p:cNvGraphicFramePr>
          <p:nvPr/>
        </p:nvGraphicFramePr>
        <p:xfrm>
          <a:off x="2421732" y="1161775"/>
          <a:ext cx="7554912" cy="1888923"/>
        </p:xfrm>
        <a:graphic>
          <a:graphicData uri="http://schemas.openxmlformats.org/drawingml/2006/table">
            <a:tbl>
              <a:tblPr/>
              <a:tblGrid>
                <a:gridCol w="781051">
                  <a:extLst>
                    <a:ext uri="{9D8B030D-6E8A-4147-A177-3AD203B41FA5}">
                      <a16:colId xmlns:a16="http://schemas.microsoft.com/office/drawing/2014/main" val="1561853838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343911634"/>
                    </a:ext>
                  </a:extLst>
                </a:gridCol>
                <a:gridCol w="1504971">
                  <a:extLst>
                    <a:ext uri="{9D8B030D-6E8A-4147-A177-3AD203B41FA5}">
                      <a16:colId xmlns:a16="http://schemas.microsoft.com/office/drawing/2014/main" val="2526473903"/>
                    </a:ext>
                  </a:extLst>
                </a:gridCol>
                <a:gridCol w="390849">
                  <a:extLst>
                    <a:ext uri="{9D8B030D-6E8A-4147-A177-3AD203B41FA5}">
                      <a16:colId xmlns:a16="http://schemas.microsoft.com/office/drawing/2014/main" val="1414733825"/>
                    </a:ext>
                  </a:extLst>
                </a:gridCol>
                <a:gridCol w="1660093">
                  <a:extLst>
                    <a:ext uri="{9D8B030D-6E8A-4147-A177-3AD203B41FA5}">
                      <a16:colId xmlns:a16="http://schemas.microsoft.com/office/drawing/2014/main" val="3631138060"/>
                    </a:ext>
                  </a:extLst>
                </a:gridCol>
                <a:gridCol w="396962">
                  <a:extLst>
                    <a:ext uri="{9D8B030D-6E8A-4147-A177-3AD203B41FA5}">
                      <a16:colId xmlns:a16="http://schemas.microsoft.com/office/drawing/2014/main" val="2548450061"/>
                    </a:ext>
                  </a:extLst>
                </a:gridCol>
                <a:gridCol w="1505978">
                  <a:extLst>
                    <a:ext uri="{9D8B030D-6E8A-4147-A177-3AD203B41FA5}">
                      <a16:colId xmlns:a16="http://schemas.microsoft.com/office/drawing/2014/main" val="1719491594"/>
                    </a:ext>
                  </a:extLst>
                </a:gridCol>
                <a:gridCol w="438708">
                  <a:extLst>
                    <a:ext uri="{9D8B030D-6E8A-4147-A177-3AD203B41FA5}">
                      <a16:colId xmlns:a16="http://schemas.microsoft.com/office/drawing/2014/main" val="1993328907"/>
                    </a:ext>
                  </a:extLst>
                </a:gridCol>
              </a:tblGrid>
              <a:tr h="80164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 Group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Cohort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Returns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Completed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Declines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768975"/>
                  </a:ext>
                </a:extLst>
              </a:tr>
              <a:tr h="2672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0310336"/>
                  </a:ext>
                </a:extLst>
              </a:tr>
              <a:tr h="2672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8-11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6252566"/>
                  </a:ext>
                </a:extLst>
              </a:tr>
              <a:tr h="2764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11-17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307420"/>
                  </a:ext>
                </a:extLst>
              </a:tr>
              <a:tr h="2764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636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28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569</TotalTime>
  <Words>1487</Words>
  <Application>Microsoft Office PowerPoint</Application>
  <PresentationFormat>Widescreen</PresentationFormat>
  <Paragraphs>609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Euphemia</vt:lpstr>
      <vt:lpstr>Wingdings</vt:lpstr>
      <vt:lpstr>Children Playing 16x9</vt:lpstr>
      <vt:lpstr>Bright Spots Survey 2023</vt:lpstr>
      <vt:lpstr>Opportunities for Improvement</vt:lpstr>
      <vt:lpstr>What did we do Differently?</vt:lpstr>
      <vt:lpstr>Example – Team Based Approach</vt:lpstr>
      <vt:lpstr>Example – Team Based Reporting</vt:lpstr>
      <vt:lpstr>Example – Intelligence / Data Retention</vt:lpstr>
      <vt:lpstr>Example - Total Returns Reporting</vt:lpstr>
      <vt:lpstr>PowerPoint Presentation</vt:lpstr>
      <vt:lpstr>Output – 2023 Survey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 Spots Survey 2023</dc:title>
  <dc:creator>Joanna Hunt1</dc:creator>
  <cp:lastModifiedBy>Joanna Hunt1</cp:lastModifiedBy>
  <cp:revision>13</cp:revision>
  <dcterms:created xsi:type="dcterms:W3CDTF">2023-04-03T18:04:39Z</dcterms:created>
  <dcterms:modified xsi:type="dcterms:W3CDTF">2023-09-14T10:57:46Z</dcterms:modified>
</cp:coreProperties>
</file>