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56"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Briheim" initials="L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10" autoAdjust="0"/>
  </p:normalViewPr>
  <p:slideViewPr>
    <p:cSldViewPr>
      <p:cViewPr varScale="1">
        <p:scale>
          <a:sx n="56" d="100"/>
          <a:sy n="56" d="100"/>
        </p:scale>
        <p:origin x="150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C2F633-9C88-46FA-B6E3-ECA1843B338A}" type="datetimeFigureOut">
              <a:rPr lang="en-GB" smtClean="0"/>
              <a:t>21/02/2025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4A663-05B7-4321-9ED0-A42FB6AFE8D0}" type="slidenum">
              <a:rPr lang="en-GB" smtClean="0"/>
              <a:t>‹#›</a:t>
            </a:fld>
            <a:endParaRPr lang="en-GB"/>
          </a:p>
        </p:txBody>
      </p:sp>
    </p:spTree>
    <p:extLst>
      <p:ext uri="{BB962C8B-B14F-4D97-AF65-F5344CB8AC3E}">
        <p14:creationId xmlns:p14="http://schemas.microsoft.com/office/powerpoint/2010/main" val="33732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6057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65157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solidFill>
                  <a:prstClr val="black">
                    <a:tint val="75000"/>
                  </a:prstClr>
                </a:solidFill>
              </a:rPr>
              <a:pPr/>
              <a:t>21/02/2025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6876256" y="6381328"/>
            <a:ext cx="21336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6283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solidFill>
                  <a:prstClr val="black">
                    <a:tint val="75000"/>
                  </a:prstClr>
                </a:solidFill>
              </a:rPr>
              <a:pPr/>
              <a:t>21/02/2025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6876256" y="6366021"/>
            <a:ext cx="21336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1084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solidFill>
                  <a:prstClr val="black">
                    <a:tint val="75000"/>
                  </a:prstClr>
                </a:solidFill>
              </a:rPr>
              <a:pPr/>
              <a:t>21/02/2025</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7" name="Slide Number Placeholder 6"/>
          <p:cNvSpPr>
            <a:spLocks noGrp="1"/>
          </p:cNvSpPr>
          <p:nvPr>
            <p:ph type="sldNum" sz="quarter" idx="12"/>
          </p:nvPr>
        </p:nvSpPr>
        <p:spPr>
          <a:xfrm>
            <a:off x="6876256" y="6381328"/>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8974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8293"/>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96752"/>
            <a:ext cx="4040188"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36514"/>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196752"/>
            <a:ext cx="4041775"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36514"/>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solidFill>
                  <a:prstClr val="black">
                    <a:tint val="75000"/>
                  </a:prstClr>
                </a:solidFill>
              </a:rPr>
              <a:pPr/>
              <a:t>21/02/2025</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9" name="Slide Number Placeholder 8"/>
          <p:cNvSpPr>
            <a:spLocks noGrp="1"/>
          </p:cNvSpPr>
          <p:nvPr>
            <p:ph type="sldNum" sz="quarter" idx="12"/>
          </p:nvPr>
        </p:nvSpPr>
        <p:spPr>
          <a:xfrm>
            <a:off x="6804248"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4043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solidFill>
                  <a:prstClr val="black">
                    <a:tint val="75000"/>
                  </a:prstClr>
                </a:solidFill>
              </a:rPr>
              <a:pPr/>
              <a:t>21/02/2025</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5" name="Slide Number Placeholder 4"/>
          <p:cNvSpPr>
            <a:spLocks noGrp="1"/>
          </p:cNvSpPr>
          <p:nvPr>
            <p:ph type="sldNum" sz="quarter" idx="12"/>
          </p:nvPr>
        </p:nvSpPr>
        <p:spPr>
          <a:xfrm>
            <a:off x="6876256" y="6362252"/>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
        <p:nvSpPr>
          <p:cNvPr id="6" name="Oval 5"/>
          <p:cNvSpPr/>
          <p:nvPr userDrawn="1"/>
        </p:nvSpPr>
        <p:spPr>
          <a:xfrm>
            <a:off x="1324457" y="1782425"/>
            <a:ext cx="2645714"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Tree>
    <p:extLst>
      <p:ext uri="{BB962C8B-B14F-4D97-AF65-F5344CB8AC3E}">
        <p14:creationId xmlns:p14="http://schemas.microsoft.com/office/powerpoint/2010/main" val="375617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solidFill>
                  <a:prstClr val="black">
                    <a:tint val="75000"/>
                  </a:prstClr>
                </a:solidFill>
              </a:rPr>
              <a:pPr/>
              <a:t>21/02/2025</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a:solidFill>
                  <a:prstClr val="black">
                    <a:tint val="75000"/>
                  </a:prstClr>
                </a:solidFill>
              </a:rPr>
              <a:t>www.coramvoice.org.uk/brightspots</a:t>
            </a:r>
            <a:endParaRPr lang="en-GB" dirty="0">
              <a:solidFill>
                <a:prstClr val="black">
                  <a:tint val="75000"/>
                </a:prstClr>
              </a:solidFill>
            </a:endParaRPr>
          </a:p>
        </p:txBody>
      </p:sp>
      <p:sp>
        <p:nvSpPr>
          <p:cNvPr id="4" name="Slide Number Placeholder 3"/>
          <p:cNvSpPr>
            <a:spLocks noGrp="1"/>
          </p:cNvSpPr>
          <p:nvPr>
            <p:ph type="sldNum" sz="quarter" idx="12"/>
          </p:nvPr>
        </p:nvSpPr>
        <p:spPr>
          <a:xfrm>
            <a:off x="6876256"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73653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solidFill>
                  <a:prstClr val="black">
                    <a:tint val="75000"/>
                  </a:prstClr>
                </a:solidFill>
              </a:rPr>
              <a:pPr/>
              <a:t>21/02/2025</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876256" y="6381328"/>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1304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545019"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8" name="Rectangle 7"/>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300" dirty="0">
              <a:solidFill>
                <a:prstClr val="white"/>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3" y="119674"/>
            <a:ext cx="1724817" cy="1098079"/>
          </a:xfrm>
          <a:prstGeom prst="rect">
            <a:avLst/>
          </a:prstGeom>
        </p:spPr>
      </p:pic>
      <p:sp>
        <p:nvSpPr>
          <p:cNvPr id="9" name="Rounded Rectangle 8"/>
          <p:cNvSpPr/>
          <p:nvPr/>
        </p:nvSpPr>
        <p:spPr>
          <a:xfrm>
            <a:off x="1346880" y="1426468"/>
            <a:ext cx="3453720"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lumMod val="65000"/>
                    <a:lumOff val="35000"/>
                  </a:prstClr>
                </a:solidFill>
                <a:latin typeface="Arial" panose="020B0604020202020204" pitchFamily="34" charset="0"/>
                <a:cs typeface="Arial" panose="020B0604020202020204" pitchFamily="34" charset="0"/>
              </a:rPr>
              <a:t>Emotional health &amp; well-being: Feelings</a:t>
            </a:r>
          </a:p>
        </p:txBody>
      </p:sp>
      <p:sp>
        <p:nvSpPr>
          <p:cNvPr id="10" name="Rounded Rectangle 9"/>
          <p:cNvSpPr/>
          <p:nvPr/>
        </p:nvSpPr>
        <p:spPr>
          <a:xfrm>
            <a:off x="4495800" y="4648200"/>
            <a:ext cx="4248472" cy="1600200"/>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dirty="0">
                <a:solidFill>
                  <a:prstClr val="black">
                    <a:lumMod val="65000"/>
                    <a:lumOff val="35000"/>
                  </a:prstClr>
                </a:solidFill>
                <a:latin typeface="Arial"/>
                <a:cs typeface="Arial"/>
              </a:rPr>
              <a:t>Bromley's children in care council wanted to ensure that all children had positive relationships in their lives where adults noticed how they were doing and feeling. </a:t>
            </a:r>
            <a:endParaRPr lang="en-US" sz="2000" dirty="0">
              <a:solidFill>
                <a:prstClr val="black">
                  <a:lumMod val="65000"/>
                  <a:lumOff val="35000"/>
                </a:prstClr>
              </a:solidFill>
            </a:endParaRPr>
          </a:p>
        </p:txBody>
      </p:sp>
      <p:sp>
        <p:nvSpPr>
          <p:cNvPr id="2" name="TextBox 1"/>
          <p:cNvSpPr txBox="1"/>
          <p:nvPr/>
        </p:nvSpPr>
        <p:spPr>
          <a:xfrm>
            <a:off x="5982" y="6525344"/>
            <a:ext cx="7488832" cy="276999"/>
          </a:xfrm>
          <a:prstGeom prst="rect">
            <a:avLst/>
          </a:prstGeom>
          <a:noFill/>
        </p:spPr>
        <p:txBody>
          <a:bodyPr wrap="square" rtlCol="0">
            <a:spAutoFit/>
          </a:bodyPr>
          <a:lstStyle/>
          <a:p>
            <a:r>
              <a:rPr lang="en-GB" sz="1200" b="1" dirty="0">
                <a:solidFill>
                  <a:prstClr val="white"/>
                </a:solidFill>
                <a:latin typeface="Arial" panose="020B0604020202020204" pitchFamily="34" charset="0"/>
                <a:cs typeface="Arial" panose="020B0604020202020204" pitchFamily="34" charset="0"/>
              </a:rPr>
              <a:t>This is a practice example from the Bright Spots Programme </a:t>
            </a:r>
            <a:r>
              <a:rPr lang="en-GB" sz="1200" b="1" dirty="0">
                <a:solidFill>
                  <a:srgbClr val="C4D600"/>
                </a:solidFill>
                <a:latin typeface="Arial" panose="020B0604020202020204" pitchFamily="34" charset="0"/>
                <a:cs typeface="Arial" panose="020B0604020202020204" pitchFamily="34" charset="0"/>
              </a:rPr>
              <a:t>www.coramvoice.org.uk/brightspots</a:t>
            </a:r>
            <a:r>
              <a:rPr lang="en-GB" sz="1200" b="1" dirty="0">
                <a:solidFill>
                  <a:prstClr val="white"/>
                </a:solidFill>
                <a:latin typeface="Arial" panose="020B0604020202020204" pitchFamily="34" charset="0"/>
                <a:cs typeface="Arial" panose="020B0604020202020204" pitchFamily="34" charset="0"/>
              </a:rPr>
              <a:t> </a:t>
            </a:r>
            <a:endParaRPr lang="en-GB" b="1" dirty="0">
              <a:solidFill>
                <a:prstClr val="white"/>
              </a:solidFill>
            </a:endParaRPr>
          </a:p>
        </p:txBody>
      </p:sp>
      <p:sp>
        <p:nvSpPr>
          <p:cNvPr id="14" name="Rounded Rectangle 13"/>
          <p:cNvSpPr/>
          <p:nvPr/>
        </p:nvSpPr>
        <p:spPr>
          <a:xfrm>
            <a:off x="533400" y="2949259"/>
            <a:ext cx="3888432" cy="34319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prstClr val="white"/>
                </a:solidFill>
                <a:latin typeface="Arial" panose="020B0604020202020204" pitchFamily="34" charset="0"/>
                <a:cs typeface="Arial" panose="020B0604020202020204" pitchFamily="34" charset="0"/>
              </a:rPr>
              <a:t>Bromley Council</a:t>
            </a:r>
          </a:p>
          <a:p>
            <a:endParaRPr lang="en-GB" sz="2400" b="1" dirty="0">
              <a:solidFill>
                <a:prstClr val="white"/>
              </a:solidFill>
              <a:latin typeface="Arial" panose="020B0604020202020204" pitchFamily="34" charset="0"/>
              <a:cs typeface="Arial" panose="020B0604020202020204" pitchFamily="34" charset="0"/>
            </a:endParaRPr>
          </a:p>
          <a:p>
            <a:r>
              <a:rPr lang="en-GB" sz="3200" dirty="0">
                <a:solidFill>
                  <a:prstClr val="white"/>
                </a:solidFill>
                <a:latin typeface="Arial" panose="020B0604020202020204" pitchFamily="34" charset="0"/>
                <a:cs typeface="Arial" panose="020B0604020202020204" pitchFamily="34" charset="0"/>
              </a:rPr>
              <a:t>Adults noticing children’s feelings</a:t>
            </a:r>
          </a:p>
          <a:p>
            <a:endParaRPr lang="en-GB" sz="3200" dirty="0">
              <a:solidFill>
                <a:prstClr val="white"/>
              </a:solidFill>
              <a:latin typeface="Arial" panose="020B0604020202020204" pitchFamily="34" charset="0"/>
              <a:cs typeface="Arial" panose="020B0604020202020204" pitchFamily="34" charset="0"/>
            </a:endParaRPr>
          </a:p>
          <a:p>
            <a:r>
              <a:rPr lang="en-US" sz="2400" b="1" dirty="0">
                <a:solidFill>
                  <a:prstClr val="white"/>
                </a:solidFill>
                <a:latin typeface="Arial" panose="020B0604020202020204" pitchFamily="34" charset="0"/>
                <a:cs typeface="Arial" panose="020B0604020202020204" pitchFamily="34" charset="0"/>
              </a:rPr>
              <a:t>April, 2020</a:t>
            </a:r>
            <a:endParaRPr lang="en-GB" sz="2400" dirty="0">
              <a:solidFill>
                <a:prstClr val="white"/>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4"/>
          <a:stretch>
            <a:fillRect/>
          </a:stretch>
        </p:blipFill>
        <p:spPr>
          <a:xfrm>
            <a:off x="7668344" y="134004"/>
            <a:ext cx="1298561" cy="1292464"/>
          </a:xfrm>
          <a:prstGeom prst="rect">
            <a:avLst/>
          </a:prstGeom>
        </p:spPr>
      </p:pic>
      <p:pic>
        <p:nvPicPr>
          <p:cNvPr id="13" name="Picture 2" descr="\\VOISRVFS\Company Shared Folders\London and South East\Policy\Bright Spots Project\External Communications\Branding &amp; Logos\Logos\REES logo lock up_RGB.jpg">
            <a:extLst>
              <a:ext uri="{FF2B5EF4-FFF2-40B4-BE49-F238E27FC236}">
                <a16:creationId xmlns:a16="http://schemas.microsoft.com/office/drawing/2014/main" id="{9AEB5300-8662-374A-99FE-4061C5067F8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40805" y="260648"/>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1742" y="1251736"/>
            <a:ext cx="1104435" cy="1104435"/>
          </a:xfrm>
          <a:prstGeom prst="rect">
            <a:avLst/>
          </a:prstGeom>
        </p:spPr>
      </p:pic>
    </p:spTree>
    <p:extLst>
      <p:ext uri="{BB962C8B-B14F-4D97-AF65-F5344CB8AC3E}">
        <p14:creationId xmlns:p14="http://schemas.microsoft.com/office/powerpoint/2010/main" val="305909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52400" y="67771"/>
            <a:ext cx="4419600" cy="18196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sz="120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300" dirty="0">
              <a:solidFill>
                <a:schemeClr val="tx1"/>
              </a:solidFill>
              <a:latin typeface="Arial" panose="020B0604020202020204" pitchFamily="34" charset="0"/>
              <a:cs typeface="Arial" panose="020B0604020202020204" pitchFamily="34" charset="0"/>
            </a:endParaRPr>
          </a:p>
          <a:p>
            <a:endParaRPr lang="en-US" sz="1300" dirty="0">
              <a:solidFill>
                <a:schemeClr val="tx1"/>
              </a:solidFill>
              <a:latin typeface="Arial" panose="020B0604020202020204" pitchFamily="34" charset="0"/>
              <a:cs typeface="Arial" panose="020B0604020202020204" pitchFamily="34" charset="0"/>
            </a:endParaRPr>
          </a:p>
          <a:p>
            <a:endParaRPr lang="en-US" sz="1300" dirty="0">
              <a:solidFill>
                <a:schemeClr val="tx1"/>
              </a:solidFill>
              <a:latin typeface="Arial" panose="020B0604020202020204" pitchFamily="34" charset="0"/>
              <a:cs typeface="Arial" panose="020B0604020202020204" pitchFamily="34" charset="0"/>
            </a:endParaRPr>
          </a:p>
          <a:p>
            <a:r>
              <a:rPr lang="en-GB" sz="1250" dirty="0">
                <a:solidFill>
                  <a:schemeClr val="tx1"/>
                </a:solidFill>
                <a:latin typeface="Arial" panose="020B0604020202020204" pitchFamily="34" charset="0"/>
                <a:cs typeface="Arial" panose="020B0604020202020204" pitchFamily="34" charset="0"/>
              </a:rPr>
              <a:t>93% of Bromley's children and young people aged 4-17 felt that the adults they lived with noticed how they were feeling. A small number reported that their carers 'hardly ever' or 'never' noticed. The children in care council felt that it was important that all children and young people felt noticed. </a:t>
            </a:r>
          </a:p>
        </p:txBody>
      </p:sp>
      <p:sp>
        <p:nvSpPr>
          <p:cNvPr id="11" name="Rounded Rectangle 10"/>
          <p:cNvSpPr/>
          <p:nvPr/>
        </p:nvSpPr>
        <p:spPr>
          <a:xfrm>
            <a:off x="152400" y="1950396"/>
            <a:ext cx="8886362" cy="4876800"/>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endParaRPr lang="en-GB"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LINCC (Bromley’s children in care council) started by discussing why this issue  </a:t>
            </a:r>
          </a:p>
          <a:p>
            <a:pPr lvl="0"/>
            <a:r>
              <a:rPr lang="en-GB" sz="1400" dirty="0">
                <a:solidFill>
                  <a:schemeClr val="tx1"/>
                </a:solidFill>
                <a:latin typeface="Arial" panose="020B0604020202020204" pitchFamily="34" charset="0"/>
                <a:cs typeface="Arial" panose="020B0604020202020204" pitchFamily="34" charset="0"/>
              </a:rPr>
              <a:t>      was important. They thought that if adults did not notice then it “can give negative </a:t>
            </a:r>
          </a:p>
          <a:p>
            <a:pPr lvl="0"/>
            <a:r>
              <a:rPr lang="en-GB" sz="1400" dirty="0">
                <a:solidFill>
                  <a:schemeClr val="tx1"/>
                </a:solidFill>
                <a:latin typeface="Arial" panose="020B0604020202020204" pitchFamily="34" charset="0"/>
                <a:cs typeface="Arial" panose="020B0604020202020204" pitchFamily="34" charset="0"/>
              </a:rPr>
              <a:t>      energy between the two people so you will not be able to trust or talk to them” </a:t>
            </a:r>
          </a:p>
          <a:p>
            <a:pPr lvl="0"/>
            <a:r>
              <a:rPr lang="en-GB" sz="1400" dirty="0">
                <a:solidFill>
                  <a:schemeClr val="tx1"/>
                </a:solidFill>
                <a:latin typeface="Arial" panose="020B0604020202020204" pitchFamily="34" charset="0"/>
                <a:cs typeface="Arial" panose="020B0604020202020204" pitchFamily="34" charset="0"/>
              </a:rPr>
              <a:t>      and may lead to children feeling “unwanted or worthless”. </a:t>
            </a:r>
          </a:p>
          <a:p>
            <a:pPr marL="285750" lvl="0" indent="-285750">
              <a:buFont typeface="Arial" panose="020B0604020202020204" pitchFamily="34" charset="0"/>
              <a:buChar char="•"/>
            </a:pPr>
            <a:endParaRPr lang="en-GB"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LINCC co-hosted a large event to discuss the Bright Spots findings and bring people together to work on ways to improve the service. Over 60 people attended. There was a mixed audience including the Director of Children’s Services, councillors, service leads and 10 young people from LINCC. There were 2 young people per table and they chaired the discussion. </a:t>
            </a:r>
          </a:p>
          <a:p>
            <a:pPr lvl="0"/>
            <a:endParaRPr lang="en-GB" sz="1400" dirty="0">
              <a:solidFill>
                <a:schemeClr val="tx1"/>
              </a:solidFill>
              <a:latin typeface="Arial" panose="020B0604020202020204" pitchFamily="34" charset="0"/>
              <a:cs typeface="Arial" panose="020B0604020202020204" pitchFamily="34" charset="0"/>
            </a:endParaRPr>
          </a:p>
          <a:p>
            <a:pPr lvl="0"/>
            <a:r>
              <a:rPr lang="en-GB" sz="1400" dirty="0">
                <a:solidFill>
                  <a:schemeClr val="tx1"/>
                </a:solidFill>
                <a:latin typeface="Arial" panose="020B0604020202020204" pitchFamily="34" charset="0"/>
                <a:cs typeface="Arial" panose="020B0604020202020204" pitchFamily="34" charset="0"/>
              </a:rPr>
              <a:t>     Some of the ideas included:</a:t>
            </a:r>
          </a:p>
          <a:p>
            <a:pPr lvl="0"/>
            <a:r>
              <a:rPr lang="en-GB" sz="1400" dirty="0">
                <a:solidFill>
                  <a:schemeClr val="tx1"/>
                </a:solidFill>
                <a:latin typeface="Arial" panose="020B0604020202020204" pitchFamily="34" charset="0"/>
                <a:cs typeface="Arial" panose="020B0604020202020204" pitchFamily="34" charset="0"/>
              </a:rPr>
              <a:t>	- Train foster carers/social workers on how they can </a:t>
            </a:r>
          </a:p>
          <a:p>
            <a:pPr lvl="0"/>
            <a:r>
              <a:rPr lang="en-GB" sz="1400" dirty="0">
                <a:solidFill>
                  <a:schemeClr val="tx1"/>
                </a:solidFill>
                <a:latin typeface="Arial" panose="020B0604020202020204" pitchFamily="34" charset="0"/>
                <a:cs typeface="Arial" panose="020B0604020202020204" pitchFamily="34" charset="0"/>
              </a:rPr>
              <a:t>	  understand when a child living with them is happy or sad.</a:t>
            </a:r>
          </a:p>
          <a:p>
            <a:pPr lvl="0"/>
            <a:r>
              <a:rPr lang="en-GB" sz="1400" dirty="0">
                <a:solidFill>
                  <a:schemeClr val="tx1"/>
                </a:solidFill>
                <a:latin typeface="Arial" panose="020B0604020202020204" pitchFamily="34" charset="0"/>
                <a:cs typeface="Arial" panose="020B0604020202020204" pitchFamily="34" charset="0"/>
              </a:rPr>
              <a:t>	- Encourage workers to go out with their young people.</a:t>
            </a:r>
          </a:p>
          <a:p>
            <a:pPr lvl="0"/>
            <a:endParaRPr lang="en-GB" sz="1400" dirty="0">
              <a:solidFill>
                <a:schemeClr val="tx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One of the top 5 areas LINCC continue to work on is ‘to promote and support the building of trusting relationships’. The group have prepared a “speed dating” style event with social workers – they have over 40 people registered to attend and because of Covid-19 it will be held virtually. During lockdown workers have been creative in the ways they could spend time with young people; riding bikes or going for walks. </a:t>
            </a:r>
          </a:p>
        </p:txBody>
      </p:sp>
      <p:sp>
        <p:nvSpPr>
          <p:cNvPr id="12" name="Rounded Rectangle 11"/>
          <p:cNvSpPr/>
          <p:nvPr/>
        </p:nvSpPr>
        <p:spPr>
          <a:xfrm>
            <a:off x="4646277" y="67772"/>
            <a:ext cx="4392486" cy="181963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prstClr val="white"/>
              </a:solidFill>
              <a:latin typeface="Arial" pitchFamily="34" charset="0"/>
              <a:cs typeface="Arial" pitchFamily="34" charset="0"/>
            </a:endParaRPr>
          </a:p>
          <a:p>
            <a:endParaRPr lang="en-GB" sz="1200" dirty="0">
              <a:solidFill>
                <a:prstClr val="white"/>
              </a:solidFill>
              <a:latin typeface="Arial" pitchFamily="34" charset="0"/>
              <a:cs typeface="Arial" pitchFamily="34" charset="0"/>
            </a:endParaRPr>
          </a:p>
          <a:p>
            <a:r>
              <a:rPr lang="en-GB" sz="1200" dirty="0">
                <a:solidFill>
                  <a:prstClr val="white"/>
                </a:solidFill>
                <a:latin typeface="Arial" pitchFamily="34" charset="0"/>
                <a:cs typeface="Arial" pitchFamily="34" charset="0"/>
              </a:rPr>
              <a:t>Bromley have committed to doing the Bright spots surveys again in 2020-2021 (2 years after the original survey) to check whether there have been improvements in how children are feeling especially in relation to the areas that were highlighted by young people as priorities for action.</a:t>
            </a:r>
          </a:p>
        </p:txBody>
      </p:sp>
      <p:sp>
        <p:nvSpPr>
          <p:cNvPr id="5" name="TextBox 4"/>
          <p:cNvSpPr txBox="1"/>
          <p:nvPr/>
        </p:nvSpPr>
        <p:spPr>
          <a:xfrm>
            <a:off x="271692" y="58630"/>
            <a:ext cx="813043" cy="369332"/>
          </a:xfrm>
          <a:prstGeom prst="rect">
            <a:avLst/>
          </a:prstGeom>
          <a:noFill/>
        </p:spPr>
        <p:txBody>
          <a:bodyPr wrap="none" rtlCol="0">
            <a:spAutoFit/>
          </a:bodyPr>
          <a:lstStyle/>
          <a:p>
            <a:r>
              <a:rPr lang="en-GB" b="1" dirty="0">
                <a:solidFill>
                  <a:prstClr val="black"/>
                </a:solidFill>
                <a:latin typeface="Arial" panose="020B0604020202020204" pitchFamily="34" charset="0"/>
                <a:cs typeface="Arial" panose="020B0604020202020204" pitchFamily="34" charset="0"/>
              </a:rPr>
              <a:t>Why?</a:t>
            </a:r>
          </a:p>
        </p:txBody>
      </p:sp>
      <p:sp>
        <p:nvSpPr>
          <p:cNvPr id="6" name="TextBox 5"/>
          <p:cNvSpPr txBox="1"/>
          <p:nvPr/>
        </p:nvSpPr>
        <p:spPr>
          <a:xfrm>
            <a:off x="569403" y="2094831"/>
            <a:ext cx="3585593"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What did they do?</a:t>
            </a:r>
          </a:p>
        </p:txBody>
      </p:sp>
      <p:sp>
        <p:nvSpPr>
          <p:cNvPr id="7" name="Rectangle 6"/>
          <p:cNvSpPr/>
          <p:nvPr/>
        </p:nvSpPr>
        <p:spPr>
          <a:xfrm>
            <a:off x="4741581" y="243241"/>
            <a:ext cx="3454792" cy="369332"/>
          </a:xfrm>
          <a:prstGeom prst="rect">
            <a:avLst/>
          </a:prstGeom>
        </p:spPr>
        <p:txBody>
          <a:bodyPr wrap="none">
            <a:spAutoFit/>
          </a:bodyPr>
          <a:lstStyle/>
          <a:p>
            <a:r>
              <a:rPr lang="en-GB" b="1" dirty="0">
                <a:solidFill>
                  <a:prstClr val="white"/>
                </a:solidFill>
                <a:latin typeface="Arial" panose="020B0604020202020204" pitchFamily="34" charset="0"/>
                <a:cs typeface="Arial" panose="020B0604020202020204" pitchFamily="34" charset="0"/>
              </a:rPr>
              <a:t>What difference is it making? </a:t>
            </a:r>
          </a:p>
        </p:txBody>
      </p:sp>
      <p:sp>
        <p:nvSpPr>
          <p:cNvPr id="9" name="Rectangle 6"/>
          <p:cNvSpPr>
            <a:spLocks noChangeArrowheads="1"/>
          </p:cNvSpPr>
          <p:nvPr/>
        </p:nvSpPr>
        <p:spPr bwMode="auto">
          <a:xfrm>
            <a:off x="152400" y="-186154"/>
            <a:ext cx="29046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100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rPr>
              <a:t>e.</a:t>
            </a:r>
            <a:br>
              <a:rPr lang="en-GB" altLang="en-US" sz="100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rPr>
            </a:br>
            <a:br>
              <a:rPr lang="en-GB" altLang="en-US" sz="1000" dirty="0">
                <a:solidFill>
                  <a:srgbClr val="222222"/>
                </a:solidFill>
                <a:latin typeface="Helvetica" panose="020B0604020202020204" pitchFamily="34" charset="0"/>
                <a:ea typeface="Times New Roman" panose="02020603050405020304" pitchFamily="18" charset="0"/>
                <a:cs typeface="Times New Roman" panose="02020603050405020304" pitchFamily="18" charset="0"/>
              </a:rPr>
            </a:br>
            <a:endParaRPr lang="en-GB" altLang="en-US" dirty="0">
              <a:solidFill>
                <a:prstClr val="black"/>
              </a:solidFill>
              <a:latin typeface="Arial" panose="020B0604020202020204" pitchFamily="34" charset="0"/>
            </a:endParaRPr>
          </a:p>
        </p:txBody>
      </p:sp>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7086600" y="2094831"/>
            <a:ext cx="1829339" cy="1167933"/>
          </a:xfrm>
          <a:prstGeom prst="rect">
            <a:avLst/>
          </a:prstGeom>
        </p:spPr>
      </p:pic>
      <p:pic>
        <p:nvPicPr>
          <p:cNvPr id="15" name="Picture 6" descr="C:\Users\KapriA01\AppData\Local\Microsoft\Windows\Temporary Internet Files\Content.Outlook\XK5ZW6NC\20190117_144100.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005"/>
          <a:stretch/>
        </p:blipFill>
        <p:spPr bwMode="auto">
          <a:xfrm>
            <a:off x="6019800" y="4267200"/>
            <a:ext cx="2896139" cy="13364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7325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439</Words>
  <Application>Microsoft Office PowerPoint</Application>
  <PresentationFormat>On-screen Show (4:3)</PresentationFormat>
  <Paragraphs>42</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Helvetica</vt:lpstr>
      <vt:lpstr>Office Theme</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Briheim</dc:creator>
  <cp:lastModifiedBy>Richard Marvin</cp:lastModifiedBy>
  <cp:revision>22</cp:revision>
  <dcterms:created xsi:type="dcterms:W3CDTF">2006-08-16T00:00:00Z</dcterms:created>
  <dcterms:modified xsi:type="dcterms:W3CDTF">2025-02-21T12:57:10Z</dcterms:modified>
</cp:coreProperties>
</file>