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5"/>
  </p:notesMasterIdLst>
  <p:sldIdLst>
    <p:sldId id="260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1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79645-E556-4C53-BCB0-2957932C3990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BD32B1-60A9-43EE-9EAA-9EC6868815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693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07CFE-2768-4FE9-A772-596AC82D9DD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0573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07CFE-2768-4FE9-A772-596AC82D9DD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157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Case</a:t>
            </a:r>
            <a:r>
              <a:rPr lang="en-US" baseline="0" dirty="0"/>
              <a:t> study for presentations or online </a:t>
            </a:r>
            <a:r>
              <a:rPr lang="en-US" dirty="0"/>
              <a:t>video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07CFE-2768-4FE9-A772-596AC82D9DD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1648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96753"/>
            <a:ext cx="5384800" cy="492941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96753"/>
            <a:ext cx="5384800" cy="492941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73614-D828-406D-B63C-8B8417E77E11}" type="datetime1">
              <a:rPr lang="en-GB" smtClean="0"/>
              <a:pPr/>
              <a:t>20/12/2022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www.coramvoice.org.uk/brightspots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68341" y="6381329"/>
            <a:ext cx="284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C90892-02D6-4317-805A-C207FF1EF34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1764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8A5DB-E5AB-44FC-9B80-7A4E538D4AD7}" type="datetime1">
              <a:rPr lang="en-GB" smtClean="0"/>
              <a:pPr/>
              <a:t>20/12/2022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www.coramvoice.org.uk/brightspots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68341" y="6381329"/>
            <a:ext cx="2844800" cy="365125"/>
          </a:xfrm>
        </p:spPr>
        <p:txBody>
          <a:bodyPr/>
          <a:lstStyle/>
          <a:p>
            <a:fld id="{D0C90892-02D6-4317-805A-C207FF1EF34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4978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DE8F97-2FDF-4EC0-9451-DC15B05F168E}" type="datetime1">
              <a:rPr lang="en-GB" smtClean="0"/>
              <a:pPr/>
              <a:t>20/12/2022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www.coramvoice.org.uk/brightspots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68341" y="638132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C90892-02D6-4317-805A-C207FF1EF34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9022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7" r:id="rId2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_kAtAxvOnV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_kAtAxvOnV4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hyperlink" Target="http://www.coramvoice.org.uk/brightspot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-40458" y="1844824"/>
            <a:ext cx="9059272" cy="8640960"/>
          </a:xfrm>
          <a:prstGeom prst="ellipse">
            <a:avLst/>
          </a:prstGeom>
          <a:solidFill>
            <a:srgbClr val="7F7F7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8" name="Rectangle 7"/>
          <p:cNvSpPr/>
          <p:nvPr/>
        </p:nvSpPr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spc="3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52" y="94990"/>
            <a:ext cx="1724817" cy="1098079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2851286" y="1426469"/>
            <a:ext cx="3151950" cy="849533"/>
          </a:xfrm>
          <a:prstGeom prst="roundRect">
            <a:avLst/>
          </a:prstGeom>
          <a:solidFill>
            <a:srgbClr val="C4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and Friends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498657" y="4107089"/>
            <a:ext cx="5387375" cy="1092093"/>
          </a:xfrm>
          <a:prstGeom prst="roundRect">
            <a:avLst/>
          </a:prstGeom>
          <a:solidFill>
            <a:srgbClr val="C4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Oldham set up an 8-week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programme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to support young women whose children had been adopted or placed away from them.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9982" y="6525345"/>
            <a:ext cx="74888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practice example from the Bright Spots Programme </a:t>
            </a:r>
            <a:r>
              <a:rPr lang="en-GB" sz="1200" b="1" dirty="0">
                <a:solidFill>
                  <a:srgbClr val="C4D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www.coramvoice.org.uk/brightspots</a:t>
            </a:r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800" b="1" dirty="0">
              <a:solidFill>
                <a:schemeClr val="bg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987276" y="3140968"/>
            <a:ext cx="3888432" cy="302433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Oldham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ADOPTION SUPPORT GROUP</a:t>
            </a:r>
          </a:p>
          <a:p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2022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39609" y="94990"/>
            <a:ext cx="1546492" cy="1539231"/>
          </a:xfrm>
          <a:prstGeom prst="rect">
            <a:avLst/>
          </a:prstGeom>
        </p:spPr>
      </p:pic>
      <p:pic>
        <p:nvPicPr>
          <p:cNvPr id="13" name="Picture 2" descr="\\VOISRVFS\Company Shared Folders\London and South East\Policy\Bright Spots Project\External Communications\Branding &amp; Logos\Logos\REES logo lock up_RGB.jpg">
            <a:extLst>
              <a:ext uri="{FF2B5EF4-FFF2-40B4-BE49-F238E27FC236}">
                <a16:creationId xmlns:a16="http://schemas.microsoft.com/office/drawing/2014/main" id="{9AEB5300-8662-374A-99FE-4061C5067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276" y="290897"/>
            <a:ext cx="3478213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180262B-59F9-19E4-9741-61F60CEAA40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51" y="1350180"/>
            <a:ext cx="1546493" cy="1546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883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19270" y="1500808"/>
            <a:ext cx="4820478" cy="1204864"/>
          </a:xfrm>
          <a:prstGeom prst="roundRect">
            <a:avLst/>
          </a:prstGeom>
          <a:solidFill>
            <a:srgbClr val="C4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600"/>
              </a:spcAft>
            </a:pP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Why? </a:t>
            </a: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Arial" pitchFamily="34" charset="0"/>
              </a:rPr>
              <a:t>Oldham recognized that they had</a:t>
            </a:r>
            <a:r>
              <a:rPr kumimoji="0" lang="en-GB" sz="160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Arial" pitchFamily="34" charset="0"/>
              </a:rPr>
              <a:t> a high number of young women whose children had been adopted.</a:t>
            </a:r>
            <a:endParaRPr lang="en-GB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19270" y="2773016"/>
            <a:ext cx="8845826" cy="3960035"/>
          </a:xfrm>
          <a:prstGeom prst="roundRect">
            <a:avLst>
              <a:gd name="adj" fmla="val 8202"/>
            </a:avLst>
          </a:prstGeom>
          <a:solidFill>
            <a:srgbClr val="F0FF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did they do?</a:t>
            </a:r>
          </a:p>
          <a:p>
            <a:pPr lvl="0"/>
            <a:endParaRPr lang="en-US" sz="1200" dirty="0">
              <a:solidFill>
                <a:srgbClr val="222222"/>
              </a:solidFill>
              <a:latin typeface="Helvetica" panose="020B060402020202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Young parents affected by adoption worked with the Regional Adoption agency to develop post adoption support arrangements for care leavers.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This was an 8 week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programme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for care experienced young people affected by adoption; the sessions worked on building self esteem and focusing in on reaction to grief and loss – building peer support was key.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 group comprised of a ‘closed group’ of women who had their children placed for adoption – it provided a safe space to share feelings and hopes for the future.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Work was practical – focusing on artistic activity as a way to express difficult experiences.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600" dirty="0">
              <a:solidFill>
                <a:prstClr val="black"/>
              </a:solidFill>
              <a:latin typeface="Arial" panose="020B0604020202020204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/>
              </a:rPr>
              <a:t>To learn more about the project -</a:t>
            </a:r>
            <a:r>
              <a:rPr lang="en-US" sz="1600" dirty="0">
                <a:solidFill>
                  <a:prstClr val="black"/>
                </a:solidFill>
                <a:hlinkClick r:id="rId3"/>
              </a:rPr>
              <a:t>https://youtu.be/_kAtAxvOnV4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056011" y="1520687"/>
            <a:ext cx="3909085" cy="1204864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600"/>
              </a:spcAft>
            </a:pPr>
            <a:r>
              <a:rPr lang="en-GB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Feedback from the attendees was universally positive with care leavers often talking for the first time about what they had been through.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A31B6E-E97E-09B5-E6AC-476149E5074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837" y="5337313"/>
            <a:ext cx="1348408" cy="134840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364CF76-087D-DEAD-0434-5B609CCF5FF0}"/>
              </a:ext>
            </a:extLst>
          </p:cNvPr>
          <p:cNvSpPr txBox="1"/>
          <p:nvPr/>
        </p:nvSpPr>
        <p:spPr>
          <a:xfrm>
            <a:off x="2572578" y="203541"/>
            <a:ext cx="704684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OLDHAM</a:t>
            </a:r>
          </a:p>
          <a:p>
            <a:pPr algn="ctr"/>
            <a:r>
              <a:rPr lang="en-GB" sz="4000" b="1" dirty="0"/>
              <a:t>Adoption support group</a:t>
            </a:r>
          </a:p>
        </p:txBody>
      </p:sp>
      <p:sp>
        <p:nvSpPr>
          <p:cNvPr id="7" name="Oval Callout 1">
            <a:extLst>
              <a:ext uri="{FF2B5EF4-FFF2-40B4-BE49-F238E27FC236}">
                <a16:creationId xmlns:a16="http://schemas.microsoft.com/office/drawing/2014/main" id="{44B429A4-ECCF-6457-CA3D-D116BBC0FE27}"/>
              </a:ext>
            </a:extLst>
          </p:cNvPr>
          <p:cNvSpPr/>
          <p:nvPr/>
        </p:nvSpPr>
        <p:spPr>
          <a:xfrm>
            <a:off x="9153837" y="2123119"/>
            <a:ext cx="2932264" cy="3265335"/>
          </a:xfrm>
          <a:prstGeom prst="wedgeEllipseCallout">
            <a:avLst>
              <a:gd name="adj1" fmla="val 19984"/>
              <a:gd name="adj2" fmla="val 625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Be kind to yourself. You’ve been through so much but you’re still a caring person. You’re amazing’.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</a:rPr>
              <a:t>A young person’s reflections on themselves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C8B7A49-8EBE-66E2-1D01-E9B66B4F47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39609" y="94990"/>
            <a:ext cx="1546492" cy="153923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B059F90-30F2-699B-BE24-6B45A182967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02" y="159454"/>
            <a:ext cx="1724817" cy="1098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602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1776434" y="-4926401"/>
            <a:ext cx="9059272" cy="8640960"/>
          </a:xfrm>
          <a:prstGeom prst="ellipse">
            <a:avLst/>
          </a:prstGeom>
          <a:solidFill>
            <a:srgbClr val="7F7F7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10" name="Rounded Rectangle 9"/>
          <p:cNvSpPr/>
          <p:nvPr/>
        </p:nvSpPr>
        <p:spPr>
          <a:xfrm>
            <a:off x="116213" y="1614918"/>
            <a:ext cx="8934173" cy="1007770"/>
          </a:xfrm>
          <a:prstGeom prst="roundRect">
            <a:avLst/>
          </a:prstGeom>
          <a:solidFill>
            <a:srgbClr val="C4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Why? </a:t>
            </a:r>
            <a:r>
              <a:rPr lang="en-GB" dirty="0">
                <a:solidFill>
                  <a:prstClr val="black"/>
                </a:solidFill>
                <a:latin typeface="Arial" panose="020B0604020202020204"/>
                <a:cs typeface="Arial" pitchFamily="34" charset="0"/>
              </a:rPr>
              <a:t>Oldham recognized that they had a high number of young women whose children had been adopted.</a:t>
            </a:r>
            <a:endParaRPr lang="en-GB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16213" y="2771578"/>
            <a:ext cx="8934174" cy="2600427"/>
          </a:xfrm>
          <a:prstGeom prst="roundRect">
            <a:avLst>
              <a:gd name="adj" fmla="val 8202"/>
            </a:avLst>
          </a:prstGeom>
          <a:solidFill>
            <a:srgbClr val="F0FF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What? </a:t>
            </a:r>
            <a:r>
              <a:rPr lang="en-US" sz="1600" dirty="0">
                <a:solidFill>
                  <a:prstClr val="black"/>
                </a:solidFill>
                <a:latin typeface="Arial" panose="020B0604020202020204"/>
              </a:rPr>
              <a:t>Young parents affected by adoption worked with the Regional Adoption agency to develop post adoption support arrangements for care leavers.</a:t>
            </a:r>
          </a:p>
          <a:p>
            <a:pPr lvl="0">
              <a:defRPr/>
            </a:pPr>
            <a:endParaRPr lang="en-US" sz="1600" dirty="0">
              <a:solidFill>
                <a:prstClr val="black"/>
              </a:solidFill>
              <a:latin typeface="Arial" panose="020B0604020202020204"/>
            </a:endParaRPr>
          </a:p>
          <a:p>
            <a:pPr lvl="0"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/>
              </a:rPr>
              <a:t>This was an 8-week </a:t>
            </a:r>
            <a:r>
              <a:rPr lang="en-US" sz="1600" dirty="0" err="1">
                <a:solidFill>
                  <a:prstClr val="black"/>
                </a:solidFill>
                <a:latin typeface="Arial" panose="020B0604020202020204"/>
              </a:rPr>
              <a:t>programme</a:t>
            </a:r>
            <a:r>
              <a:rPr lang="en-US" sz="1600" dirty="0">
                <a:solidFill>
                  <a:prstClr val="black"/>
                </a:solidFill>
                <a:latin typeface="Arial" panose="020B0604020202020204"/>
              </a:rPr>
              <a:t> for care experienced young people affected by adoption; the sessions worked on building self esteem and focusing in on reaction to grief and loss – building peer support was key.</a:t>
            </a:r>
          </a:p>
          <a:p>
            <a:pPr lvl="0">
              <a:defRPr/>
            </a:pPr>
            <a:endParaRPr lang="en-US" sz="1600" dirty="0">
              <a:solidFill>
                <a:prstClr val="black"/>
              </a:solidFill>
              <a:latin typeface="Arial" panose="020B0604020202020204"/>
            </a:endParaRPr>
          </a:p>
          <a:p>
            <a:pPr lvl="0"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/>
              </a:rPr>
              <a:t>The group comprised of a ‘closed group’ of women who had their children placed for adoption – it provided a safe space to share feelings and hopes for the future. Work was practical – focusing on artistic activity as a way to express difficult experiences.</a:t>
            </a:r>
          </a:p>
          <a:p>
            <a:pPr lvl="0">
              <a:defRPr/>
            </a:pPr>
            <a:endParaRPr lang="en-US" sz="1600" dirty="0">
              <a:solidFill>
                <a:prstClr val="black"/>
              </a:solidFill>
              <a:latin typeface="Arial" panose="020B0604020202020204"/>
            </a:endParaRPr>
          </a:p>
          <a:p>
            <a:pPr lvl="0"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/>
              </a:rPr>
              <a:t>To learn more about the project -</a:t>
            </a:r>
            <a:r>
              <a:rPr lang="en-US" sz="1600" dirty="0">
                <a:solidFill>
                  <a:prstClr val="black"/>
                </a:solidFill>
                <a:hlinkClick r:id="rId3"/>
              </a:rPr>
              <a:t>https://youtu.be/_kAtAxvOnV4</a:t>
            </a:r>
            <a:endParaRPr lang="en-US" sz="1600" dirty="0">
              <a:solidFill>
                <a:prstClr val="black"/>
              </a:solidFill>
            </a:endParaRPr>
          </a:p>
          <a:p>
            <a:pPr lvl="0"/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40603" y="5466254"/>
            <a:ext cx="8909783" cy="873787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0603" y="5568587"/>
            <a:ext cx="90151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Impact: </a:t>
            </a:r>
            <a:r>
              <a:rPr lang="en-US" dirty="0">
                <a:solidFill>
                  <a:prstClr val="white"/>
                </a:solidFill>
                <a:latin typeface="Arial" panose="020B0604020202020204"/>
              </a:rPr>
              <a:t>Feedback from the attendees was universally positive with care leavers often talking for the first time about what they had been through.</a:t>
            </a:r>
            <a:r>
              <a:rPr lang="en-GB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792161" y="-586094"/>
            <a:ext cx="7878265" cy="297336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OLDHAM	</a:t>
            </a:r>
          </a:p>
          <a:p>
            <a:pPr algn="ctr"/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Adoption Support Group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2969463" y="2420888"/>
            <a:ext cx="1300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2020</a:t>
            </a:r>
            <a:endParaRPr lang="en-GB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75482" y="6429397"/>
            <a:ext cx="81127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en-US" sz="1800" dirty="0"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www.coramvoice.org.uk/brightspots</a:t>
            </a:r>
            <a:endParaRPr lang="en-US" altLang="en-US" sz="1800" dirty="0">
              <a:latin typeface="Helvetica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GB" altLang="en-US" sz="1800" dirty="0">
              <a:latin typeface="Helvetica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77060" y="123465"/>
            <a:ext cx="1561581" cy="1554249"/>
          </a:xfrm>
          <a:prstGeom prst="rect">
            <a:avLst/>
          </a:prstGeom>
        </p:spPr>
      </p:pic>
      <p:sp>
        <p:nvSpPr>
          <p:cNvPr id="3" name="Oval Callout 1">
            <a:extLst>
              <a:ext uri="{FF2B5EF4-FFF2-40B4-BE49-F238E27FC236}">
                <a16:creationId xmlns:a16="http://schemas.microsoft.com/office/drawing/2014/main" id="{4C6031DE-2AA0-5C6D-4439-2CF5CA127CBC}"/>
              </a:ext>
            </a:extLst>
          </p:cNvPr>
          <p:cNvSpPr/>
          <p:nvPr/>
        </p:nvSpPr>
        <p:spPr>
          <a:xfrm>
            <a:off x="9153836" y="2157406"/>
            <a:ext cx="2932264" cy="3265335"/>
          </a:xfrm>
          <a:prstGeom prst="wedgeEllipseCallout">
            <a:avLst>
              <a:gd name="adj1" fmla="val 19984"/>
              <a:gd name="adj2" fmla="val 625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Be kind to yourself. You’ve been through so much but you’re still a caring person. You’re amazing’.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</a:rPr>
              <a:t>A young person’s reflections on themselves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DD398F1-9EC9-4158-1F4C-0CE5F9F1159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03" y="302360"/>
            <a:ext cx="1724817" cy="109807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6215797-2A0D-D254-6709-6B56FB877FE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837" y="5337313"/>
            <a:ext cx="1348408" cy="134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548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0" grpId="0" animBg="1"/>
      <p:bldP spid="11" grpId="0" build="allAtOnce" animBg="1"/>
      <p:bldP spid="12" grpId="0" animBg="1"/>
      <p:bldP spid="7" grpId="0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80388D"/>
      </a:dk2>
      <a:lt2>
        <a:srgbClr val="C1BAA4"/>
      </a:lt2>
      <a:accent1>
        <a:srgbClr val="B20E10"/>
      </a:accent1>
      <a:accent2>
        <a:srgbClr val="C4D600"/>
      </a:accent2>
      <a:accent3>
        <a:srgbClr val="80388D"/>
      </a:accent3>
      <a:accent4>
        <a:srgbClr val="8FD1E3"/>
      </a:accent4>
      <a:accent5>
        <a:srgbClr val="EF7723"/>
      </a:accent5>
      <a:accent6>
        <a:srgbClr val="FFDD00"/>
      </a:accent6>
      <a:hlink>
        <a:srgbClr val="80388D"/>
      </a:hlink>
      <a:folHlink>
        <a:srgbClr val="DC08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468</Words>
  <Application>Microsoft Office PowerPoint</Application>
  <PresentationFormat>Widescreen</PresentationFormat>
  <Paragraphs>44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Stewart-Watson</dc:creator>
  <cp:lastModifiedBy>Richard Marvin</cp:lastModifiedBy>
  <cp:revision>8</cp:revision>
  <dcterms:created xsi:type="dcterms:W3CDTF">2022-12-12T15:08:22Z</dcterms:created>
  <dcterms:modified xsi:type="dcterms:W3CDTF">2022-12-20T15:57:52Z</dcterms:modified>
</cp:coreProperties>
</file>