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Richard Marvin" initials="RM" lastIdx="14" clrIdx="0">
    <p:extLst>
      <p:ext uri="{19B8F6BF-5375-455C-9EA6-DF929625EA0E}">
        <p15:presenceInfo xmlns:p15="http://schemas.microsoft.com/office/powerpoint/2012/main" userId="S-1-5-21-241973725-1369835751-1847928074-160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C0FC2-41C3-4108-8AF4-BAEAEAA64CC3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1D5A5-1649-44AB-B3B9-B7325B60D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735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87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5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28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31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60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65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88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25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4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14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65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606FB-7574-4BE0-BB6A-0F1C044E0265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5B61-D592-449F-AFEA-316D4776A4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4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ramvoice.org.uk/for-professionals/bright-spot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oramvoice.org.uk/for-professionals/bright-spo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-1564458" y="1844824"/>
            <a:ext cx="9059272" cy="8640960"/>
          </a:xfrm>
          <a:prstGeom prst="ellipse">
            <a:avLst/>
          </a:prstGeom>
          <a:solidFill>
            <a:srgbClr val="7F7F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1272037" y="1391426"/>
            <a:ext cx="4252827" cy="849533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Rights and Voice</a:t>
            </a:r>
            <a:endParaRPr lang="en-GB" sz="2800" b="1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80939" y="3487334"/>
            <a:ext cx="4248472" cy="1702707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West Sussex supported a disabled young person to answer questions from the Your Life,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Y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our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c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are survey, by adapting questions into picture cards.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8908" y="6370276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en-US" sz="2000" i="1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Find out more about </a:t>
            </a:r>
            <a:r>
              <a:rPr lang="en-US" altLang="en-US" sz="2000" i="1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the Bright Spots </a:t>
            </a:r>
            <a:r>
              <a:rPr lang="en-US" altLang="en-US" sz="2000" i="1" dirty="0" err="1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Programme</a:t>
            </a:r>
            <a:endParaRPr lang="en-US" altLang="en-US" sz="20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6278" y="2826520"/>
            <a:ext cx="4900812" cy="30243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500" dirty="0" smtClean="0">
                <a:cs typeface="Arial" panose="020B0604020202020204" pitchFamily="34" charset="0"/>
              </a:rPr>
              <a:t>West Sussex County Council</a:t>
            </a:r>
            <a:endParaRPr lang="en-GB" sz="2500" dirty="0">
              <a:cs typeface="Arial" panose="020B0604020202020204" pitchFamily="34" charset="0"/>
            </a:endParaRPr>
          </a:p>
          <a:p>
            <a:endParaRPr lang="en-GB" sz="3200" b="1" dirty="0" smtClean="0">
              <a:cs typeface="Arial" panose="020B0604020202020204" pitchFamily="34" charset="0"/>
            </a:endParaRPr>
          </a:p>
          <a:p>
            <a:r>
              <a:rPr lang="en-GB" sz="2800" b="1" dirty="0" smtClean="0">
                <a:cs typeface="Arial" panose="020B0604020202020204" pitchFamily="34" charset="0"/>
              </a:rPr>
              <a:t>Finding the way that works</a:t>
            </a:r>
            <a:endParaRPr lang="en-GB" sz="2800" b="1" dirty="0" smtClean="0">
              <a:cs typeface="Arial" panose="020B0604020202020204" pitchFamily="34" charset="0"/>
            </a:endParaRPr>
          </a:p>
          <a:p>
            <a:endParaRPr lang="en-GB" sz="3200" b="1" dirty="0">
              <a:cs typeface="Arial" panose="020B0604020202020204" pitchFamily="34" charset="0"/>
            </a:endParaRPr>
          </a:p>
          <a:p>
            <a:r>
              <a:rPr lang="en-US" sz="2500" dirty="0" smtClean="0">
                <a:solidFill>
                  <a:schemeClr val="bg1"/>
                </a:solidFill>
                <a:cs typeface="Arial" panose="020B0604020202020204" pitchFamily="34" charset="0"/>
              </a:rPr>
              <a:t>January 2023</a:t>
            </a:r>
            <a:endParaRPr lang="en-GB" sz="2500" dirty="0"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65" y="128848"/>
            <a:ext cx="2812667" cy="781546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7494814" y="128848"/>
            <a:ext cx="1447970" cy="1369610"/>
          </a:xfrm>
          <a:prstGeom prst="ellipse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Spotlight on practice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65" y="1363793"/>
            <a:ext cx="848864" cy="8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6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919536" y="142936"/>
            <a:ext cx="3041583" cy="657369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  <a:cs typeface="Arial" panose="020B0604020202020204" pitchFamily="34" charset="0"/>
              </a:rPr>
              <a:t>What difference is it </a:t>
            </a:r>
            <a:r>
              <a:rPr lang="en-GB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making?</a:t>
            </a:r>
            <a:r>
              <a:rPr lang="en-GB" sz="200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endParaRPr lang="en-GB" sz="2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bg1"/>
                </a:solidFill>
                <a:cs typeface="Arial" panose="020B0604020202020204" pitchFamily="34" charset="0"/>
              </a:rPr>
              <a:t>The impact has been twofold: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bg1"/>
                </a:solidFill>
                <a:cs typeface="Arial" panose="020B0604020202020204" pitchFamily="34" charset="0"/>
              </a:rPr>
              <a:t>One – more young people answering West Sussex’s surveys, meaning more of their voices are represented in findings and more opportunities for them to share how they feel about their lives.</a:t>
            </a:r>
            <a:endParaRPr lang="en-GB" sz="1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bg1"/>
                </a:solidFill>
                <a:cs typeface="Arial" panose="020B0604020202020204" pitchFamily="34" charset="0"/>
              </a:rPr>
              <a:t>Two – West Sussex colleagues take confidence in tried and tested ways of communicating with their children and young people. Often the best approach is one already in use. </a:t>
            </a:r>
            <a:endParaRPr lang="en-GB" sz="1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bg1"/>
                </a:solidFill>
                <a:cs typeface="Arial" panose="020B0604020202020204" pitchFamily="34" charset="0"/>
              </a:rPr>
              <a:t>There are countless creative and effective ways to approach survey distribution. We encourage colleagues to find the way which works best for that young person in their unique circumstance.</a:t>
            </a:r>
            <a:endParaRPr lang="en-GB" sz="1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4615" y="158547"/>
            <a:ext cx="5611667" cy="1512168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Why? 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solidFill>
                  <a:schemeClr val="tx1"/>
                </a:solidFill>
                <a:cs typeface="Arial" pitchFamily="34" charset="0"/>
              </a:rPr>
              <a:t>West </a:t>
            </a:r>
            <a:r>
              <a:rPr lang="en-GB" dirty="0">
                <a:solidFill>
                  <a:schemeClr val="tx1"/>
                </a:solidFill>
                <a:cs typeface="Arial" pitchFamily="34" charset="0"/>
              </a:rPr>
              <a:t>Sussex wanted to find ways to hear from less often heard groups of young people, to ensure their voices are included in survey findings.</a:t>
            </a:r>
            <a:r>
              <a:rPr lang="en-GB" b="1" dirty="0">
                <a:solidFill>
                  <a:schemeClr val="tx1"/>
                </a:solidFill>
                <a:cs typeface="Arial" pitchFamily="34" charset="0"/>
              </a:rPr>
              <a:t> </a:t>
            </a:r>
            <a:endParaRPr lang="en-GB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4616" y="1815229"/>
            <a:ext cx="5611666" cy="4911926"/>
          </a:xfrm>
          <a:prstGeom prst="roundRect">
            <a:avLst>
              <a:gd name="adj" fmla="val 8202"/>
            </a:avLst>
          </a:prstGeom>
          <a:solidFill>
            <a:srgbClr val="F0F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>
                <a:solidFill>
                  <a:schemeClr val="tx1"/>
                </a:solidFill>
                <a:cs typeface="Arial" panose="020B0604020202020204" pitchFamily="34" charset="0"/>
              </a:rPr>
              <a:t>What did they do?</a:t>
            </a:r>
          </a:p>
          <a:p>
            <a:pPr lvl="0"/>
            <a:endParaRPr lang="en-US" sz="1400" dirty="0" smtClean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r>
              <a:rPr lang="en-GB" sz="1700" dirty="0" smtClean="0">
                <a:solidFill>
                  <a:schemeClr val="tx1"/>
                </a:solidFill>
                <a:cs typeface="Arial" pitchFamily="34" charset="0"/>
              </a:rPr>
              <a:t>Residential Home staff supported a disabled, non-verbal young person to answer questions from the Your Life, Your Care survey. To make certain questions easier to understand, they adapted the questions into picture cards.</a:t>
            </a:r>
          </a:p>
          <a:p>
            <a:endParaRPr lang="en-US" sz="1700" dirty="0">
              <a:solidFill>
                <a:schemeClr val="tx1"/>
              </a:solidFill>
              <a:cs typeface="Arial" pitchFamily="34" charset="0"/>
            </a:endParaRPr>
          </a:p>
          <a:p>
            <a:r>
              <a:rPr lang="en-US" sz="1700" dirty="0" smtClean="0">
                <a:solidFill>
                  <a:schemeClr val="tx1"/>
                </a:solidFill>
                <a:cs typeface="Arial" pitchFamily="34" charset="0"/>
              </a:rPr>
              <a:t>For a question asking </a:t>
            </a:r>
            <a:r>
              <a:rPr lang="en-US" sz="1700" i="1" dirty="0" smtClean="0">
                <a:solidFill>
                  <a:schemeClr val="tx1"/>
                </a:solidFill>
                <a:cs typeface="Arial" pitchFamily="34" charset="0"/>
              </a:rPr>
              <a:t>‘Do you know who your social worker is now?’</a:t>
            </a:r>
            <a:r>
              <a:rPr lang="en-US" sz="1700" dirty="0" smtClean="0">
                <a:solidFill>
                  <a:schemeClr val="tx1"/>
                </a:solidFill>
                <a:cs typeface="Arial" pitchFamily="34" charset="0"/>
              </a:rPr>
              <a:t>, staff held up two picture cards – one of the young person’s social worker and another of a stranger. The young person screwed up the paper with the picture of the stranger and held onto the picture of her social worker.</a:t>
            </a:r>
          </a:p>
          <a:p>
            <a:endParaRPr lang="en-US" sz="1700" dirty="0">
              <a:solidFill>
                <a:schemeClr val="tx1"/>
              </a:solidFill>
              <a:cs typeface="Arial" pitchFamily="34" charset="0"/>
            </a:endParaRPr>
          </a:p>
          <a:p>
            <a:r>
              <a:rPr lang="en-US" sz="1700" dirty="0" smtClean="0">
                <a:solidFill>
                  <a:schemeClr val="tx1"/>
                </a:solidFill>
                <a:cs typeface="Arial" pitchFamily="34" charset="0"/>
              </a:rPr>
              <a:t>For a questions asking,</a:t>
            </a:r>
            <a:r>
              <a:rPr lang="en-US" sz="1700" i="1" dirty="0" smtClean="0">
                <a:solidFill>
                  <a:schemeClr val="tx1"/>
                </a:solidFill>
                <a:cs typeface="Arial" pitchFamily="34" charset="0"/>
              </a:rPr>
              <a:t> ‘How satisfied are you with your life as a whole?’</a:t>
            </a:r>
            <a:r>
              <a:rPr lang="en-US" sz="1700" dirty="0" smtClean="0">
                <a:solidFill>
                  <a:schemeClr val="tx1"/>
                </a:solidFill>
                <a:cs typeface="Arial" pitchFamily="34" charset="0"/>
              </a:rPr>
              <a:t>, the young person was offered a picture of a happy face and another of a sad face. The young person pushed the sad face picture onto the floor and left the happy face picture on the table. </a:t>
            </a:r>
            <a:endParaRPr lang="en-GB" sz="1700" dirty="0" smtClean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77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-1407787" y="-5891196"/>
            <a:ext cx="9059272" cy="8640960"/>
          </a:xfrm>
          <a:prstGeom prst="ellipse">
            <a:avLst/>
          </a:prstGeom>
          <a:solidFill>
            <a:srgbClr val="7F7F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199482" y="1614918"/>
            <a:ext cx="8732762" cy="1007770"/>
          </a:xfrm>
          <a:prstGeom prst="roundRect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cs typeface="Arial" pitchFamily="34" charset="0"/>
              </a:rPr>
              <a:t>Why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? </a:t>
            </a:r>
            <a:r>
              <a:rPr lang="en-GB" sz="2000" dirty="0" smtClean="0">
                <a:solidFill>
                  <a:schemeClr val="tx1"/>
                </a:solidFill>
                <a:cs typeface="Arial" pitchFamily="34" charset="0"/>
              </a:rPr>
              <a:t>West Sussex wanted to find ways to hear from less often heard groups of young people, to ensure their voices are included in survey findings.</a:t>
            </a:r>
            <a:r>
              <a:rPr lang="en-GB" sz="20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endParaRPr lang="en-GB" sz="2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3872" y="2750924"/>
            <a:ext cx="8732762" cy="2600427"/>
          </a:xfrm>
          <a:prstGeom prst="roundRect">
            <a:avLst>
              <a:gd name="adj" fmla="val 8202"/>
            </a:avLst>
          </a:prstGeom>
          <a:solidFill>
            <a:srgbClr val="F0F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US" altLang="en-US" sz="20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What? </a:t>
            </a:r>
            <a:r>
              <a:rPr lang="en-GB" sz="2000" dirty="0" smtClean="0">
                <a:solidFill>
                  <a:schemeClr val="tx1"/>
                </a:solidFill>
                <a:cs typeface="Arial" pitchFamily="34" charset="0"/>
              </a:rPr>
              <a:t>Residential </a:t>
            </a:r>
            <a:r>
              <a:rPr lang="en-GB" sz="2000" dirty="0">
                <a:solidFill>
                  <a:schemeClr val="tx1"/>
                </a:solidFill>
                <a:cs typeface="Arial" pitchFamily="34" charset="0"/>
              </a:rPr>
              <a:t>Home staff supported a disabled, non-verbal young person to answer questions from the Your Life, Your Care survey. To make certain questions easier to understand, they adapted the questions into picture </a:t>
            </a:r>
            <a:r>
              <a:rPr lang="en-GB" sz="2000" dirty="0" smtClean="0">
                <a:solidFill>
                  <a:schemeClr val="tx1"/>
                </a:solidFill>
                <a:cs typeface="Arial" pitchFamily="34" charset="0"/>
              </a:rPr>
              <a:t>cards. </a:t>
            </a:r>
          </a:p>
          <a:p>
            <a:pPr lvl="0"/>
            <a:endParaRPr lang="en-GB" sz="2000" dirty="0" smtClean="0">
              <a:solidFill>
                <a:schemeClr val="tx1"/>
              </a:solidFill>
              <a:cs typeface="Arial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cs typeface="Arial" pitchFamily="34" charset="0"/>
              </a:rPr>
              <a:t>For a question asking </a:t>
            </a:r>
            <a:r>
              <a:rPr lang="en-US" sz="2000" i="1" dirty="0">
                <a:solidFill>
                  <a:schemeClr val="tx1"/>
                </a:solidFill>
                <a:cs typeface="Arial" pitchFamily="34" charset="0"/>
              </a:rPr>
              <a:t>‘Do you know who your social worker is now?’</a:t>
            </a:r>
            <a:r>
              <a:rPr lang="en-US" sz="2000" dirty="0">
                <a:solidFill>
                  <a:schemeClr val="tx1"/>
                </a:solidFill>
                <a:cs typeface="Arial" pitchFamily="34" charset="0"/>
              </a:rPr>
              <a:t>, staff held up two picture cards – one of the young person’s social worker and another of a stranger. The young person screwed up the paper with the picture of the stranger and held onto the picture of her social worker.</a:t>
            </a:r>
          </a:p>
          <a:p>
            <a:endParaRPr lang="en-GB" sz="2000" dirty="0">
              <a:solidFill>
                <a:schemeClr val="tx1"/>
              </a:solidFill>
              <a:cs typeface="Arial" pitchFamily="34" charset="0"/>
            </a:endParaRPr>
          </a:p>
          <a:p>
            <a:pPr lvl="0"/>
            <a:endParaRPr lang="en-GB" altLang="en-US" sz="2000" dirty="0">
              <a:solidFill>
                <a:srgbClr val="2222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1400" dirty="0">
              <a:solidFill>
                <a:srgbClr val="222222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3872" y="5466255"/>
            <a:ext cx="8708372" cy="102117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cs typeface="Arial" pitchFamily="34" charset="0"/>
              </a:rPr>
              <a:t>Impact </a:t>
            </a:r>
            <a:r>
              <a:rPr lang="en-GB" sz="2000" dirty="0">
                <a:solidFill>
                  <a:schemeClr val="bg1"/>
                </a:solidFill>
                <a:cs typeface="Arial" panose="020B0604020202020204" pitchFamily="34" charset="0"/>
              </a:rPr>
              <a:t>West Sussex colleagues </a:t>
            </a:r>
            <a:r>
              <a:rPr lang="en-GB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take greater </a:t>
            </a:r>
            <a:r>
              <a:rPr lang="en-GB" sz="2000" dirty="0">
                <a:solidFill>
                  <a:schemeClr val="bg1"/>
                </a:solidFill>
                <a:cs typeface="Arial" panose="020B0604020202020204" pitchFamily="34" charset="0"/>
              </a:rPr>
              <a:t>confidence in tried and tested ways of communicating with their children and young people. Often the best approach is one already in use.</a:t>
            </a:r>
            <a:endParaRPr lang="en-GB" sz="2000" b="1" dirty="0"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55368" y="-740642"/>
            <a:ext cx="7878265" cy="29733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cs typeface="Arial" panose="020B0604020202020204" pitchFamily="34" charset="0"/>
              </a:rPr>
              <a:t>West Sussex County Council</a:t>
            </a:r>
            <a:endParaRPr lang="en-GB" sz="2800" dirty="0">
              <a:cs typeface="Arial" panose="020B0604020202020204" pitchFamily="34" charset="0"/>
            </a:endParaRPr>
          </a:p>
          <a:p>
            <a:r>
              <a:rPr lang="en-GB" sz="3200" b="1" dirty="0" smtClean="0">
                <a:cs typeface="Arial" panose="020B0604020202020204" pitchFamily="34" charset="0"/>
              </a:rPr>
              <a:t>Finding the way that works </a:t>
            </a:r>
            <a:endParaRPr lang="en-GB" b="1" dirty="0"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4292" y="6487427"/>
            <a:ext cx="81127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sz="2000" i="1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Find out more about the Bright Spots </a:t>
            </a:r>
            <a:r>
              <a:rPr lang="en-US" altLang="en-US" sz="2000" i="1" dirty="0" err="1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Programme</a:t>
            </a:r>
            <a:endParaRPr lang="en-US" altLang="en-US" sz="2000" i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altLang="en-US" sz="20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3872" y="216881"/>
            <a:ext cx="1209224" cy="1246478"/>
          </a:xfrm>
          <a:prstGeom prst="ellipse">
            <a:avLst/>
          </a:prstGeom>
          <a:solidFill>
            <a:srgbClr val="C4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Spotlight on practice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485" y="229681"/>
            <a:ext cx="1211046" cy="121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916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522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Marvin</dc:creator>
  <cp:lastModifiedBy>Richard Marvin</cp:lastModifiedBy>
  <cp:revision>6</cp:revision>
  <dcterms:created xsi:type="dcterms:W3CDTF">2023-08-02T10:36:09Z</dcterms:created>
  <dcterms:modified xsi:type="dcterms:W3CDTF">2024-02-22T16:12:58Z</dcterms:modified>
</cp:coreProperties>
</file>